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2" r:id="rId1"/>
  </p:sldMasterIdLst>
  <p:notesMasterIdLst>
    <p:notesMasterId r:id="rId23"/>
  </p:notesMasterIdLst>
  <p:sldIdLst>
    <p:sldId id="256" r:id="rId2"/>
    <p:sldId id="277" r:id="rId3"/>
    <p:sldId id="340" r:id="rId4"/>
    <p:sldId id="257" r:id="rId5"/>
    <p:sldId id="322" r:id="rId6"/>
    <p:sldId id="354" r:id="rId7"/>
    <p:sldId id="323" r:id="rId8"/>
    <p:sldId id="330" r:id="rId9"/>
    <p:sldId id="274" r:id="rId10"/>
    <p:sldId id="306" r:id="rId11"/>
    <p:sldId id="309" r:id="rId12"/>
    <p:sldId id="316" r:id="rId13"/>
    <p:sldId id="278" r:id="rId14"/>
    <p:sldId id="318" r:id="rId15"/>
    <p:sldId id="307" r:id="rId16"/>
    <p:sldId id="308" r:id="rId17"/>
    <p:sldId id="285" r:id="rId18"/>
    <p:sldId id="288" r:id="rId19"/>
    <p:sldId id="289" r:id="rId20"/>
    <p:sldId id="345" r:id="rId21"/>
    <p:sldId id="29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3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2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International experience?</a:t>
            </a:r>
          </a:p>
        </c:rich>
      </c:tx>
      <c:layout>
        <c:manualLayout>
          <c:xMode val="edge"/>
          <c:yMode val="edge"/>
          <c:x val="0.16446483643035606"/>
          <c:y val="3.87738203910776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232-469F-B8CD-CE850CEBDC5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232-469F-B8CD-CE850CEBDC5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Sheet1!$B$1:$B$2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Sheet1!$C$1:$C$2</c:f>
              <c:numCache>
                <c:formatCode>0</c:formatCode>
                <c:ptCount val="2"/>
                <c:pt idx="0">
                  <c:v>42</c:v>
                </c:pt>
                <c:pt idx="1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32-469F-B8CD-CE850CEBDC5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Location of experience?</a:t>
            </a:r>
          </a:p>
        </c:rich>
      </c:tx>
      <c:layout>
        <c:manualLayout>
          <c:xMode val="edge"/>
          <c:yMode val="edge"/>
          <c:x val="0.16880638072884954"/>
          <c:y val="4.05073433115359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2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A2-4A31-932E-EDFF0F470D74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A2-4A31-932E-EDFF0F470D74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1A2-4A31-932E-EDFF0F470D7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Sheet1!$B$4:$B$6</c:f>
              <c:strCache>
                <c:ptCount val="3"/>
                <c:pt idx="0">
                  <c:v>LIC</c:v>
                </c:pt>
                <c:pt idx="1">
                  <c:v>MIC</c:v>
                </c:pt>
                <c:pt idx="2">
                  <c:v>HIC</c:v>
                </c:pt>
              </c:strCache>
            </c:strRef>
          </c:cat>
          <c:val>
            <c:numRef>
              <c:f>Sheet1!$C$4:$C$6</c:f>
              <c:numCache>
                <c:formatCode>General</c:formatCode>
                <c:ptCount val="3"/>
                <c:pt idx="0">
                  <c:v>58</c:v>
                </c:pt>
                <c:pt idx="1">
                  <c:v>22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1A2-4A31-932E-EDFF0F470D7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0238FF-B381-400A-AB24-E1E8254FFDBB}" type="datetimeFigureOut">
              <a:rPr lang="en-GB" smtClean="0"/>
              <a:t>06/06/2018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CFFBF-14E8-41F4-B951-1737A42B6C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046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DA51639-B2D6-4652-B8C3-1B4C224A7BAF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49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5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99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99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04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66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2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70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/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321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27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0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BC48EC7-AF6A-48D3-8284-14BACBEBDD84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8659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7D4AD-BD25-4D34-89D9-2CEB6BF99D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value of international volunteering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2F7909-384D-47E2-8092-9FDE68FE9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30266" y="4933353"/>
            <a:ext cx="3200400" cy="1663287"/>
          </a:xfrm>
        </p:spPr>
        <p:txBody>
          <a:bodyPr>
            <a:normAutofit lnSpcReduction="10000"/>
          </a:bodyPr>
          <a:lstStyle/>
          <a:p>
            <a:r>
              <a:rPr lang="en-GB" sz="3200" dirty="0"/>
              <a:t>Stuart J Fergusson</a:t>
            </a:r>
          </a:p>
          <a:p>
            <a:r>
              <a:rPr lang="en-GB" sz="2400" i="1" dirty="0"/>
              <a:t>BSc (Med Sci), MBChB, ChM, MRCS, DRCOG, PGCAP, FHEA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5FFCC9-38CD-41D3-927F-90A68B5FAC74}"/>
              </a:ext>
            </a:extLst>
          </p:cNvPr>
          <p:cNvSpPr txBox="1"/>
          <p:nvPr/>
        </p:nvSpPr>
        <p:spPr>
          <a:xfrm>
            <a:off x="56534" y="6283245"/>
            <a:ext cx="2941782" cy="4924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GB" sz="2600" dirty="0"/>
              <a:t>@</a:t>
            </a:r>
            <a:r>
              <a:rPr lang="en-GB" sz="2600" dirty="0" err="1"/>
              <a:t>sj_fergusson</a:t>
            </a:r>
            <a:endParaRPr lang="en-GB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F0CA16-951E-460B-AE81-C04D206AF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44" y="6344738"/>
            <a:ext cx="369455" cy="36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19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33AD605-4C63-4D74-AA10-268FF66F83C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406010" y="157464"/>
            <a:ext cx="4609071" cy="65430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491767-EB74-4DBF-91F4-1F86B0E17982}"/>
              </a:ext>
            </a:extLst>
          </p:cNvPr>
          <p:cNvSpPr txBox="1"/>
          <p:nvPr/>
        </p:nvSpPr>
        <p:spPr>
          <a:xfrm>
            <a:off x="7915563" y="5985164"/>
            <a:ext cx="4096327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GB" sz="3200" dirty="0"/>
              <a:t>rcp.sg/</a:t>
            </a:r>
            <a:r>
              <a:rPr lang="en-GB" sz="3200" dirty="0" err="1"/>
              <a:t>globalcitizenship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7547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5651"/>
            <a:ext cx="12192000" cy="698667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591A89-B62D-442C-9EA7-BADE1C9332B9}"/>
              </a:ext>
            </a:extLst>
          </p:cNvPr>
          <p:cNvSpPr txBox="1"/>
          <p:nvPr/>
        </p:nvSpPr>
        <p:spPr>
          <a:xfrm>
            <a:off x="6508955" y="5437239"/>
            <a:ext cx="554754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42862" indent="0">
              <a:buNone/>
            </a:pPr>
            <a:r>
              <a:rPr lang="en-GB" sz="3600"/>
              <a:t>www.scottishglobalhealth.org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03041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D89A6D-A4B9-4253-AC69-39734CF46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634E39A-8DBE-445E-9FA5-AD90D3F22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What is the nature of international healthcare volunteering?</a:t>
            </a:r>
          </a:p>
          <a:p>
            <a:r>
              <a:rPr lang="en-GB" sz="2800" dirty="0"/>
              <a:t>Why is a global perspective on health important…</a:t>
            </a:r>
          </a:p>
          <a:p>
            <a:pPr lvl="1"/>
            <a:r>
              <a:rPr lang="en-GB" sz="2400" dirty="0"/>
              <a:t>Internationally?</a:t>
            </a:r>
          </a:p>
          <a:p>
            <a:pPr lvl="1"/>
            <a:r>
              <a:rPr lang="en-GB" sz="2400" dirty="0"/>
              <a:t>Institutionally?</a:t>
            </a:r>
          </a:p>
          <a:p>
            <a:pPr lvl="1"/>
            <a:r>
              <a:rPr lang="en-GB" sz="2400" dirty="0"/>
              <a:t>Individually?</a:t>
            </a:r>
          </a:p>
          <a:p>
            <a:r>
              <a:rPr lang="en-GB" sz="2800" dirty="0"/>
              <a:t>What are the challenges to international volunteering?</a:t>
            </a:r>
          </a:p>
          <a:p>
            <a:r>
              <a:rPr lang="en-GB" sz="2800" dirty="0"/>
              <a:t>What are the current Scottish commitments to global health?</a:t>
            </a:r>
          </a:p>
          <a:p>
            <a:endParaRPr lang="en-GB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4115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Volunteering</a:t>
            </a:r>
          </a:p>
        </p:txBody>
      </p:sp>
      <p:pic>
        <p:nvPicPr>
          <p:cNvPr id="5" name="Content Placeholder 4" descr="A close up of a flag&#10;&#10;Description generated with high confidenc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659" y="4778425"/>
            <a:ext cx="4235694" cy="1810126"/>
          </a:xfrm>
        </p:spPr>
      </p:pic>
      <p:sp>
        <p:nvSpPr>
          <p:cNvPr id="11" name="Content Placeholder 10"/>
          <p:cNvSpPr>
            <a:spLocks noGrp="1"/>
          </p:cNvSpPr>
          <p:nvPr>
            <p:ph sz="half" idx="4294967295"/>
          </p:nvPr>
        </p:nvSpPr>
        <p:spPr>
          <a:xfrm>
            <a:off x="1024128" y="2112168"/>
            <a:ext cx="10821734" cy="43703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500" dirty="0"/>
              <a:t>“</a:t>
            </a:r>
            <a:r>
              <a:rPr lang="en-GB" sz="3500" i="1" dirty="0"/>
              <a:t>It is a choice undertaken of one’s own free will, and is not motivated primarily for financial gain or for a wage or salary</a:t>
            </a:r>
            <a:r>
              <a:rPr lang="en-GB" sz="3500" dirty="0"/>
              <a:t>.” </a:t>
            </a:r>
            <a:endParaRPr lang="en-GB" sz="28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800" dirty="0"/>
              <a:t>Scottish Executive. Volunteering Strategy. 2004.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75994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Professional Volunteering -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10700234" cy="4023360"/>
          </a:xfrm>
        </p:spPr>
        <p:txBody>
          <a:bodyPr>
            <a:noAutofit/>
          </a:bodyPr>
          <a:lstStyle/>
          <a:p>
            <a:pPr lvl="0"/>
            <a:r>
              <a:rPr lang="en-GB" sz="3200" dirty="0"/>
              <a:t>coordinated – uncoordinated</a:t>
            </a:r>
          </a:p>
          <a:p>
            <a:pPr lvl="0"/>
            <a:r>
              <a:rPr lang="en-GB" sz="3200" dirty="0"/>
              <a:t>short-term – long-term</a:t>
            </a:r>
          </a:p>
          <a:p>
            <a:pPr lvl="0"/>
            <a:r>
              <a:rPr lang="en-GB" sz="3200" dirty="0"/>
              <a:t>grant funded – self funded</a:t>
            </a:r>
          </a:p>
          <a:p>
            <a:pPr lvl="0"/>
            <a:r>
              <a:rPr lang="en-GB" sz="3200" dirty="0"/>
              <a:t>capacity-building – gap filling</a:t>
            </a:r>
          </a:p>
          <a:p>
            <a:pPr lvl="0"/>
            <a:r>
              <a:rPr lang="en-GB" sz="3200" dirty="0"/>
              <a:t>‘lunch-break’ volunteering – in-country volunteering</a:t>
            </a:r>
          </a:p>
          <a:p>
            <a:pPr lvl="0"/>
            <a:endParaRPr lang="en-GB" sz="2400" dirty="0"/>
          </a:p>
          <a:p>
            <a:pPr marL="0" indent="0">
              <a:buNone/>
            </a:pPr>
            <a:r>
              <a:rPr lang="en-GB" sz="2000" dirty="0">
                <a:ea typeface="Calibri" panose="020F0502020204030204" pitchFamily="34" charset="0"/>
                <a:cs typeface="Times New Roman" panose="02020603050405020304" pitchFamily="18" charset="0"/>
              </a:rPr>
              <a:t>All-Party Parliamentary Group on Global Health. Improving Health at Home and Abroad: how overseas volunteering from the NHS benefits the UK and the world. 2013.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1308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International experience in the NHS?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917291"/>
            <a:ext cx="10990891" cy="4847304"/>
          </a:xfrm>
        </p:spPr>
        <p:txBody>
          <a:bodyPr>
            <a:normAutofit/>
          </a:bodyPr>
          <a:lstStyle/>
          <a:p>
            <a:r>
              <a:rPr lang="en-GB" sz="2800" dirty="0"/>
              <a:t>Cross-sectional survey: 911 NHS staff in NW England</a:t>
            </a:r>
          </a:p>
          <a:p>
            <a:pPr marL="0" indent="0">
              <a:buNone/>
            </a:pPr>
            <a:r>
              <a:rPr lang="en-GB" sz="2600" dirty="0"/>
              <a:t>“</a:t>
            </a:r>
            <a:r>
              <a:rPr lang="en-GB" sz="2600" i="1" dirty="0"/>
              <a:t>H</a:t>
            </a:r>
            <a:r>
              <a:rPr lang="en-GB" sz="2800" i="1" dirty="0"/>
              <a:t>ave you had any periods in another country, either as an employee or volunteer?</a:t>
            </a:r>
            <a:r>
              <a:rPr lang="en-GB" sz="2800" dirty="0"/>
              <a:t>”</a:t>
            </a:r>
            <a:endParaRPr lang="en-GB" sz="2600" dirty="0"/>
          </a:p>
          <a:p>
            <a:pPr lvl="1"/>
            <a:endParaRPr lang="en-GB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 err="1"/>
              <a:t>Chatwin</a:t>
            </a:r>
            <a:r>
              <a:rPr lang="en-GB" sz="1800" dirty="0"/>
              <a:t> J, Ackers L. Volunteering and overseas placements in the NHS: a survey of current activity. BMJ Open. 2016.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EBF386A-8E96-487F-8000-BF929E78B3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6813739"/>
              </p:ext>
            </p:extLst>
          </p:nvPr>
        </p:nvGraphicFramePr>
        <p:xfrm>
          <a:off x="2646369" y="2930641"/>
          <a:ext cx="4098560" cy="3135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93487BC-7E2F-4890-9BB6-2F75F4A4B5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9614817"/>
              </p:ext>
            </p:extLst>
          </p:nvPr>
        </p:nvGraphicFramePr>
        <p:xfrm>
          <a:off x="6744928" y="2930641"/>
          <a:ext cx="4422943" cy="3135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8386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6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survey results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11706994"/>
              </p:ext>
            </p:extLst>
          </p:nvPr>
        </p:nvGraphicFramePr>
        <p:xfrm>
          <a:off x="5142271" y="961928"/>
          <a:ext cx="6289675" cy="5310856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4221263">
                  <a:extLst>
                    <a:ext uri="{9D8B030D-6E8A-4147-A177-3AD203B41FA5}">
                      <a16:colId xmlns:a16="http://schemas.microsoft.com/office/drawing/2014/main" val="2950928037"/>
                    </a:ext>
                  </a:extLst>
                </a:gridCol>
                <a:gridCol w="2068412">
                  <a:extLst>
                    <a:ext uri="{9D8B030D-6E8A-4147-A177-3AD203B41FA5}">
                      <a16:colId xmlns:a16="http://schemas.microsoft.com/office/drawing/2014/main" val="1114135758"/>
                    </a:ext>
                  </a:extLst>
                </a:gridCol>
              </a:tblGrid>
              <a:tr h="3460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Countries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# Respondents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extLst>
                  <a:ext uri="{0D108BD9-81ED-4DB2-BD59-A6C34878D82A}">
                    <a16:rowId xmlns:a16="http://schemas.microsoft.com/office/drawing/2014/main" val="4248408979"/>
                  </a:ext>
                </a:extLst>
              </a:tr>
              <a:tr h="3460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>
                          <a:effectLst/>
                        </a:rPr>
                        <a:t>Malawi</a:t>
                      </a:r>
                      <a:endParaRPr lang="en-GB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>
                          <a:effectLst/>
                        </a:rPr>
                        <a:t>45</a:t>
                      </a:r>
                      <a:endParaRPr lang="en-GB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extLst>
                  <a:ext uri="{0D108BD9-81ED-4DB2-BD59-A6C34878D82A}">
                    <a16:rowId xmlns:a16="http://schemas.microsoft.com/office/drawing/2014/main" val="1697708187"/>
                  </a:ext>
                </a:extLst>
              </a:tr>
              <a:tr h="3460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 dirty="0">
                          <a:effectLst/>
                        </a:rPr>
                        <a:t>India</a:t>
                      </a:r>
                      <a:endParaRPr lang="en-GB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 dirty="0">
                          <a:effectLst/>
                        </a:rPr>
                        <a:t>19</a:t>
                      </a:r>
                      <a:endParaRPr lang="en-GB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extLst>
                  <a:ext uri="{0D108BD9-81ED-4DB2-BD59-A6C34878D82A}">
                    <a16:rowId xmlns:a16="http://schemas.microsoft.com/office/drawing/2014/main" val="2333080026"/>
                  </a:ext>
                </a:extLst>
              </a:tr>
              <a:tr h="3460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>
                          <a:effectLst/>
                        </a:rPr>
                        <a:t>Uganda, Zambia</a:t>
                      </a:r>
                      <a:endParaRPr lang="en-GB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>
                          <a:effectLst/>
                        </a:rPr>
                        <a:t>18</a:t>
                      </a:r>
                      <a:endParaRPr lang="en-GB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extLst>
                  <a:ext uri="{0D108BD9-81ED-4DB2-BD59-A6C34878D82A}">
                    <a16:rowId xmlns:a16="http://schemas.microsoft.com/office/drawing/2014/main" val="4053427674"/>
                  </a:ext>
                </a:extLst>
              </a:tr>
              <a:tr h="3460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>
                          <a:effectLst/>
                        </a:rPr>
                        <a:t>Kenya, Sierra Leone</a:t>
                      </a:r>
                      <a:endParaRPr lang="en-GB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>
                          <a:effectLst/>
                        </a:rPr>
                        <a:t>17</a:t>
                      </a:r>
                      <a:endParaRPr lang="en-GB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extLst>
                  <a:ext uri="{0D108BD9-81ED-4DB2-BD59-A6C34878D82A}">
                    <a16:rowId xmlns:a16="http://schemas.microsoft.com/office/drawing/2014/main" val="766537315"/>
                  </a:ext>
                </a:extLst>
              </a:tr>
              <a:tr h="3460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 dirty="0">
                          <a:effectLst/>
                        </a:rPr>
                        <a:t>Tanzania</a:t>
                      </a:r>
                      <a:endParaRPr lang="en-GB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>
                          <a:effectLst/>
                        </a:rPr>
                        <a:t>16</a:t>
                      </a:r>
                      <a:endParaRPr lang="en-GB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extLst>
                  <a:ext uri="{0D108BD9-81ED-4DB2-BD59-A6C34878D82A}">
                    <a16:rowId xmlns:a16="http://schemas.microsoft.com/office/drawing/2014/main" val="82418172"/>
                  </a:ext>
                </a:extLst>
              </a:tr>
              <a:tr h="3460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>
                          <a:effectLst/>
                        </a:rPr>
                        <a:t>Nepal</a:t>
                      </a:r>
                      <a:endParaRPr lang="en-GB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 dirty="0">
                          <a:effectLst/>
                        </a:rPr>
                        <a:t>11</a:t>
                      </a:r>
                      <a:endParaRPr lang="en-GB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extLst>
                  <a:ext uri="{0D108BD9-81ED-4DB2-BD59-A6C34878D82A}">
                    <a16:rowId xmlns:a16="http://schemas.microsoft.com/office/drawing/2014/main" val="2127677181"/>
                  </a:ext>
                </a:extLst>
              </a:tr>
              <a:tr h="3460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 dirty="0">
                          <a:effectLst/>
                        </a:rPr>
                        <a:t>Rwanda</a:t>
                      </a:r>
                      <a:endParaRPr lang="en-GB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 dirty="0">
                          <a:effectLst/>
                        </a:rPr>
                        <a:t>10</a:t>
                      </a:r>
                      <a:endParaRPr lang="en-GB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extLst>
                  <a:ext uri="{0D108BD9-81ED-4DB2-BD59-A6C34878D82A}">
                    <a16:rowId xmlns:a16="http://schemas.microsoft.com/office/drawing/2014/main" val="709535001"/>
                  </a:ext>
                </a:extLst>
              </a:tr>
              <a:tr h="7086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 dirty="0">
                          <a:effectLst/>
                        </a:rPr>
                        <a:t>Ghana, Nigeria, Zimbabwe, Ethiopia</a:t>
                      </a:r>
                      <a:endParaRPr lang="en-GB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 dirty="0">
                          <a:effectLst/>
                        </a:rPr>
                        <a:t>9</a:t>
                      </a:r>
                      <a:endParaRPr lang="en-GB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extLst>
                  <a:ext uri="{0D108BD9-81ED-4DB2-BD59-A6C34878D82A}">
                    <a16:rowId xmlns:a16="http://schemas.microsoft.com/office/drawing/2014/main" val="1657731530"/>
                  </a:ext>
                </a:extLst>
              </a:tr>
              <a:tr h="3460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 dirty="0">
                          <a:effectLst/>
                        </a:rPr>
                        <a:t>European countries, South Africa</a:t>
                      </a:r>
                      <a:endParaRPr lang="en-GB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 dirty="0">
                          <a:effectLst/>
                        </a:rPr>
                        <a:t>7</a:t>
                      </a:r>
                      <a:endParaRPr lang="en-GB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extLst>
                  <a:ext uri="{0D108BD9-81ED-4DB2-BD59-A6C34878D82A}">
                    <a16:rowId xmlns:a16="http://schemas.microsoft.com/office/drawing/2014/main" val="1075181597"/>
                  </a:ext>
                </a:extLst>
              </a:tr>
              <a:tr h="3460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>
                          <a:effectLst/>
                        </a:rPr>
                        <a:t>Sudan, Mozambique</a:t>
                      </a:r>
                      <a:endParaRPr lang="en-GB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 dirty="0">
                          <a:effectLst/>
                        </a:rPr>
                        <a:t>6</a:t>
                      </a:r>
                      <a:endParaRPr lang="en-GB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extLst>
                  <a:ext uri="{0D108BD9-81ED-4DB2-BD59-A6C34878D82A}">
                    <a16:rowId xmlns:a16="http://schemas.microsoft.com/office/drawing/2014/main" val="3036593539"/>
                  </a:ext>
                </a:extLst>
              </a:tr>
              <a:tr h="3460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>
                          <a:effectLst/>
                        </a:rPr>
                        <a:t>Bangladesh</a:t>
                      </a:r>
                      <a:endParaRPr lang="en-GB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>
                          <a:effectLst/>
                        </a:rPr>
                        <a:t>5</a:t>
                      </a:r>
                      <a:endParaRPr lang="en-GB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extLst>
                  <a:ext uri="{0D108BD9-81ED-4DB2-BD59-A6C34878D82A}">
                    <a16:rowId xmlns:a16="http://schemas.microsoft.com/office/drawing/2014/main" val="2058714522"/>
                  </a:ext>
                </a:extLst>
              </a:tr>
              <a:tr h="43742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 dirty="0">
                          <a:effectLst/>
                        </a:rPr>
                        <a:t>Others…</a:t>
                      </a:r>
                      <a:endParaRPr lang="en-GB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0" dirty="0">
                          <a:effectLst/>
                        </a:rPr>
                        <a:t>4 or less</a:t>
                      </a:r>
                      <a:endParaRPr lang="en-GB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15" marR="60315" marT="0" marB="0"/>
                </a:tc>
                <a:extLst>
                  <a:ext uri="{0D108BD9-81ED-4DB2-BD59-A6C34878D82A}">
                    <a16:rowId xmlns:a16="http://schemas.microsoft.com/office/drawing/2014/main" val="650431175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520F5-AF26-48B7-9CBB-F64914E1E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4296" y="2084831"/>
            <a:ext cx="3341394" cy="4345465"/>
          </a:xfrm>
        </p:spPr>
        <p:txBody>
          <a:bodyPr/>
          <a:lstStyle/>
          <a:p>
            <a:r>
              <a:rPr lang="en-GB" sz="2400" b="1" dirty="0">
                <a:latin typeface="Swis721 BT"/>
              </a:rPr>
              <a:t>SGHC volunteering survey:</a:t>
            </a:r>
          </a:p>
          <a:p>
            <a:endParaRPr lang="en-GB" sz="2400" b="1" dirty="0">
              <a:latin typeface="Swis721 B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Swis721 BT"/>
              </a:rPr>
              <a:t>414 respondents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Swis721 BT"/>
              </a:rPr>
              <a:t>130 involved in global health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Swis721 BT"/>
              </a:rPr>
              <a:t>Many countries visited…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8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CAB4EA2-D7C2-472E-93EA-89B70241932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599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9BCA681C-A865-4871-866A-C95253B7F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9591" y="129850"/>
            <a:ext cx="2061968" cy="6598299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035CBD3-8840-4427-9258-94CC81F6767A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560D18D-9D06-4D61-98DF-74A8A4AEB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459317"/>
            <a:ext cx="6861337" cy="1749552"/>
          </a:xfrm>
        </p:spPr>
        <p:txBody>
          <a:bodyPr>
            <a:normAutofit/>
          </a:bodyPr>
          <a:lstStyle/>
          <a:p>
            <a:r>
              <a:rPr lang="en-GB" sz="4400" dirty="0"/>
              <a:t>Health Partnership Scheme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0CC93A3-3BAD-44CC-A98C-2E174DE8E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5999"/>
            <a:ext cx="6979329" cy="4370439"/>
          </a:xfrm>
        </p:spPr>
        <p:txBody>
          <a:bodyPr>
            <a:normAutofit/>
          </a:bodyPr>
          <a:lstStyle/>
          <a:p>
            <a:r>
              <a:rPr lang="en-US" sz="2400" dirty="0"/>
              <a:t>£30m from 2011-17</a:t>
            </a:r>
          </a:p>
          <a:p>
            <a:r>
              <a:rPr lang="en-US" sz="2400" dirty="0"/>
              <a:t>Remit to invest in institutional health links</a:t>
            </a:r>
          </a:p>
          <a:p>
            <a:r>
              <a:rPr lang="en-US" sz="2400" dirty="0"/>
              <a:t>Managed by THET on behalf of DFID</a:t>
            </a:r>
          </a:p>
          <a:p>
            <a:endParaRPr lang="en-US" sz="2400" dirty="0"/>
          </a:p>
          <a:p>
            <a:r>
              <a:rPr lang="en-GB" sz="2400" dirty="0"/>
              <a:t>“HPS projects have improved the knowledge, skills and confidence of health workers and in many cases this has contributed to increased quality of care or new services.”</a:t>
            </a:r>
          </a:p>
          <a:p>
            <a:pPr marL="310896" lvl="2" indent="0">
              <a:buNone/>
            </a:pPr>
            <a:r>
              <a:rPr lang="en-GB" sz="1600" dirty="0"/>
              <a:t>Taylor G, May K, </a:t>
            </a:r>
            <a:r>
              <a:rPr lang="en-GB" sz="1600" dirty="0" err="1"/>
              <a:t>McMeekin</a:t>
            </a:r>
            <a:r>
              <a:rPr lang="en-GB" sz="1600" dirty="0"/>
              <a:t> P. Health Partnership Scheme: Evaluation Synthesis Report. DFID. 2016.</a:t>
            </a:r>
            <a:endParaRPr lang="en-US" sz="16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3664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D7AAC-C8CD-42CA-AF03-1A69109E1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is a global perspective on health important… </a:t>
            </a:r>
            <a:r>
              <a:rPr lang="en-GB" b="1" dirty="0"/>
              <a:t>internationally</a:t>
            </a:r>
            <a:r>
              <a:rPr lang="en-GB" dirty="0"/>
              <a:t>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C0D41-5AC2-4016-9FD6-858A0995F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International inequities</a:t>
            </a:r>
          </a:p>
          <a:p>
            <a:r>
              <a:rPr lang="en-GB" sz="2800" dirty="0"/>
              <a:t>Shared threats and challenges</a:t>
            </a:r>
          </a:p>
          <a:p>
            <a:r>
              <a:rPr lang="en-GB" sz="2800" dirty="0"/>
              <a:t>Opportunity to project values globally</a:t>
            </a:r>
          </a:p>
        </p:txBody>
      </p:sp>
    </p:spTree>
    <p:extLst>
      <p:ext uri="{BB962C8B-B14F-4D97-AF65-F5344CB8AC3E}">
        <p14:creationId xmlns:p14="http://schemas.microsoft.com/office/powerpoint/2010/main" val="370165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CDABA1-C3C7-492E-8703-97B2A2199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6000" contras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624"/>
            <a:ext cx="12192000" cy="60007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D3ADAC-249C-4378-8B1B-EF181BB757D5}"/>
              </a:ext>
            </a:extLst>
          </p:cNvPr>
          <p:cNvSpPr txBox="1"/>
          <p:nvPr/>
        </p:nvSpPr>
        <p:spPr>
          <a:xfrm>
            <a:off x="4073236" y="6272206"/>
            <a:ext cx="7938655" cy="4924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GB" sz="2600" dirty="0"/>
              <a:t>Physician density 2004 – www.worldmapper.org archives</a:t>
            </a:r>
          </a:p>
        </p:txBody>
      </p:sp>
    </p:spTree>
    <p:extLst>
      <p:ext uri="{BB962C8B-B14F-4D97-AF65-F5344CB8AC3E}">
        <p14:creationId xmlns:p14="http://schemas.microsoft.com/office/powerpoint/2010/main" val="414555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ground, outdoor, tree&#10;&#10;Description generated with very high confidence">
            <a:extLst>
              <a:ext uri="{FF2B5EF4-FFF2-40B4-BE49-F238E27FC236}">
                <a16:creationId xmlns:a16="http://schemas.microsoft.com/office/drawing/2014/main" id="{076D78C9-87B8-444C-B740-B7504AE6C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0" y="-48225"/>
            <a:ext cx="9408300" cy="705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ED6E13-8B89-4988-9140-2EB42A4A6E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AD65A49-4589-4D51-8E14-D61FB96DD746}"/>
              </a:ext>
            </a:extLst>
          </p:cNvPr>
          <p:cNvGraphicFramePr>
            <a:graphicFrameLocks noGrp="1" noChangeAspect="1"/>
          </p:cNvGraphicFramePr>
          <p:nvPr>
            <p:ph idx="4294967295"/>
            <p:extLst/>
          </p:nvPr>
        </p:nvGraphicFramePr>
        <p:xfrm>
          <a:off x="1473200" y="158750"/>
          <a:ext cx="4622800" cy="654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Acrobat Document" r:id="rId3" imgW="4533728" imgH="6415694" progId="AcroExch.Document.11">
                  <p:embed/>
                </p:oleObj>
              </mc:Choice>
              <mc:Fallback>
                <p:oleObj name="Acrobat Document" r:id="rId3" imgW="4533728" imgH="6415694" progId="AcroExch.Document.11">
                  <p:embed/>
                  <p:pic>
                    <p:nvPicPr>
                      <p:cNvPr id="4" name="Content Placeholder 3">
                        <a:extLst>
                          <a:ext uri="{FF2B5EF4-FFF2-40B4-BE49-F238E27FC236}">
                            <a16:creationId xmlns:a16="http://schemas.microsoft.com/office/drawing/2014/main" id="{EAD65A49-4589-4D51-8E14-D61FB96DD7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3200" y="158750"/>
                        <a:ext cx="4622800" cy="65405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C740F4A-B468-456C-AF9F-683229FF2FB6}"/>
              </a:ext>
            </a:extLst>
          </p:cNvPr>
          <p:cNvSpPr txBox="1"/>
          <p:nvPr/>
        </p:nvSpPr>
        <p:spPr>
          <a:xfrm>
            <a:off x="6812474" y="311057"/>
            <a:ext cx="495749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“</a:t>
            </a:r>
            <a:r>
              <a:rPr lang="en-GB" sz="3600" b="1" dirty="0"/>
              <a:t>International development </a:t>
            </a:r>
            <a:r>
              <a:rPr lang="en-GB" sz="3600" dirty="0"/>
              <a:t>is a key part of Scotland’s</a:t>
            </a:r>
          </a:p>
          <a:p>
            <a:r>
              <a:rPr lang="en-GB" sz="3600" dirty="0"/>
              <a:t>global contribution within the international community. It encompasses our core values, historical and contemporary, of fairness and equality. It </a:t>
            </a:r>
            <a:r>
              <a:rPr lang="en-GB" sz="3600" b="1" dirty="0"/>
              <a:t>is about Scotland acting as a good global citizen</a:t>
            </a:r>
            <a:r>
              <a:rPr lang="en-GB" sz="280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997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D7AAC-C8CD-42CA-AF03-1A69109E1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421701" cy="1700784"/>
          </a:xfrm>
        </p:spPr>
        <p:txBody>
          <a:bodyPr>
            <a:normAutofit fontScale="90000"/>
          </a:bodyPr>
          <a:lstStyle/>
          <a:p>
            <a:r>
              <a:rPr lang="en-GB" dirty="0"/>
              <a:t>Why is a global perspective on health important… </a:t>
            </a:r>
            <a:r>
              <a:rPr lang="en-GB" b="1" dirty="0"/>
              <a:t>institutionally</a:t>
            </a:r>
            <a:r>
              <a:rPr lang="en-GB" dirty="0"/>
              <a:t>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C0D41-5AC2-4016-9FD6-858A0995F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818311"/>
            <a:ext cx="9720073" cy="4023360"/>
          </a:xfrm>
        </p:spPr>
        <p:txBody>
          <a:bodyPr>
            <a:normAutofit/>
          </a:bodyPr>
          <a:lstStyle/>
          <a:p>
            <a:r>
              <a:rPr lang="en-GB" sz="2800" dirty="0"/>
              <a:t>Recruitment and retention</a:t>
            </a:r>
          </a:p>
          <a:p>
            <a:r>
              <a:rPr lang="en-GB" sz="2800" dirty="0"/>
              <a:t>System learning and capacity building</a:t>
            </a:r>
          </a:p>
          <a:p>
            <a:r>
              <a:rPr lang="en-GB" sz="2800" dirty="0"/>
              <a:t>Professional development of the workforce</a:t>
            </a:r>
          </a:p>
          <a:p>
            <a:r>
              <a:rPr lang="en-GB" sz="2800" dirty="0"/>
              <a:t>Improved Scottish patient experience</a:t>
            </a:r>
          </a:p>
          <a:p>
            <a:r>
              <a:rPr lang="en-GB" sz="2800" dirty="0"/>
              <a:t>Reputational development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5D983B-80AD-4F31-97DD-6C386F4D79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46" t="2396" r="30543" b="3084"/>
          <a:stretch/>
        </p:blipFill>
        <p:spPr>
          <a:xfrm>
            <a:off x="7571014" y="0"/>
            <a:ext cx="46209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28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D7AAC-C8CD-42CA-AF03-1A69109E1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221472" cy="1499616"/>
          </a:xfrm>
        </p:spPr>
        <p:txBody>
          <a:bodyPr>
            <a:normAutofit fontScale="90000"/>
          </a:bodyPr>
          <a:lstStyle/>
          <a:p>
            <a:r>
              <a:rPr lang="en-GB" dirty="0"/>
              <a:t>Why is a global perspective on health important… </a:t>
            </a:r>
            <a:r>
              <a:rPr lang="en-GB" b="1" dirty="0"/>
              <a:t>individually</a:t>
            </a:r>
            <a:r>
              <a:rPr lang="en-GB" dirty="0"/>
              <a:t>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C0D41-5AC2-4016-9FD6-858A0995F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Leadership and management skills</a:t>
            </a:r>
          </a:p>
          <a:p>
            <a:r>
              <a:rPr lang="en-GB" sz="2800" dirty="0"/>
              <a:t>Communication and teamwork</a:t>
            </a:r>
          </a:p>
          <a:p>
            <a:r>
              <a:rPr lang="en-GB" sz="2800" dirty="0"/>
              <a:t>Clinical skills</a:t>
            </a:r>
          </a:p>
          <a:p>
            <a:r>
              <a:rPr lang="en-GB" sz="2800" dirty="0"/>
              <a:t>Policy awareness and experience</a:t>
            </a:r>
          </a:p>
          <a:p>
            <a:r>
              <a:rPr lang="en-GB" sz="2800" dirty="0"/>
              <a:t>Academic skills</a:t>
            </a:r>
          </a:p>
          <a:p>
            <a:r>
              <a:rPr lang="en-GB" sz="2800" dirty="0"/>
              <a:t>Patient experience and dignity</a:t>
            </a:r>
          </a:p>
          <a:p>
            <a:r>
              <a:rPr lang="en-GB" sz="2800" dirty="0"/>
              <a:t>Personal resilience, satisfaction and interest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257D30-FE20-49E8-8C70-393A4126F9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521" t="-1" r="25367" b="-3388"/>
          <a:stretch/>
        </p:blipFill>
        <p:spPr>
          <a:xfrm>
            <a:off x="9089035" y="0"/>
            <a:ext cx="3102965" cy="709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6240968" cy="1499616"/>
          </a:xfrm>
        </p:spPr>
        <p:txBody>
          <a:bodyPr/>
          <a:lstStyle/>
          <a:p>
            <a:r>
              <a:rPr lang="en-GB" dirty="0"/>
              <a:t>Challenges of global health 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Service delivery</a:t>
            </a:r>
          </a:p>
          <a:p>
            <a:r>
              <a:rPr lang="en-GB" sz="2800" dirty="0"/>
              <a:t>Financial costs</a:t>
            </a:r>
          </a:p>
          <a:p>
            <a:r>
              <a:rPr lang="en-GB" sz="2800" dirty="0"/>
              <a:t>Personal health and security</a:t>
            </a:r>
          </a:p>
          <a:p>
            <a:r>
              <a:rPr lang="en-GB" sz="2800" dirty="0"/>
              <a:t>Opportunity costs</a:t>
            </a:r>
          </a:p>
          <a:p>
            <a:r>
              <a:rPr lang="en-GB" sz="2800" dirty="0"/>
              <a:t>Regulatory difficulties</a:t>
            </a:r>
          </a:p>
          <a:p>
            <a:r>
              <a:rPr lang="en-GB" sz="2800" dirty="0"/>
              <a:t>Reputational risk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C34C42-39D5-41A0-B856-00D5071E5B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62" r="41232"/>
          <a:stretch/>
        </p:blipFill>
        <p:spPr>
          <a:xfrm>
            <a:off x="7452987" y="-1"/>
            <a:ext cx="4739014" cy="6843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7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031026"/>
            <a:ext cx="8229600" cy="452596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800" dirty="0"/>
              <a:t>Developing a strategic approach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Professionalising/resourcing coordination and support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Maximising benefit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Ensuring effectiveness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Valuing collaboration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Expressing local commitment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Defining support mechanisms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Setting expectations</a:t>
            </a:r>
          </a:p>
          <a:p>
            <a:endParaRPr lang="en-GB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D4D03E-5C6D-4FE8-8B74-DF5DE992B2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080" y="3172191"/>
            <a:ext cx="2520240" cy="35777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46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F56EF-5F14-4AC2-B525-716073ABC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Report launch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6ED953-6307-41DF-83DC-35890CB76D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64" y="0"/>
            <a:ext cx="10719621" cy="6858000"/>
          </a:xfrm>
        </p:spPr>
      </p:pic>
    </p:spTree>
    <p:extLst>
      <p:ext uri="{BB962C8B-B14F-4D97-AF65-F5344CB8AC3E}">
        <p14:creationId xmlns:p14="http://schemas.microsoft.com/office/powerpoint/2010/main" val="389799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DD668-52E1-4C02-A8A7-DA44CE3FC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419B2-73E0-4DA9-AB09-701BC5901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776480"/>
            <a:ext cx="9720073" cy="3532880"/>
          </a:xfrm>
        </p:spPr>
        <p:txBody>
          <a:bodyPr>
            <a:normAutofit lnSpcReduction="10000"/>
          </a:bodyPr>
          <a:lstStyle/>
          <a:p>
            <a:r>
              <a:rPr lang="en-GB" sz="2800" dirty="0"/>
              <a:t>Programme Board established</a:t>
            </a:r>
          </a:p>
          <a:p>
            <a:r>
              <a:rPr lang="en-GB" sz="2800" dirty="0"/>
              <a:t>Programme Manager/Development Team appointed</a:t>
            </a:r>
          </a:p>
          <a:p>
            <a:r>
              <a:rPr lang="en-GB" sz="2800" dirty="0"/>
              <a:t>Developing directory of health partnerships, funding sources and register of interest in global citizenship</a:t>
            </a:r>
          </a:p>
          <a:p>
            <a:r>
              <a:rPr lang="en-GB" sz="2800" dirty="0"/>
              <a:t>Mapping International Medical Training Initiatives</a:t>
            </a:r>
          </a:p>
          <a:p>
            <a:r>
              <a:rPr lang="en-GB" sz="2800" dirty="0"/>
              <a:t>Establishing network of ‘global citizenship champions’</a:t>
            </a:r>
          </a:p>
          <a:p>
            <a:r>
              <a:rPr lang="en-GB" sz="2800" dirty="0"/>
              <a:t>Developing ‘Rural Health Global Citizenship Fellows’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00AF3A-AB01-4EE7-91F7-81B4987CC71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518" y="362845"/>
            <a:ext cx="6009242" cy="2191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714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0749CF-5D5A-492C-8028-9F50FA29B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068" y="0"/>
            <a:ext cx="86938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56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A41AC481-B287-49C8-90EF-C669597D2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6425</TotalTime>
  <Words>604</Words>
  <Application>Microsoft Office PowerPoint</Application>
  <PresentationFormat>Widescreen</PresentationFormat>
  <Paragraphs>122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Swis721 BT</vt:lpstr>
      <vt:lpstr>Times New Roman</vt:lpstr>
      <vt:lpstr>Tw Cen MT</vt:lpstr>
      <vt:lpstr>Tw Cen MT Condensed</vt:lpstr>
      <vt:lpstr>Wingdings 3</vt:lpstr>
      <vt:lpstr>Integral</vt:lpstr>
      <vt:lpstr>Acrobat Document</vt:lpstr>
      <vt:lpstr>The value of international volunteering</vt:lpstr>
      <vt:lpstr>PowerPoint Presentation</vt:lpstr>
      <vt:lpstr>PowerPoint Presentation</vt:lpstr>
      <vt:lpstr>Outline</vt:lpstr>
      <vt:lpstr>Volunteering</vt:lpstr>
      <vt:lpstr>Professional Volunteering - approaches</vt:lpstr>
      <vt:lpstr>International experience in the NHS?</vt:lpstr>
      <vt:lpstr>survey results</vt:lpstr>
      <vt:lpstr>Health Partnership Scheme</vt:lpstr>
      <vt:lpstr>Why is a global perspective on health important… internationally? </vt:lpstr>
      <vt:lpstr>PowerPoint Presentation</vt:lpstr>
      <vt:lpstr>PowerPoint Presentation</vt:lpstr>
      <vt:lpstr>PowerPoint Presentation</vt:lpstr>
      <vt:lpstr>PowerPoint Presentation</vt:lpstr>
      <vt:lpstr>Why is a global perspective on health important… institutionally? </vt:lpstr>
      <vt:lpstr>Why is a global perspective on health important… individually? </vt:lpstr>
      <vt:lpstr>Challenges of global health engagement</vt:lpstr>
      <vt:lpstr>Recommendations</vt:lpstr>
      <vt:lpstr>Report launch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Influencing our Governments locally</dc:title>
  <dc:creator>Stuart Fergusson</dc:creator>
  <cp:lastModifiedBy>Stuart Fergusson</cp:lastModifiedBy>
  <cp:revision>56</cp:revision>
  <dcterms:created xsi:type="dcterms:W3CDTF">2018-04-06T04:47:13Z</dcterms:created>
  <dcterms:modified xsi:type="dcterms:W3CDTF">2018-06-06T16:15:27Z</dcterms:modified>
</cp:coreProperties>
</file>