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9" r:id="rId6"/>
    <p:sldId id="260" r:id="rId7"/>
    <p:sldId id="261" r:id="rId8"/>
    <p:sldId id="262"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D4E1"/>
    <a:srgbClr val="CDDBE6"/>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6A684D-8440-424B-8E37-B65BDA047641}" v="34" dt="2021-02-22T08:42:37.5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4" d="100"/>
          <a:sy n="74" d="100"/>
        </p:scale>
        <p:origin x="965"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FF1F1-A34C-4007-85DA-C7432485FD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56BCC03-0C76-4344-8348-59D35994C5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006D9D4-21F7-46CA-B146-175958548FAF}"/>
              </a:ext>
            </a:extLst>
          </p:cNvPr>
          <p:cNvSpPr>
            <a:spLocks noGrp="1"/>
          </p:cNvSpPr>
          <p:nvPr>
            <p:ph type="dt" sz="half" idx="10"/>
          </p:nvPr>
        </p:nvSpPr>
        <p:spPr/>
        <p:txBody>
          <a:bodyPr/>
          <a:lstStyle/>
          <a:p>
            <a:fld id="{6B8BC375-AEA0-4CFF-97CA-790DFD56F5C9}" type="datetimeFigureOut">
              <a:rPr lang="en-GB" smtClean="0"/>
              <a:t>02/03/2021</a:t>
            </a:fld>
            <a:endParaRPr lang="en-GB"/>
          </a:p>
        </p:txBody>
      </p:sp>
      <p:sp>
        <p:nvSpPr>
          <p:cNvPr id="5" name="Footer Placeholder 4">
            <a:extLst>
              <a:ext uri="{FF2B5EF4-FFF2-40B4-BE49-F238E27FC236}">
                <a16:creationId xmlns:a16="http://schemas.microsoft.com/office/drawing/2014/main" id="{5E021B21-AFFB-459B-9669-8744AA2A22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D81CCB-5805-48FC-B475-94E328E6E43F}"/>
              </a:ext>
            </a:extLst>
          </p:cNvPr>
          <p:cNvSpPr>
            <a:spLocks noGrp="1"/>
          </p:cNvSpPr>
          <p:nvPr>
            <p:ph type="sldNum" sz="quarter" idx="12"/>
          </p:nvPr>
        </p:nvSpPr>
        <p:spPr/>
        <p:txBody>
          <a:bodyPr/>
          <a:lstStyle/>
          <a:p>
            <a:fld id="{6169F360-24E6-4CCB-8054-F45B56EDB8C4}" type="slidenum">
              <a:rPr lang="en-GB" smtClean="0"/>
              <a:t>‹#›</a:t>
            </a:fld>
            <a:endParaRPr lang="en-GB"/>
          </a:p>
        </p:txBody>
      </p:sp>
    </p:spTree>
    <p:extLst>
      <p:ext uri="{BB962C8B-B14F-4D97-AF65-F5344CB8AC3E}">
        <p14:creationId xmlns:p14="http://schemas.microsoft.com/office/powerpoint/2010/main" val="1709063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EAA5E-A11C-4094-B4C6-80705A2052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CD63A42-C59E-4865-96D6-49C8093584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B5EFEF-F443-4D9F-AE7F-6A39E5D8802E}"/>
              </a:ext>
            </a:extLst>
          </p:cNvPr>
          <p:cNvSpPr>
            <a:spLocks noGrp="1"/>
          </p:cNvSpPr>
          <p:nvPr>
            <p:ph type="dt" sz="half" idx="10"/>
          </p:nvPr>
        </p:nvSpPr>
        <p:spPr/>
        <p:txBody>
          <a:bodyPr/>
          <a:lstStyle/>
          <a:p>
            <a:fld id="{6B8BC375-AEA0-4CFF-97CA-790DFD56F5C9}" type="datetimeFigureOut">
              <a:rPr lang="en-GB" smtClean="0"/>
              <a:t>02/03/2021</a:t>
            </a:fld>
            <a:endParaRPr lang="en-GB"/>
          </a:p>
        </p:txBody>
      </p:sp>
      <p:sp>
        <p:nvSpPr>
          <p:cNvPr id="5" name="Footer Placeholder 4">
            <a:extLst>
              <a:ext uri="{FF2B5EF4-FFF2-40B4-BE49-F238E27FC236}">
                <a16:creationId xmlns:a16="http://schemas.microsoft.com/office/drawing/2014/main" id="{F06E4FD9-A684-46BD-8654-99118FD695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B2D665-2220-4A7B-A523-ED8C1AF50979}"/>
              </a:ext>
            </a:extLst>
          </p:cNvPr>
          <p:cNvSpPr>
            <a:spLocks noGrp="1"/>
          </p:cNvSpPr>
          <p:nvPr>
            <p:ph type="sldNum" sz="quarter" idx="12"/>
          </p:nvPr>
        </p:nvSpPr>
        <p:spPr/>
        <p:txBody>
          <a:bodyPr/>
          <a:lstStyle/>
          <a:p>
            <a:fld id="{6169F360-24E6-4CCB-8054-F45B56EDB8C4}" type="slidenum">
              <a:rPr lang="en-GB" smtClean="0"/>
              <a:t>‹#›</a:t>
            </a:fld>
            <a:endParaRPr lang="en-GB"/>
          </a:p>
        </p:txBody>
      </p:sp>
    </p:spTree>
    <p:extLst>
      <p:ext uri="{BB962C8B-B14F-4D97-AF65-F5344CB8AC3E}">
        <p14:creationId xmlns:p14="http://schemas.microsoft.com/office/powerpoint/2010/main" val="3736524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B45EB-F45D-45DE-9CFB-200AD90614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4E9866-28E5-4EF5-AAA1-6E1AB6183E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BFB6D9-54BE-4024-9F06-46B182C82704}"/>
              </a:ext>
            </a:extLst>
          </p:cNvPr>
          <p:cNvSpPr>
            <a:spLocks noGrp="1"/>
          </p:cNvSpPr>
          <p:nvPr>
            <p:ph type="dt" sz="half" idx="10"/>
          </p:nvPr>
        </p:nvSpPr>
        <p:spPr/>
        <p:txBody>
          <a:bodyPr/>
          <a:lstStyle/>
          <a:p>
            <a:fld id="{6B8BC375-AEA0-4CFF-97CA-790DFD56F5C9}" type="datetimeFigureOut">
              <a:rPr lang="en-GB" smtClean="0"/>
              <a:t>02/03/2021</a:t>
            </a:fld>
            <a:endParaRPr lang="en-GB"/>
          </a:p>
        </p:txBody>
      </p:sp>
      <p:sp>
        <p:nvSpPr>
          <p:cNvPr id="5" name="Footer Placeholder 4">
            <a:extLst>
              <a:ext uri="{FF2B5EF4-FFF2-40B4-BE49-F238E27FC236}">
                <a16:creationId xmlns:a16="http://schemas.microsoft.com/office/drawing/2014/main" id="{832557E9-6EB0-44BE-BC82-1A67118A64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EC887B-EC92-41DB-A42F-E3DD0E404E3E}"/>
              </a:ext>
            </a:extLst>
          </p:cNvPr>
          <p:cNvSpPr>
            <a:spLocks noGrp="1"/>
          </p:cNvSpPr>
          <p:nvPr>
            <p:ph type="sldNum" sz="quarter" idx="12"/>
          </p:nvPr>
        </p:nvSpPr>
        <p:spPr/>
        <p:txBody>
          <a:bodyPr/>
          <a:lstStyle/>
          <a:p>
            <a:fld id="{6169F360-24E6-4CCB-8054-F45B56EDB8C4}" type="slidenum">
              <a:rPr lang="en-GB" smtClean="0"/>
              <a:t>‹#›</a:t>
            </a:fld>
            <a:endParaRPr lang="en-GB"/>
          </a:p>
        </p:txBody>
      </p:sp>
    </p:spTree>
    <p:extLst>
      <p:ext uri="{BB962C8B-B14F-4D97-AF65-F5344CB8AC3E}">
        <p14:creationId xmlns:p14="http://schemas.microsoft.com/office/powerpoint/2010/main" val="692459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C2D6C-9669-45ED-B753-21A8E50886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C104706-58E4-492A-8CE6-2CBA6602FF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126EC7B-9E84-4A57-AB5F-5038219DA7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D837AB5-58E9-453F-9643-8392FF4EC6B0}"/>
              </a:ext>
            </a:extLst>
          </p:cNvPr>
          <p:cNvSpPr>
            <a:spLocks noGrp="1"/>
          </p:cNvSpPr>
          <p:nvPr>
            <p:ph type="dt" sz="half" idx="10"/>
          </p:nvPr>
        </p:nvSpPr>
        <p:spPr/>
        <p:txBody>
          <a:bodyPr/>
          <a:lstStyle/>
          <a:p>
            <a:fld id="{6B8BC375-AEA0-4CFF-97CA-790DFD56F5C9}" type="datetimeFigureOut">
              <a:rPr lang="en-GB" smtClean="0"/>
              <a:t>02/03/2021</a:t>
            </a:fld>
            <a:endParaRPr lang="en-GB"/>
          </a:p>
        </p:txBody>
      </p:sp>
      <p:sp>
        <p:nvSpPr>
          <p:cNvPr id="6" name="Footer Placeholder 5">
            <a:extLst>
              <a:ext uri="{FF2B5EF4-FFF2-40B4-BE49-F238E27FC236}">
                <a16:creationId xmlns:a16="http://schemas.microsoft.com/office/drawing/2014/main" id="{05DD0B21-1CEF-4B22-915C-65391AE1EB6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A58461-0582-4AC7-99C2-5F5FD8FDAA59}"/>
              </a:ext>
            </a:extLst>
          </p:cNvPr>
          <p:cNvSpPr>
            <a:spLocks noGrp="1"/>
          </p:cNvSpPr>
          <p:nvPr>
            <p:ph type="sldNum" sz="quarter" idx="12"/>
          </p:nvPr>
        </p:nvSpPr>
        <p:spPr/>
        <p:txBody>
          <a:bodyPr/>
          <a:lstStyle/>
          <a:p>
            <a:fld id="{6169F360-24E6-4CCB-8054-F45B56EDB8C4}" type="slidenum">
              <a:rPr lang="en-GB" smtClean="0"/>
              <a:t>‹#›</a:t>
            </a:fld>
            <a:endParaRPr lang="en-GB"/>
          </a:p>
        </p:txBody>
      </p:sp>
    </p:spTree>
    <p:extLst>
      <p:ext uri="{BB962C8B-B14F-4D97-AF65-F5344CB8AC3E}">
        <p14:creationId xmlns:p14="http://schemas.microsoft.com/office/powerpoint/2010/main" val="151714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91E5C-9FD0-439D-934E-DEFB9746CEB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2DE9C-EA94-45E3-BAB9-18A113B5B4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D9B474-7A64-4AA6-B7B2-DF7BD5F2C6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24E5DEE-8BE7-446E-9E87-E792C73A01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C6928C-7575-406C-94E4-99BEA3915D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C2DB51D-B3B3-4206-B93B-DCD95DE0C9E7}"/>
              </a:ext>
            </a:extLst>
          </p:cNvPr>
          <p:cNvSpPr>
            <a:spLocks noGrp="1"/>
          </p:cNvSpPr>
          <p:nvPr>
            <p:ph type="dt" sz="half" idx="10"/>
          </p:nvPr>
        </p:nvSpPr>
        <p:spPr/>
        <p:txBody>
          <a:bodyPr/>
          <a:lstStyle/>
          <a:p>
            <a:fld id="{6B8BC375-AEA0-4CFF-97CA-790DFD56F5C9}" type="datetimeFigureOut">
              <a:rPr lang="en-GB" smtClean="0"/>
              <a:t>02/03/2021</a:t>
            </a:fld>
            <a:endParaRPr lang="en-GB"/>
          </a:p>
        </p:txBody>
      </p:sp>
      <p:sp>
        <p:nvSpPr>
          <p:cNvPr id="8" name="Footer Placeholder 7">
            <a:extLst>
              <a:ext uri="{FF2B5EF4-FFF2-40B4-BE49-F238E27FC236}">
                <a16:creationId xmlns:a16="http://schemas.microsoft.com/office/drawing/2014/main" id="{15BC0E82-E93C-4F72-B7F8-B5FB00ED73A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1D912A1-FBA0-413A-BD97-ED2DA6F25064}"/>
              </a:ext>
            </a:extLst>
          </p:cNvPr>
          <p:cNvSpPr>
            <a:spLocks noGrp="1"/>
          </p:cNvSpPr>
          <p:nvPr>
            <p:ph type="sldNum" sz="quarter" idx="12"/>
          </p:nvPr>
        </p:nvSpPr>
        <p:spPr/>
        <p:txBody>
          <a:bodyPr/>
          <a:lstStyle/>
          <a:p>
            <a:fld id="{6169F360-24E6-4CCB-8054-F45B56EDB8C4}" type="slidenum">
              <a:rPr lang="en-GB" smtClean="0"/>
              <a:t>‹#›</a:t>
            </a:fld>
            <a:endParaRPr lang="en-GB"/>
          </a:p>
        </p:txBody>
      </p:sp>
    </p:spTree>
    <p:extLst>
      <p:ext uri="{BB962C8B-B14F-4D97-AF65-F5344CB8AC3E}">
        <p14:creationId xmlns:p14="http://schemas.microsoft.com/office/powerpoint/2010/main" val="1666138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86FE6-04D9-466F-B670-7A08E82EB39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0CD5E28-0E3C-4D3D-957C-3BA30512E09A}"/>
              </a:ext>
            </a:extLst>
          </p:cNvPr>
          <p:cNvSpPr>
            <a:spLocks noGrp="1"/>
          </p:cNvSpPr>
          <p:nvPr>
            <p:ph type="dt" sz="half" idx="10"/>
          </p:nvPr>
        </p:nvSpPr>
        <p:spPr/>
        <p:txBody>
          <a:bodyPr/>
          <a:lstStyle/>
          <a:p>
            <a:fld id="{6B8BC375-AEA0-4CFF-97CA-790DFD56F5C9}" type="datetimeFigureOut">
              <a:rPr lang="en-GB" smtClean="0"/>
              <a:t>02/03/2021</a:t>
            </a:fld>
            <a:endParaRPr lang="en-GB"/>
          </a:p>
        </p:txBody>
      </p:sp>
      <p:sp>
        <p:nvSpPr>
          <p:cNvPr id="4" name="Footer Placeholder 3">
            <a:extLst>
              <a:ext uri="{FF2B5EF4-FFF2-40B4-BE49-F238E27FC236}">
                <a16:creationId xmlns:a16="http://schemas.microsoft.com/office/drawing/2014/main" id="{2AA8C6BC-A7D0-4097-BFCF-7CEB4DB8FAA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B822F95-869E-4600-BB34-4230AD0CF62F}"/>
              </a:ext>
            </a:extLst>
          </p:cNvPr>
          <p:cNvSpPr>
            <a:spLocks noGrp="1"/>
          </p:cNvSpPr>
          <p:nvPr>
            <p:ph type="sldNum" sz="quarter" idx="12"/>
          </p:nvPr>
        </p:nvSpPr>
        <p:spPr/>
        <p:txBody>
          <a:bodyPr/>
          <a:lstStyle/>
          <a:p>
            <a:fld id="{6169F360-24E6-4CCB-8054-F45B56EDB8C4}" type="slidenum">
              <a:rPr lang="en-GB" smtClean="0"/>
              <a:t>‹#›</a:t>
            </a:fld>
            <a:endParaRPr lang="en-GB"/>
          </a:p>
        </p:txBody>
      </p:sp>
    </p:spTree>
    <p:extLst>
      <p:ext uri="{BB962C8B-B14F-4D97-AF65-F5344CB8AC3E}">
        <p14:creationId xmlns:p14="http://schemas.microsoft.com/office/powerpoint/2010/main" val="4053666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28F21C-CD80-463A-87CF-FBD277960172}"/>
              </a:ext>
            </a:extLst>
          </p:cNvPr>
          <p:cNvSpPr>
            <a:spLocks noGrp="1"/>
          </p:cNvSpPr>
          <p:nvPr>
            <p:ph type="dt" sz="half" idx="10"/>
          </p:nvPr>
        </p:nvSpPr>
        <p:spPr/>
        <p:txBody>
          <a:bodyPr/>
          <a:lstStyle/>
          <a:p>
            <a:fld id="{6B8BC375-AEA0-4CFF-97CA-790DFD56F5C9}" type="datetimeFigureOut">
              <a:rPr lang="en-GB" smtClean="0"/>
              <a:t>02/03/2021</a:t>
            </a:fld>
            <a:endParaRPr lang="en-GB"/>
          </a:p>
        </p:txBody>
      </p:sp>
      <p:sp>
        <p:nvSpPr>
          <p:cNvPr id="3" name="Footer Placeholder 2">
            <a:extLst>
              <a:ext uri="{FF2B5EF4-FFF2-40B4-BE49-F238E27FC236}">
                <a16:creationId xmlns:a16="http://schemas.microsoft.com/office/drawing/2014/main" id="{B3EF4E3A-F786-45F0-91FF-6F93E895625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E775CB9-B7D0-420A-A5CC-4F4758CDBE72}"/>
              </a:ext>
            </a:extLst>
          </p:cNvPr>
          <p:cNvSpPr>
            <a:spLocks noGrp="1"/>
          </p:cNvSpPr>
          <p:nvPr>
            <p:ph type="sldNum" sz="quarter" idx="12"/>
          </p:nvPr>
        </p:nvSpPr>
        <p:spPr/>
        <p:txBody>
          <a:bodyPr/>
          <a:lstStyle/>
          <a:p>
            <a:fld id="{6169F360-24E6-4CCB-8054-F45B56EDB8C4}" type="slidenum">
              <a:rPr lang="en-GB" smtClean="0"/>
              <a:t>‹#›</a:t>
            </a:fld>
            <a:endParaRPr lang="en-GB"/>
          </a:p>
        </p:txBody>
      </p:sp>
    </p:spTree>
    <p:extLst>
      <p:ext uri="{BB962C8B-B14F-4D97-AF65-F5344CB8AC3E}">
        <p14:creationId xmlns:p14="http://schemas.microsoft.com/office/powerpoint/2010/main" val="2526305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ABECC-4BD5-47A4-87FF-EABE2A3553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78F208-DA13-4EF4-A2BA-AAAFFF22BD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913B141-9254-42D0-955C-91927BDF24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CC13AC-92C6-49D6-90CB-FE6F47354B76}"/>
              </a:ext>
            </a:extLst>
          </p:cNvPr>
          <p:cNvSpPr>
            <a:spLocks noGrp="1"/>
          </p:cNvSpPr>
          <p:nvPr>
            <p:ph type="dt" sz="half" idx="10"/>
          </p:nvPr>
        </p:nvSpPr>
        <p:spPr/>
        <p:txBody>
          <a:bodyPr/>
          <a:lstStyle/>
          <a:p>
            <a:fld id="{6B8BC375-AEA0-4CFF-97CA-790DFD56F5C9}" type="datetimeFigureOut">
              <a:rPr lang="en-GB" smtClean="0"/>
              <a:t>02/03/2021</a:t>
            </a:fld>
            <a:endParaRPr lang="en-GB"/>
          </a:p>
        </p:txBody>
      </p:sp>
      <p:sp>
        <p:nvSpPr>
          <p:cNvPr id="6" name="Footer Placeholder 5">
            <a:extLst>
              <a:ext uri="{FF2B5EF4-FFF2-40B4-BE49-F238E27FC236}">
                <a16:creationId xmlns:a16="http://schemas.microsoft.com/office/drawing/2014/main" id="{C03AE6C3-702E-47A9-AC6D-D0D76A3CF7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D04625-A4A3-4528-BDEC-746417C2F2CA}"/>
              </a:ext>
            </a:extLst>
          </p:cNvPr>
          <p:cNvSpPr>
            <a:spLocks noGrp="1"/>
          </p:cNvSpPr>
          <p:nvPr>
            <p:ph type="sldNum" sz="quarter" idx="12"/>
          </p:nvPr>
        </p:nvSpPr>
        <p:spPr/>
        <p:txBody>
          <a:bodyPr/>
          <a:lstStyle/>
          <a:p>
            <a:fld id="{6169F360-24E6-4CCB-8054-F45B56EDB8C4}" type="slidenum">
              <a:rPr lang="en-GB" smtClean="0"/>
              <a:t>‹#›</a:t>
            </a:fld>
            <a:endParaRPr lang="en-GB"/>
          </a:p>
        </p:txBody>
      </p:sp>
    </p:spTree>
    <p:extLst>
      <p:ext uri="{BB962C8B-B14F-4D97-AF65-F5344CB8AC3E}">
        <p14:creationId xmlns:p14="http://schemas.microsoft.com/office/powerpoint/2010/main" val="2305294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329D-C88E-48A1-90F1-113A8AEC1E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8964776-5346-4259-A3C2-6AEA8D09CC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6CD7954-4524-4CE6-B79D-F1D9FAF1D0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021BE0-4CC5-46E1-ADDF-A8C6A18D6447}"/>
              </a:ext>
            </a:extLst>
          </p:cNvPr>
          <p:cNvSpPr>
            <a:spLocks noGrp="1"/>
          </p:cNvSpPr>
          <p:nvPr>
            <p:ph type="dt" sz="half" idx="10"/>
          </p:nvPr>
        </p:nvSpPr>
        <p:spPr/>
        <p:txBody>
          <a:bodyPr/>
          <a:lstStyle/>
          <a:p>
            <a:fld id="{6B8BC375-AEA0-4CFF-97CA-790DFD56F5C9}" type="datetimeFigureOut">
              <a:rPr lang="en-GB" smtClean="0"/>
              <a:t>02/03/2021</a:t>
            </a:fld>
            <a:endParaRPr lang="en-GB"/>
          </a:p>
        </p:txBody>
      </p:sp>
      <p:sp>
        <p:nvSpPr>
          <p:cNvPr id="6" name="Footer Placeholder 5">
            <a:extLst>
              <a:ext uri="{FF2B5EF4-FFF2-40B4-BE49-F238E27FC236}">
                <a16:creationId xmlns:a16="http://schemas.microsoft.com/office/drawing/2014/main" id="{B5D869F1-6DC5-4EED-867A-D62559BA7B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65C3C3-6A13-41D0-8079-3D42BC0D1526}"/>
              </a:ext>
            </a:extLst>
          </p:cNvPr>
          <p:cNvSpPr>
            <a:spLocks noGrp="1"/>
          </p:cNvSpPr>
          <p:nvPr>
            <p:ph type="sldNum" sz="quarter" idx="12"/>
          </p:nvPr>
        </p:nvSpPr>
        <p:spPr/>
        <p:txBody>
          <a:bodyPr/>
          <a:lstStyle/>
          <a:p>
            <a:fld id="{6169F360-24E6-4CCB-8054-F45B56EDB8C4}" type="slidenum">
              <a:rPr lang="en-GB" smtClean="0"/>
              <a:t>‹#›</a:t>
            </a:fld>
            <a:endParaRPr lang="en-GB"/>
          </a:p>
        </p:txBody>
      </p:sp>
    </p:spTree>
    <p:extLst>
      <p:ext uri="{BB962C8B-B14F-4D97-AF65-F5344CB8AC3E}">
        <p14:creationId xmlns:p14="http://schemas.microsoft.com/office/powerpoint/2010/main" val="2996145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155E0-E7D4-400E-BD04-C65E4ABF84D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6BE7A7-52FC-4707-A1C6-0156D0EFD2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2175CF-333F-4F5A-920B-390CD8C672C1}"/>
              </a:ext>
            </a:extLst>
          </p:cNvPr>
          <p:cNvSpPr>
            <a:spLocks noGrp="1"/>
          </p:cNvSpPr>
          <p:nvPr>
            <p:ph type="dt" sz="half" idx="10"/>
          </p:nvPr>
        </p:nvSpPr>
        <p:spPr/>
        <p:txBody>
          <a:bodyPr/>
          <a:lstStyle/>
          <a:p>
            <a:fld id="{6B8BC375-AEA0-4CFF-97CA-790DFD56F5C9}" type="datetimeFigureOut">
              <a:rPr lang="en-GB" smtClean="0"/>
              <a:t>02/03/2021</a:t>
            </a:fld>
            <a:endParaRPr lang="en-GB"/>
          </a:p>
        </p:txBody>
      </p:sp>
      <p:sp>
        <p:nvSpPr>
          <p:cNvPr id="5" name="Footer Placeholder 4">
            <a:extLst>
              <a:ext uri="{FF2B5EF4-FFF2-40B4-BE49-F238E27FC236}">
                <a16:creationId xmlns:a16="http://schemas.microsoft.com/office/drawing/2014/main" id="{9CFF3CFB-C6EC-493A-ABF5-1ADC6D72A0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821642-55ED-40CC-A6A2-0D4CDB361C9D}"/>
              </a:ext>
            </a:extLst>
          </p:cNvPr>
          <p:cNvSpPr>
            <a:spLocks noGrp="1"/>
          </p:cNvSpPr>
          <p:nvPr>
            <p:ph type="sldNum" sz="quarter" idx="12"/>
          </p:nvPr>
        </p:nvSpPr>
        <p:spPr/>
        <p:txBody>
          <a:bodyPr/>
          <a:lstStyle/>
          <a:p>
            <a:fld id="{6169F360-24E6-4CCB-8054-F45B56EDB8C4}" type="slidenum">
              <a:rPr lang="en-GB" smtClean="0"/>
              <a:t>‹#›</a:t>
            </a:fld>
            <a:endParaRPr lang="en-GB"/>
          </a:p>
        </p:txBody>
      </p:sp>
    </p:spTree>
    <p:extLst>
      <p:ext uri="{BB962C8B-B14F-4D97-AF65-F5344CB8AC3E}">
        <p14:creationId xmlns:p14="http://schemas.microsoft.com/office/powerpoint/2010/main" val="1686256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E6BCE-14DA-48B8-82C4-3FC40B194E3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99D74B4-204E-47CE-B871-099BD26C05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B0EFFB-86C5-4C68-90E8-A803C2C99FEB}"/>
              </a:ext>
            </a:extLst>
          </p:cNvPr>
          <p:cNvSpPr>
            <a:spLocks noGrp="1"/>
          </p:cNvSpPr>
          <p:nvPr>
            <p:ph type="dt" sz="half" idx="10"/>
          </p:nvPr>
        </p:nvSpPr>
        <p:spPr/>
        <p:txBody>
          <a:bodyPr/>
          <a:lstStyle/>
          <a:p>
            <a:fld id="{6B8BC375-AEA0-4CFF-97CA-790DFD56F5C9}" type="datetimeFigureOut">
              <a:rPr lang="en-GB" smtClean="0"/>
              <a:t>02/03/2021</a:t>
            </a:fld>
            <a:endParaRPr lang="en-GB"/>
          </a:p>
        </p:txBody>
      </p:sp>
      <p:sp>
        <p:nvSpPr>
          <p:cNvPr id="5" name="Footer Placeholder 4">
            <a:extLst>
              <a:ext uri="{FF2B5EF4-FFF2-40B4-BE49-F238E27FC236}">
                <a16:creationId xmlns:a16="http://schemas.microsoft.com/office/drawing/2014/main" id="{DDC6A306-649E-4153-B041-8D23A14B95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55F66D-131E-485F-8D5A-2AD8130DA5AD}"/>
              </a:ext>
            </a:extLst>
          </p:cNvPr>
          <p:cNvSpPr>
            <a:spLocks noGrp="1"/>
          </p:cNvSpPr>
          <p:nvPr>
            <p:ph type="sldNum" sz="quarter" idx="12"/>
          </p:nvPr>
        </p:nvSpPr>
        <p:spPr/>
        <p:txBody>
          <a:bodyPr/>
          <a:lstStyle/>
          <a:p>
            <a:fld id="{6169F360-24E6-4CCB-8054-F45B56EDB8C4}" type="slidenum">
              <a:rPr lang="en-GB" smtClean="0"/>
              <a:t>‹#›</a:t>
            </a:fld>
            <a:endParaRPr lang="en-GB"/>
          </a:p>
        </p:txBody>
      </p:sp>
    </p:spTree>
    <p:extLst>
      <p:ext uri="{BB962C8B-B14F-4D97-AF65-F5344CB8AC3E}">
        <p14:creationId xmlns:p14="http://schemas.microsoft.com/office/powerpoint/2010/main" val="1946293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F50943-D77E-4D95-95FF-376C2FBCC8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8C5600B-D1A7-43F9-AA1C-701EA16101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C9327D-8A89-4751-9E83-286EA88380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BC375-AEA0-4CFF-97CA-790DFD56F5C9}" type="datetimeFigureOut">
              <a:rPr lang="en-GB" smtClean="0"/>
              <a:t>02/03/2021</a:t>
            </a:fld>
            <a:endParaRPr lang="en-GB"/>
          </a:p>
        </p:txBody>
      </p:sp>
      <p:sp>
        <p:nvSpPr>
          <p:cNvPr id="5" name="Footer Placeholder 4">
            <a:extLst>
              <a:ext uri="{FF2B5EF4-FFF2-40B4-BE49-F238E27FC236}">
                <a16:creationId xmlns:a16="http://schemas.microsoft.com/office/drawing/2014/main" id="{573E8F3C-16CE-4F8D-95A2-468D0FE89C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7122FB0-A1E9-437B-8C0E-386254CD13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69F360-24E6-4CCB-8054-F45B56EDB8C4}" type="slidenum">
              <a:rPr lang="en-GB" smtClean="0"/>
              <a:t>‹#›</a:t>
            </a:fld>
            <a:endParaRPr lang="en-GB"/>
          </a:p>
        </p:txBody>
      </p:sp>
    </p:spTree>
    <p:extLst>
      <p:ext uri="{BB962C8B-B14F-4D97-AF65-F5344CB8AC3E}">
        <p14:creationId xmlns:p14="http://schemas.microsoft.com/office/powerpoint/2010/main" val="4247489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9268E-D40B-489C-B283-4A1B583777C8}"/>
              </a:ext>
            </a:extLst>
          </p:cNvPr>
          <p:cNvSpPr>
            <a:spLocks noGrp="1"/>
          </p:cNvSpPr>
          <p:nvPr>
            <p:ph type="ctrTitle"/>
          </p:nvPr>
        </p:nvSpPr>
        <p:spPr>
          <a:xfrm>
            <a:off x="1432941" y="2191146"/>
            <a:ext cx="9144000" cy="2387600"/>
          </a:xfrm>
        </p:spPr>
        <p:txBody>
          <a:bodyPr/>
          <a:lstStyle/>
          <a:p>
            <a:r>
              <a:rPr lang="en-GB" sz="4000" dirty="0">
                <a:solidFill>
                  <a:srgbClr val="0070C0"/>
                </a:solidFill>
                <a:effectLst/>
                <a:latin typeface="Arial" panose="020B0604020202020204" pitchFamily="34" charset="0"/>
                <a:ea typeface="Times New Roman" panose="02020603050405020304" pitchFamily="18" charset="0"/>
              </a:rPr>
              <a:t>ACP in Scotland</a:t>
            </a:r>
            <a:br>
              <a:rPr lang="en-GB" sz="4000" dirty="0">
                <a:solidFill>
                  <a:srgbClr val="0070C0"/>
                </a:solidFill>
                <a:effectLst/>
                <a:latin typeface="Arial" panose="020B0604020202020204" pitchFamily="34" charset="0"/>
                <a:ea typeface="Times New Roman" panose="02020603050405020304" pitchFamily="18" charset="0"/>
              </a:rPr>
            </a:br>
            <a:r>
              <a:rPr lang="en-GB" sz="4000" dirty="0">
                <a:solidFill>
                  <a:srgbClr val="0070C0"/>
                </a:solidFill>
                <a:effectLst/>
                <a:latin typeface="Arial" panose="020B0604020202020204" pitchFamily="34" charset="0"/>
                <a:ea typeface="Times New Roman" panose="02020603050405020304" pitchFamily="18" charset="0"/>
              </a:rPr>
              <a:t>Public engagement and information </a:t>
            </a:r>
            <a:br>
              <a:rPr lang="en-GB" sz="1800" dirty="0">
                <a:effectLst/>
                <a:latin typeface="Times New Roman" panose="02020603050405020304" pitchFamily="18" charset="0"/>
                <a:ea typeface="Times New Roman" panose="02020603050405020304" pitchFamily="18" charset="0"/>
              </a:rPr>
            </a:br>
            <a:endParaRPr lang="en-GB" dirty="0"/>
          </a:p>
        </p:txBody>
      </p:sp>
      <p:sp>
        <p:nvSpPr>
          <p:cNvPr id="3" name="Subtitle 2">
            <a:extLst>
              <a:ext uri="{FF2B5EF4-FFF2-40B4-BE49-F238E27FC236}">
                <a16:creationId xmlns:a16="http://schemas.microsoft.com/office/drawing/2014/main" id="{2DE55AAB-12A7-49A9-B59F-5E526BE4FCF0}"/>
              </a:ext>
            </a:extLst>
          </p:cNvPr>
          <p:cNvSpPr>
            <a:spLocks noGrp="1"/>
          </p:cNvSpPr>
          <p:nvPr>
            <p:ph type="subTitle" idx="1"/>
          </p:nvPr>
        </p:nvSpPr>
        <p:spPr>
          <a:xfrm>
            <a:off x="1432941" y="5755515"/>
            <a:ext cx="9144000" cy="1655762"/>
          </a:xfrm>
        </p:spPr>
        <p:txBody>
          <a:bodyPr/>
          <a:lstStyle/>
          <a:p>
            <a:r>
              <a:rPr lang="en-US" dirty="0"/>
              <a:t>Rebecca Patterson</a:t>
            </a:r>
          </a:p>
          <a:p>
            <a:r>
              <a:rPr lang="en-US" dirty="0"/>
              <a:t>Director of Good Life, Good Death, Good Grief</a:t>
            </a:r>
            <a:endParaRPr lang="en-GB" dirty="0"/>
          </a:p>
        </p:txBody>
      </p:sp>
      <p:pic>
        <p:nvPicPr>
          <p:cNvPr id="5" name="Picture 4" descr="SPPCLogoCMYK.tif">
            <a:extLst>
              <a:ext uri="{FF2B5EF4-FFF2-40B4-BE49-F238E27FC236}">
                <a16:creationId xmlns:a16="http://schemas.microsoft.com/office/drawing/2014/main" id="{BC238E9A-ED5D-477B-9F1B-3996BC54EB4F}"/>
              </a:ext>
            </a:extLst>
          </p:cNvPr>
          <p:cNvPicPr>
            <a:picLocks noChangeAspect="1"/>
          </p:cNvPicPr>
          <p:nvPr/>
        </p:nvPicPr>
        <p:blipFill>
          <a:blip r:embed="rId2" cstate="print"/>
          <a:stretch>
            <a:fillRect/>
          </a:stretch>
        </p:blipFill>
        <p:spPr>
          <a:xfrm>
            <a:off x="9672194" y="165100"/>
            <a:ext cx="2255265" cy="1152128"/>
          </a:xfrm>
          <a:prstGeom prst="rect">
            <a:avLst/>
          </a:prstGeom>
        </p:spPr>
      </p:pic>
      <p:pic>
        <p:nvPicPr>
          <p:cNvPr id="6" name="Picture 5" descr="SPPCAlliance_RGB_LGE.jpg">
            <a:extLst>
              <a:ext uri="{FF2B5EF4-FFF2-40B4-BE49-F238E27FC236}">
                <a16:creationId xmlns:a16="http://schemas.microsoft.com/office/drawing/2014/main" id="{0064DF87-EF03-4BBE-8282-FBA97AAB9EAA}"/>
              </a:ext>
            </a:extLst>
          </p:cNvPr>
          <p:cNvPicPr>
            <a:picLocks noChangeAspect="1"/>
          </p:cNvPicPr>
          <p:nvPr/>
        </p:nvPicPr>
        <p:blipFill>
          <a:blip r:embed="rId3" cstate="print"/>
          <a:srcRect/>
          <a:stretch>
            <a:fillRect/>
          </a:stretch>
        </p:blipFill>
        <p:spPr bwMode="auto">
          <a:xfrm>
            <a:off x="264541" y="165100"/>
            <a:ext cx="2336800" cy="1435100"/>
          </a:xfrm>
          <a:prstGeom prst="rect">
            <a:avLst/>
          </a:prstGeom>
          <a:noFill/>
          <a:ln w="9525">
            <a:noFill/>
            <a:miter lim="800000"/>
            <a:headEnd/>
            <a:tailEnd/>
          </a:ln>
        </p:spPr>
      </p:pic>
    </p:spTree>
    <p:extLst>
      <p:ext uri="{BB962C8B-B14F-4D97-AF65-F5344CB8AC3E}">
        <p14:creationId xmlns:p14="http://schemas.microsoft.com/office/powerpoint/2010/main" val="2431845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3x3 Rubik's cube toy">
            <a:extLst>
              <a:ext uri="{FF2B5EF4-FFF2-40B4-BE49-F238E27FC236}">
                <a16:creationId xmlns:a16="http://schemas.microsoft.com/office/drawing/2014/main" id="{52C9BC3C-5B9E-42D3-AC3C-28DD6CE9C130}"/>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38729" r="2999"/>
          <a:stretch/>
        </p:blipFill>
        <p:spPr bwMode="auto">
          <a:xfrm>
            <a:off x="5797543" y="10"/>
            <a:ext cx="6394152"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134">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26F7FA41-7B39-4EDE-B002-3C842ABC7961}"/>
              </a:ext>
            </a:extLst>
          </p:cNvPr>
          <p:cNvSpPr>
            <a:spLocks noGrp="1"/>
          </p:cNvSpPr>
          <p:nvPr>
            <p:ph type="title"/>
          </p:nvPr>
        </p:nvSpPr>
        <p:spPr>
          <a:xfrm>
            <a:off x="804997" y="1092735"/>
            <a:ext cx="4803636" cy="1311664"/>
          </a:xfrm>
        </p:spPr>
        <p:txBody>
          <a:bodyPr>
            <a:noAutofit/>
          </a:bodyPr>
          <a:lstStyle/>
          <a:p>
            <a:r>
              <a:rPr lang="en-US" sz="28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For people to be </a:t>
            </a:r>
            <a:r>
              <a:rPr lang="en-US" sz="2800" b="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empowered</a:t>
            </a:r>
            <a:r>
              <a:rPr lang="en-US" sz="28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to take an active role </a:t>
            </a:r>
            <a:r>
              <a:rPr lang="en-US" sz="280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in ACP </a:t>
            </a:r>
            <a:r>
              <a:rPr lang="en-US" sz="28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conversations</a:t>
            </a:r>
            <a:r>
              <a:rPr lang="en-US" sz="2800" dirty="0">
                <a:solidFill>
                  <a:srgbClr val="000000"/>
                </a:solidFill>
                <a:latin typeface="Book Antiqua" panose="02040602050305030304" pitchFamily="18" charset="0"/>
                <a:ea typeface="Calibri" panose="020F0502020204030204" pitchFamily="34" charset="0"/>
                <a:cs typeface="Times New Roman" panose="02020603050405020304" pitchFamily="18" charset="0"/>
              </a:rPr>
              <a:t>…</a:t>
            </a:r>
            <a:br>
              <a:rPr lang="en-US" sz="2800" dirty="0">
                <a:solidFill>
                  <a:srgbClr val="000000"/>
                </a:solidFill>
                <a:latin typeface="Book Antiqua" panose="02040602050305030304" pitchFamily="18" charset="0"/>
                <a:ea typeface="Calibri" panose="020F0502020204030204" pitchFamily="34" charset="0"/>
                <a:cs typeface="Times New Roman" panose="02020603050405020304" pitchFamily="18" charset="0"/>
              </a:rPr>
            </a:br>
            <a:br>
              <a:rPr lang="en-US" sz="2800" dirty="0">
                <a:solidFill>
                  <a:srgbClr val="000000"/>
                </a:solidFill>
                <a:latin typeface="Book Antiqua" panose="02040602050305030304" pitchFamily="18" charset="0"/>
                <a:ea typeface="Calibri" panose="020F0502020204030204" pitchFamily="34" charset="0"/>
                <a:cs typeface="Times New Roman" panose="02020603050405020304" pitchFamily="18" charset="0"/>
              </a:rPr>
            </a:br>
            <a:r>
              <a:rPr lang="en-US" sz="2800" dirty="0">
                <a:solidFill>
                  <a:srgbClr val="000000"/>
                </a:solidFill>
                <a:latin typeface="Book Antiqua" panose="02040602050305030304" pitchFamily="18" charset="0"/>
                <a:ea typeface="Calibri" panose="020F0502020204030204" pitchFamily="34" charset="0"/>
                <a:cs typeface="Times New Roman" panose="02020603050405020304" pitchFamily="18" charset="0"/>
              </a:rPr>
              <a:t>…</a:t>
            </a:r>
            <a:r>
              <a:rPr lang="en-US" sz="28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there needs to be public-facing information about ACP that:</a:t>
            </a:r>
            <a:endParaRPr lang="en-GB" sz="2800" dirty="0">
              <a:solidFill>
                <a:srgbClr val="000000"/>
              </a:solidFill>
              <a:latin typeface="Book Antiqua" panose="02040602050305030304" pitchFamily="18" charset="0"/>
            </a:endParaRPr>
          </a:p>
        </p:txBody>
      </p:sp>
      <p:sp>
        <p:nvSpPr>
          <p:cNvPr id="3" name="Content Placeholder 2">
            <a:extLst>
              <a:ext uri="{FF2B5EF4-FFF2-40B4-BE49-F238E27FC236}">
                <a16:creationId xmlns:a16="http://schemas.microsoft.com/office/drawing/2014/main" id="{8DF89066-9AC8-4DAB-B810-52B286EBB6ED}"/>
              </a:ext>
            </a:extLst>
          </p:cNvPr>
          <p:cNvSpPr>
            <a:spLocks noGrp="1"/>
          </p:cNvSpPr>
          <p:nvPr>
            <p:ph idx="1"/>
          </p:nvPr>
        </p:nvSpPr>
        <p:spPr>
          <a:xfrm>
            <a:off x="804997" y="2901004"/>
            <a:ext cx="4706803" cy="3788830"/>
          </a:xfrm>
        </p:spPr>
        <p:txBody>
          <a:bodyPr anchor="ctr">
            <a:normAutofit/>
          </a:bodyPr>
          <a:lstStyle/>
          <a:p>
            <a:pPr marL="342900" lvl="0" indent="-342900">
              <a:buFont typeface="Calibri" panose="020F0502020204030204" pitchFamily="34" charset="0"/>
              <a:buChar char="-"/>
            </a:pPr>
            <a:r>
              <a:rPr lang="en-US"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People can </a:t>
            </a:r>
            <a:r>
              <a:rPr lang="en-US" b="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find</a:t>
            </a:r>
            <a:endParaRPr lang="en-GB" b="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US"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People can </a:t>
            </a:r>
            <a:r>
              <a:rPr lang="en-US" b="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understand</a:t>
            </a:r>
            <a:endParaRPr lang="en-GB" b="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endParaRPr>
          </a:p>
          <a:p>
            <a:pPr marL="342900" lvl="0" indent="-342900">
              <a:spcAft>
                <a:spcPts val="800"/>
              </a:spcAft>
              <a:buFont typeface="Calibri" panose="020F0502020204030204" pitchFamily="34" charset="0"/>
              <a:buChar char="-"/>
            </a:pPr>
            <a:r>
              <a:rPr lang="en-US"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People can </a:t>
            </a:r>
            <a:r>
              <a:rPr lang="en-US" b="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trust</a:t>
            </a:r>
            <a:endParaRPr lang="en-GB" b="1" dirty="0">
              <a:solidFill>
                <a:srgbClr val="000000"/>
              </a:solidFill>
              <a:latin typeface="Book Antiqua" panose="02040602050305030304" pitchFamily="18" charset="0"/>
              <a:ea typeface="Calibri" panose="020F0502020204030204" pitchFamily="34" charset="0"/>
              <a:cs typeface="Times New Roman" panose="02020603050405020304" pitchFamily="18" charset="0"/>
            </a:endParaRPr>
          </a:p>
          <a:p>
            <a:pPr marL="342900" lvl="0" indent="-342900">
              <a:spcAft>
                <a:spcPts val="800"/>
              </a:spcAft>
              <a:buFont typeface="Calibri" panose="020F0502020204030204" pitchFamily="34" charset="0"/>
              <a:buChar char="-"/>
            </a:pPr>
            <a:r>
              <a:rPr lang="en-GB" b="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A</a:t>
            </a:r>
            <a:r>
              <a:rPr lang="en-US" b="1" dirty="0" err="1">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nswers</a:t>
            </a:r>
            <a:r>
              <a:rPr lang="en-US" b="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people’s questions </a:t>
            </a:r>
            <a:r>
              <a:rPr lang="en-US"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about ACP </a:t>
            </a:r>
            <a:endParaRPr lang="en-GB" dirty="0">
              <a:solidFill>
                <a:srgbClr val="000000"/>
              </a:solidFill>
              <a:latin typeface="Book Antiqua" panose="02040602050305030304" pitchFamily="18" charset="0"/>
            </a:endParaRPr>
          </a:p>
        </p:txBody>
      </p:sp>
      <p:sp>
        <p:nvSpPr>
          <p:cNvPr id="9" name="TextBox 8">
            <a:extLst>
              <a:ext uri="{FF2B5EF4-FFF2-40B4-BE49-F238E27FC236}">
                <a16:creationId xmlns:a16="http://schemas.microsoft.com/office/drawing/2014/main" id="{DDDA1004-A36B-4F61-9C7D-E5DB93B7966F}"/>
              </a:ext>
            </a:extLst>
          </p:cNvPr>
          <p:cNvSpPr txBox="1"/>
          <p:nvPr/>
        </p:nvSpPr>
        <p:spPr>
          <a:xfrm>
            <a:off x="8994619" y="6488658"/>
            <a:ext cx="6097656" cy="369332"/>
          </a:xfrm>
          <a:prstGeom prst="rect">
            <a:avLst/>
          </a:prstGeom>
          <a:noFill/>
        </p:spPr>
        <p:txBody>
          <a:bodyPr wrap="square">
            <a:spAutoFit/>
          </a:bodyPr>
          <a:lstStyle/>
          <a:p>
            <a:r>
              <a:rPr lang="en-GB" b="1" i="0" dirty="0">
                <a:solidFill>
                  <a:srgbClr val="111111"/>
                </a:solidFill>
                <a:effectLst/>
                <a:latin typeface="-apple-system"/>
              </a:rPr>
              <a:t>Photo: Volodymyr </a:t>
            </a:r>
            <a:r>
              <a:rPr lang="en-GB" b="1" i="0" dirty="0" err="1">
                <a:solidFill>
                  <a:srgbClr val="111111"/>
                </a:solidFill>
                <a:effectLst/>
                <a:latin typeface="-apple-system"/>
              </a:rPr>
              <a:t>Hryshchenko</a:t>
            </a:r>
            <a:endParaRPr lang="en-GB" dirty="0"/>
          </a:p>
        </p:txBody>
      </p:sp>
    </p:spTree>
    <p:extLst>
      <p:ext uri="{BB962C8B-B14F-4D97-AF65-F5344CB8AC3E}">
        <p14:creationId xmlns:p14="http://schemas.microsoft.com/office/powerpoint/2010/main" val="1681315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7D3398-2468-4581-AF6A-B47AA61D49EC}"/>
              </a:ext>
            </a:extLst>
          </p:cNvPr>
          <p:cNvSpPr txBox="1"/>
          <p:nvPr/>
        </p:nvSpPr>
        <p:spPr>
          <a:xfrm>
            <a:off x="325503" y="4458656"/>
            <a:ext cx="6721340" cy="2050690"/>
          </a:xfrm>
          <a:prstGeom prst="rect">
            <a:avLst/>
          </a:prstGeom>
          <a:noFill/>
        </p:spPr>
        <p:txBody>
          <a:bodyPr wrap="square">
            <a:spAutoFit/>
          </a:bodyPr>
          <a:lstStyle/>
          <a:p>
            <a:pPr>
              <a:lnSpc>
                <a:spcPct val="107000"/>
              </a:lnSpc>
              <a:spcAft>
                <a:spcPts val="800"/>
              </a:spcAft>
            </a:pPr>
            <a:r>
              <a:rPr lang="en-GB" sz="2400">
                <a:effectLst/>
                <a:ea typeface="Calibri" panose="020F0502020204030204" pitchFamily="34" charset="0"/>
                <a:cs typeface="Times New Roman" panose="02020603050405020304" pitchFamily="18" charset="0"/>
              </a:rPr>
              <a:t>This is a concern given good quality evidence that online and video ACP interventions are beneficial, particularly among people with limited English proficiency, poor health literacy and/or from otherwise disadvantaged communities.”</a:t>
            </a:r>
            <a:endParaRPr lang="en-GB" sz="2400" dirty="0">
              <a:effectLst/>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CAB96287-EF44-401E-905E-6CC3D5E282F0}"/>
              </a:ext>
            </a:extLst>
          </p:cNvPr>
          <p:cNvSpPr txBox="1"/>
          <p:nvPr/>
        </p:nvSpPr>
        <p:spPr>
          <a:xfrm>
            <a:off x="325503" y="2035357"/>
            <a:ext cx="6721340" cy="2308324"/>
          </a:xfrm>
          <a:prstGeom prst="rect">
            <a:avLst/>
          </a:prstGeom>
          <a:noFill/>
        </p:spPr>
        <p:txBody>
          <a:bodyPr wrap="square">
            <a:spAutoFit/>
          </a:bodyPr>
          <a:lstStyle/>
          <a:p>
            <a:r>
              <a:rPr lang="en-GB" sz="2400">
                <a:effectLst/>
                <a:latin typeface="Book Antiqua" panose="02040602050305030304" pitchFamily="18" charset="0"/>
                <a:ea typeface="Calibri" panose="020F0502020204030204" pitchFamily="34" charset="0"/>
                <a:cs typeface="Times New Roman" panose="02020603050405020304" pitchFamily="18" charset="0"/>
              </a:rPr>
              <a:t>“</a:t>
            </a:r>
            <a:r>
              <a:rPr lang="en-GB" sz="2400">
                <a:effectLst/>
                <a:ea typeface="Calibri" panose="020F0502020204030204" pitchFamily="34" charset="0"/>
                <a:cs typeface="Times New Roman" panose="02020603050405020304" pitchFamily="18" charset="0"/>
              </a:rPr>
              <a:t>existing guidelines and resources are to a major extent clinician-focused;</a:t>
            </a:r>
          </a:p>
          <a:p>
            <a:endParaRPr lang="en-GB" sz="2400">
              <a:ea typeface="Calibri" panose="020F0502020204030204" pitchFamily="34" charset="0"/>
              <a:cs typeface="Times New Roman" panose="02020603050405020304" pitchFamily="18" charset="0"/>
            </a:endParaRPr>
          </a:p>
          <a:p>
            <a:r>
              <a:rPr lang="en-GB" sz="2400">
                <a:effectLst/>
                <a:ea typeface="Calibri" panose="020F0502020204030204" pitchFamily="34" charset="0"/>
                <a:cs typeface="Times New Roman" panose="02020603050405020304" pitchFamily="18" charset="0"/>
              </a:rPr>
              <a:t>there are few video- and web-based ACP resources for the public and those that exist are scattered and piecemeal. </a:t>
            </a:r>
            <a:endParaRPr lang="en-GB" sz="2400" dirty="0"/>
          </a:p>
        </p:txBody>
      </p:sp>
      <p:pic>
        <p:nvPicPr>
          <p:cNvPr id="4098" name="Picture 2" descr="white and brown jigsaw puzzle">
            <a:extLst>
              <a:ext uri="{FF2B5EF4-FFF2-40B4-BE49-F238E27FC236}">
                <a16:creationId xmlns:a16="http://schemas.microsoft.com/office/drawing/2014/main" id="{15A806A4-2070-4E12-9B64-0B9C7F0065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0" t="-339" r="1060" b="1"/>
          <a:stretch/>
        </p:blipFill>
        <p:spPr bwMode="auto">
          <a:xfrm>
            <a:off x="7046722" y="-885784"/>
            <a:ext cx="5145157" cy="7743784"/>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6" descr="Graphical user interface, text, application, email&#10;&#10;Description automatically generated">
            <a:extLst>
              <a:ext uri="{FF2B5EF4-FFF2-40B4-BE49-F238E27FC236}">
                <a16:creationId xmlns:a16="http://schemas.microsoft.com/office/drawing/2014/main" id="{85FA5EF7-7D26-4E37-8F5B-69F9DFA7F12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7194" y="63521"/>
            <a:ext cx="4878806" cy="2035357"/>
          </a:xfrm>
        </p:spPr>
      </p:pic>
    </p:spTree>
    <p:extLst>
      <p:ext uri="{BB962C8B-B14F-4D97-AF65-F5344CB8AC3E}">
        <p14:creationId xmlns:p14="http://schemas.microsoft.com/office/powerpoint/2010/main" val="1474510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CDCDC"/>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121D762-7606-4DA9-815A-FEDD6BBABFAE}"/>
              </a:ext>
            </a:extLst>
          </p:cNvPr>
          <p:cNvSpPr>
            <a:spLocks noGrp="1"/>
          </p:cNvSpPr>
          <p:nvPr>
            <p:ph idx="1"/>
          </p:nvPr>
        </p:nvSpPr>
        <p:spPr>
          <a:xfrm>
            <a:off x="124691" y="360218"/>
            <a:ext cx="6511636" cy="6276109"/>
          </a:xfrm>
        </p:spPr>
        <p:txBody>
          <a:bodyPr>
            <a:noAutofit/>
          </a:bodyPr>
          <a:lstStyle/>
          <a:p>
            <a:pPr marL="0" indent="0">
              <a:buNone/>
            </a:pPr>
            <a:r>
              <a:rPr lang="en-GB" sz="2600" dirty="0">
                <a:effectLst/>
                <a:ea typeface="Calibri" panose="020F0502020204030204" pitchFamily="34" charset="0"/>
                <a:cs typeface="Times New Roman" panose="02020603050405020304" pitchFamily="18" charset="0"/>
              </a:rPr>
              <a:t>Are the best resources collected together in one place?</a:t>
            </a:r>
          </a:p>
          <a:p>
            <a:pPr marL="0" indent="0">
              <a:buNone/>
            </a:pPr>
            <a:endParaRPr lang="en-GB" sz="2600" dirty="0">
              <a:effectLst/>
              <a:ea typeface="Calibri" panose="020F0502020204030204" pitchFamily="34" charset="0"/>
              <a:cs typeface="Times New Roman" panose="02020603050405020304" pitchFamily="18" charset="0"/>
            </a:endParaRPr>
          </a:p>
          <a:p>
            <a:pPr marL="0" indent="0">
              <a:buNone/>
            </a:pPr>
            <a:r>
              <a:rPr lang="en-GB" sz="2600" dirty="0">
                <a:effectLst/>
                <a:ea typeface="Calibri" panose="020F0502020204030204" pitchFamily="34" charset="0"/>
                <a:cs typeface="Times New Roman" panose="02020603050405020304" pitchFamily="18" charset="0"/>
              </a:rPr>
              <a:t>Are the resources in the places where </a:t>
            </a:r>
            <a:r>
              <a:rPr lang="en-GB" sz="2600" dirty="0">
                <a:ea typeface="Calibri" panose="020F0502020204030204" pitchFamily="34" charset="0"/>
                <a:cs typeface="Times New Roman" panose="02020603050405020304" pitchFamily="18" charset="0"/>
              </a:rPr>
              <a:t>people will </a:t>
            </a:r>
            <a:r>
              <a:rPr lang="en-GB" sz="2600" dirty="0">
                <a:effectLst/>
                <a:ea typeface="Calibri" panose="020F0502020204030204" pitchFamily="34" charset="0"/>
                <a:cs typeface="Times New Roman" panose="02020603050405020304" pitchFamily="18" charset="0"/>
              </a:rPr>
              <a:t>look for them?  </a:t>
            </a:r>
          </a:p>
          <a:p>
            <a:pPr marL="0" indent="0">
              <a:buNone/>
            </a:pPr>
            <a:endParaRPr lang="en-GB" sz="2600" dirty="0">
              <a:effectLst/>
              <a:ea typeface="Calibri" panose="020F0502020204030204" pitchFamily="34" charset="0"/>
              <a:cs typeface="Times New Roman" panose="02020603050405020304" pitchFamily="18" charset="0"/>
            </a:endParaRPr>
          </a:p>
          <a:p>
            <a:pPr marL="0" indent="0">
              <a:buNone/>
            </a:pPr>
            <a:r>
              <a:rPr lang="en-GB" sz="2600" dirty="0">
                <a:effectLst/>
                <a:ea typeface="Calibri" panose="020F0502020204030204" pitchFamily="34" charset="0"/>
                <a:cs typeface="Times New Roman" panose="02020603050405020304" pitchFamily="18" charset="0"/>
              </a:rPr>
              <a:t>What public engagement has been done to see if we’re really providing the information people want, in a way that they are able to access?  </a:t>
            </a:r>
          </a:p>
          <a:p>
            <a:pPr marL="0" indent="0">
              <a:buNone/>
            </a:pPr>
            <a:endParaRPr lang="en-GB" sz="2600" dirty="0">
              <a:ea typeface="Calibri" panose="020F0502020204030204" pitchFamily="34" charset="0"/>
              <a:cs typeface="Times New Roman" panose="02020603050405020304" pitchFamily="18" charset="0"/>
            </a:endParaRPr>
          </a:p>
          <a:p>
            <a:pPr marL="0" indent="0">
              <a:buNone/>
            </a:pPr>
            <a:r>
              <a:rPr lang="en-GB" sz="2600" dirty="0">
                <a:ea typeface="Calibri" panose="020F0502020204030204" pitchFamily="34" charset="0"/>
                <a:cs typeface="Times New Roman" panose="02020603050405020304" pitchFamily="18" charset="0"/>
              </a:rPr>
              <a:t>Is </a:t>
            </a:r>
            <a:r>
              <a:rPr lang="en-GB" sz="2600" dirty="0">
                <a:effectLst/>
                <a:ea typeface="Calibri" panose="020F0502020204030204" pitchFamily="34" charset="0"/>
                <a:cs typeface="Times New Roman" panose="02020603050405020304" pitchFamily="18" charset="0"/>
              </a:rPr>
              <a:t>NHS Inform the best place to go for ACP information? </a:t>
            </a:r>
          </a:p>
          <a:p>
            <a:pPr marL="0" indent="0">
              <a:buNone/>
            </a:pPr>
            <a:endParaRPr lang="en-GB" sz="2600" dirty="0">
              <a:ea typeface="Calibri" panose="020F0502020204030204" pitchFamily="34" charset="0"/>
              <a:cs typeface="Times New Roman" panose="02020603050405020304" pitchFamily="18" charset="0"/>
            </a:endParaRPr>
          </a:p>
          <a:p>
            <a:pPr marL="0" indent="0">
              <a:buNone/>
            </a:pPr>
            <a:r>
              <a:rPr lang="en-GB" sz="2600" dirty="0">
                <a:ea typeface="Calibri" panose="020F0502020204030204" pitchFamily="34" charset="0"/>
                <a:cs typeface="Times New Roman" panose="02020603050405020304" pitchFamily="18" charset="0"/>
              </a:rPr>
              <a:t>Can the official information be updated efficiently and to a high standard? </a:t>
            </a:r>
            <a:endParaRPr lang="en-GB" sz="2600" dirty="0"/>
          </a:p>
        </p:txBody>
      </p:sp>
      <p:pic>
        <p:nvPicPr>
          <p:cNvPr id="5122" name="Picture 2" descr="flock of flying birds">
            <a:extLst>
              <a:ext uri="{FF2B5EF4-FFF2-40B4-BE49-F238E27FC236}">
                <a16:creationId xmlns:a16="http://schemas.microsoft.com/office/drawing/2014/main" id="{04C04EC7-7CD4-478B-A97D-F7236F02E6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888" b="5853"/>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376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red white and gray jigsaw puzzle">
            <a:extLst>
              <a:ext uri="{FF2B5EF4-FFF2-40B4-BE49-F238E27FC236}">
                <a16:creationId xmlns:a16="http://schemas.microsoft.com/office/drawing/2014/main" id="{C3F55584-8E62-4FA6-AB0F-3C8754AAFE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052" r="1" b="29897"/>
          <a:stretch/>
        </p:blipFill>
        <p:spPr bwMode="auto">
          <a:xfrm>
            <a:off x="6015107" y="-1"/>
            <a:ext cx="6176895" cy="2937954"/>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6" descr="Graphical user interface, text, application, email&#10;&#10;Description automatically generated">
            <a:extLst>
              <a:ext uri="{FF2B5EF4-FFF2-40B4-BE49-F238E27FC236}">
                <a16:creationId xmlns:a16="http://schemas.microsoft.com/office/drawing/2014/main" id="{85FA5EF7-7D26-4E37-8F5B-69F9DFA7F12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4539" r="10381" b="-1"/>
          <a:stretch/>
        </p:blipFill>
        <p:spPr>
          <a:xfrm>
            <a:off x="4203638" y="2937953"/>
            <a:ext cx="7988360" cy="3920047"/>
          </a:xfrm>
          <a:prstGeom prst="rect">
            <a:avLst/>
          </a:prstGeom>
        </p:spPr>
      </p:pic>
      <p:sp>
        <p:nvSpPr>
          <p:cNvPr id="6156" name="Freeform: Shape 72">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57" name="Freeform: Shape 74">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extBox 8">
            <a:extLst>
              <a:ext uri="{FF2B5EF4-FFF2-40B4-BE49-F238E27FC236}">
                <a16:creationId xmlns:a16="http://schemas.microsoft.com/office/drawing/2014/main" id="{CAB96287-EF44-401E-905E-6CC3D5E282F0}"/>
              </a:ext>
            </a:extLst>
          </p:cNvPr>
          <p:cNvSpPr txBox="1"/>
          <p:nvPr/>
        </p:nvSpPr>
        <p:spPr>
          <a:xfrm>
            <a:off x="166256" y="97584"/>
            <a:ext cx="4247408" cy="4154361"/>
          </a:xfrm>
          <a:prstGeom prst="rect">
            <a:avLst/>
          </a:prstGeom>
        </p:spPr>
        <p:txBody>
          <a:bodyPr vert="horz" lIns="91440" tIns="45720" rIns="91440" bIns="45720" rtlCol="0">
            <a:noAutofit/>
          </a:bodyPr>
          <a:lstStyle/>
          <a:p>
            <a:pPr>
              <a:lnSpc>
                <a:spcPct val="90000"/>
              </a:lnSpc>
              <a:spcAft>
                <a:spcPts val="800"/>
              </a:spcAft>
            </a:pPr>
            <a:r>
              <a:rPr lang="en-US" sz="2400" dirty="0">
                <a:effectLst/>
              </a:rPr>
              <a:t>“In the context of COVID-19, and to reduce inequalities in access to ACP, we recommend national investment in </a:t>
            </a:r>
            <a:r>
              <a:rPr lang="en-US" sz="2800" b="1" dirty="0">
                <a:effectLst/>
              </a:rPr>
              <a:t>evidence-based, public-facing resources</a:t>
            </a:r>
            <a:r>
              <a:rPr lang="en-US" sz="2800" dirty="0">
                <a:effectLst/>
              </a:rPr>
              <a:t> </a:t>
            </a:r>
            <a:r>
              <a:rPr lang="en-US" sz="2400" dirty="0">
                <a:effectLst/>
              </a:rPr>
              <a:t>and systems to support ACP. </a:t>
            </a:r>
          </a:p>
          <a:p>
            <a:pPr>
              <a:lnSpc>
                <a:spcPct val="90000"/>
              </a:lnSpc>
            </a:pPr>
            <a:endParaRPr lang="en-US" sz="2400" dirty="0"/>
          </a:p>
          <a:p>
            <a:pPr>
              <a:lnSpc>
                <a:spcPct val="90000"/>
              </a:lnSpc>
            </a:pPr>
            <a:r>
              <a:rPr lang="en-US" sz="2400" dirty="0">
                <a:effectLst/>
              </a:rPr>
              <a:t>Alongside this investment, simultaneous, interconnected strategies are needed to support ACP, underpinned by healthcare policy. This should include training for those working in health and social care, better coordination of electronic medical record systems, </a:t>
            </a:r>
            <a:r>
              <a:rPr lang="en-US" sz="2800" b="1" dirty="0">
                <a:effectLst/>
              </a:rPr>
              <a:t>and public education and awareness raising</a:t>
            </a:r>
            <a:r>
              <a:rPr lang="en-US" sz="2400" b="1" dirty="0">
                <a:effectLst/>
              </a:rPr>
              <a:t>.”</a:t>
            </a:r>
            <a:endParaRPr lang="en-US" sz="2400" dirty="0"/>
          </a:p>
        </p:txBody>
      </p:sp>
    </p:spTree>
    <p:extLst>
      <p:ext uri="{BB962C8B-B14F-4D97-AF65-F5344CB8AC3E}">
        <p14:creationId xmlns:p14="http://schemas.microsoft.com/office/powerpoint/2010/main" val="334097699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red white and gray jigsaw puzzle">
            <a:extLst>
              <a:ext uri="{FF2B5EF4-FFF2-40B4-BE49-F238E27FC236}">
                <a16:creationId xmlns:a16="http://schemas.microsoft.com/office/drawing/2014/main" id="{C3F55584-8E62-4FA6-AB0F-3C8754AAFE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052" r="1" b="29897"/>
          <a:stretch/>
        </p:blipFill>
        <p:spPr bwMode="auto">
          <a:xfrm>
            <a:off x="6015107" y="-1"/>
            <a:ext cx="6176895" cy="2937954"/>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6" descr="Graphical user interface, text, application, email&#10;&#10;Description automatically generated">
            <a:extLst>
              <a:ext uri="{FF2B5EF4-FFF2-40B4-BE49-F238E27FC236}">
                <a16:creationId xmlns:a16="http://schemas.microsoft.com/office/drawing/2014/main" id="{85FA5EF7-7D26-4E37-8F5B-69F9DFA7F12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4539" r="10381" b="-1"/>
          <a:stretch/>
        </p:blipFill>
        <p:spPr>
          <a:xfrm>
            <a:off x="4203638" y="2937953"/>
            <a:ext cx="7988360" cy="3920047"/>
          </a:xfrm>
          <a:prstGeom prst="rect">
            <a:avLst/>
          </a:prstGeom>
        </p:spPr>
      </p:pic>
      <p:sp>
        <p:nvSpPr>
          <p:cNvPr id="6156" name="Freeform: Shape 72">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57" name="Freeform: Shape 74">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extBox 8">
            <a:extLst>
              <a:ext uri="{FF2B5EF4-FFF2-40B4-BE49-F238E27FC236}">
                <a16:creationId xmlns:a16="http://schemas.microsoft.com/office/drawing/2014/main" id="{CAB96287-EF44-401E-905E-6CC3D5E282F0}"/>
              </a:ext>
            </a:extLst>
          </p:cNvPr>
          <p:cNvSpPr txBox="1"/>
          <p:nvPr/>
        </p:nvSpPr>
        <p:spPr>
          <a:xfrm>
            <a:off x="245769" y="385818"/>
            <a:ext cx="4247408" cy="4154361"/>
          </a:xfrm>
          <a:prstGeom prst="rect">
            <a:avLst/>
          </a:prstGeom>
        </p:spPr>
        <p:txBody>
          <a:bodyPr vert="horz" lIns="91440" tIns="45720" rIns="91440" bIns="45720" rtlCol="0">
            <a:noAutofit/>
          </a:bodyPr>
          <a:lstStyle/>
          <a:p>
            <a:pP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Suggestions include:</a:t>
            </a:r>
          </a:p>
          <a:p>
            <a:pPr marL="342900" lvl="0" indent="-342900">
              <a:lnSpc>
                <a:spcPct val="107000"/>
              </a:lnSpc>
              <a:buFont typeface="Calibri" panose="020F0502020204030204" pitchFamily="34" charset="0"/>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dispelling fears and misperceptions</a:t>
            </a:r>
          </a:p>
          <a:p>
            <a:pPr marL="342900" lvl="0" indent="-342900">
              <a:lnSpc>
                <a:spcPct val="107000"/>
              </a:lnSpc>
              <a:buFont typeface="Calibri" panose="020F0502020204030204" pitchFamily="34" charset="0"/>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public health messaging that reframes ACP as routine and normal </a:t>
            </a:r>
          </a:p>
          <a:p>
            <a:pPr marL="342900" lvl="0" indent="-342900">
              <a:lnSpc>
                <a:spcPct val="107000"/>
              </a:lnSpc>
              <a:buFont typeface="Calibri" panose="020F0502020204030204" pitchFamily="34" charset="0"/>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a public-facing web portal for ACP resources, using audio-visual as well as written formats, and designed to support disadvantaged communities. </a:t>
            </a:r>
          </a:p>
          <a:p>
            <a:pPr marL="342900" lvl="0" indent="-342900">
              <a:lnSpc>
                <a:spcPct val="107000"/>
              </a:lnSpc>
              <a:spcAft>
                <a:spcPts val="800"/>
              </a:spcAft>
              <a:buFont typeface="Calibri" panose="020F0502020204030204" pitchFamily="34" charset="0"/>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Prioritising research into an integrated web-based system for ACP</a:t>
            </a:r>
          </a:p>
        </p:txBody>
      </p:sp>
    </p:spTree>
    <p:extLst>
      <p:ext uri="{BB962C8B-B14F-4D97-AF65-F5344CB8AC3E}">
        <p14:creationId xmlns:p14="http://schemas.microsoft.com/office/powerpoint/2010/main" val="321574098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6D4E1"/>
        </a:solidFill>
        <a:effectLst/>
      </p:bgPr>
    </p:bg>
    <p:spTree>
      <p:nvGrpSpPr>
        <p:cNvPr id="1" name=""/>
        <p:cNvGrpSpPr/>
        <p:nvPr/>
      </p:nvGrpSpPr>
      <p:grpSpPr>
        <a:xfrm>
          <a:off x="0" y="0"/>
          <a:ext cx="0" cy="0"/>
          <a:chOff x="0" y="0"/>
          <a:chExt cx="0" cy="0"/>
        </a:xfrm>
      </p:grpSpPr>
      <p:pic>
        <p:nvPicPr>
          <p:cNvPr id="7170" name="Picture 2" descr="two giraffe illustration">
            <a:extLst>
              <a:ext uri="{FF2B5EF4-FFF2-40B4-BE49-F238E27FC236}">
                <a16:creationId xmlns:a16="http://schemas.microsoft.com/office/drawing/2014/main" id="{D6FE9BD7-EC0A-4481-AD62-3356FA1033C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3097" y="711375"/>
            <a:ext cx="12345097" cy="82341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1580BAF-7000-4769-828E-954E4EA36F9D}"/>
              </a:ext>
            </a:extLst>
          </p:cNvPr>
          <p:cNvSpPr txBox="1"/>
          <p:nvPr/>
        </p:nvSpPr>
        <p:spPr>
          <a:xfrm>
            <a:off x="235182" y="166255"/>
            <a:ext cx="5056908" cy="2646878"/>
          </a:xfrm>
          <a:prstGeom prst="rect">
            <a:avLst/>
          </a:prstGeom>
          <a:noFill/>
        </p:spPr>
        <p:txBody>
          <a:bodyPr wrap="square" rtlCol="0">
            <a:spAutoFit/>
          </a:bodyPr>
          <a:lstStyle/>
          <a:p>
            <a:r>
              <a:rPr lang="en-US" sz="3600" dirty="0"/>
              <a:t>Public engagement </a:t>
            </a:r>
          </a:p>
          <a:p>
            <a:endParaRPr lang="en-US" dirty="0"/>
          </a:p>
          <a:p>
            <a:r>
              <a:rPr lang="en-US" sz="2800" dirty="0"/>
              <a:t>Listening - what do people want and need?  </a:t>
            </a:r>
          </a:p>
          <a:p>
            <a:r>
              <a:rPr lang="en-US" sz="2800" dirty="0"/>
              <a:t>Promoting the information that’s there. </a:t>
            </a:r>
            <a:endParaRPr lang="en-GB" sz="2800" dirty="0"/>
          </a:p>
        </p:txBody>
      </p:sp>
      <p:sp>
        <p:nvSpPr>
          <p:cNvPr id="6" name="TextBox 5">
            <a:extLst>
              <a:ext uri="{FF2B5EF4-FFF2-40B4-BE49-F238E27FC236}">
                <a16:creationId xmlns:a16="http://schemas.microsoft.com/office/drawing/2014/main" id="{4970F99F-4171-4EC5-8312-05ED3AB29316}"/>
              </a:ext>
            </a:extLst>
          </p:cNvPr>
          <p:cNvSpPr txBox="1"/>
          <p:nvPr/>
        </p:nvSpPr>
        <p:spPr>
          <a:xfrm>
            <a:off x="7024258" y="166255"/>
            <a:ext cx="5056908" cy="2646878"/>
          </a:xfrm>
          <a:prstGeom prst="rect">
            <a:avLst/>
          </a:prstGeom>
          <a:noFill/>
        </p:spPr>
        <p:txBody>
          <a:bodyPr wrap="square" rtlCol="0">
            <a:spAutoFit/>
          </a:bodyPr>
          <a:lstStyle/>
          <a:p>
            <a:r>
              <a:rPr lang="en-US" sz="3600" dirty="0"/>
              <a:t>Public Information</a:t>
            </a:r>
          </a:p>
          <a:p>
            <a:endParaRPr lang="en-US" dirty="0"/>
          </a:p>
          <a:p>
            <a:r>
              <a:rPr lang="en-US" sz="2800" dirty="0"/>
              <a:t>Ensuring that comprehensive, clear &amp; honest information is available in the places people expect to find it.</a:t>
            </a:r>
            <a:endParaRPr lang="en-GB" sz="2800" dirty="0"/>
          </a:p>
        </p:txBody>
      </p:sp>
    </p:spTree>
    <p:extLst>
      <p:ext uri="{BB962C8B-B14F-4D97-AF65-F5344CB8AC3E}">
        <p14:creationId xmlns:p14="http://schemas.microsoft.com/office/powerpoint/2010/main" val="40107286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066BBE51E48146B4802BE8977738FC" ma:contentTypeVersion="12" ma:contentTypeDescription="Create a new document." ma:contentTypeScope="" ma:versionID="30255a23e557feaa59e574fa21deb72a">
  <xsd:schema xmlns:xsd="http://www.w3.org/2001/XMLSchema" xmlns:xs="http://www.w3.org/2001/XMLSchema" xmlns:p="http://schemas.microsoft.com/office/2006/metadata/properties" xmlns:ns2="8bc5aece-e6f2-4128-86c4-bc2af1ce6013" xmlns:ns3="8af00c48-6f5a-47f3-a08e-7e7944597777" targetNamespace="http://schemas.microsoft.com/office/2006/metadata/properties" ma:root="true" ma:fieldsID="ea59d8761365daf5915468f8872e1a5f" ns2:_="" ns3:_="">
    <xsd:import namespace="8bc5aece-e6f2-4128-86c4-bc2af1ce6013"/>
    <xsd:import namespace="8af00c48-6f5a-47f3-a08e-7e794459777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c5aece-e6f2-4128-86c4-bc2af1ce60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af00c48-6f5a-47f3-a08e-7e794459777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99B2C6E-20B3-439D-B837-A7785DC7E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c5aece-e6f2-4128-86c4-bc2af1ce6013"/>
    <ds:schemaRef ds:uri="8af00c48-6f5a-47f3-a08e-7e79445977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CF31C7-A91D-4941-93CC-540EF4D4E57F}">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9B138B2-4E27-4FCE-A52C-1537A37766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190</TotalTime>
  <Words>375</Words>
  <Application>Microsoft Office PowerPoint</Application>
  <PresentationFormat>Widescreen</PresentationFormat>
  <Paragraphs>37</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-apple-system</vt:lpstr>
      <vt:lpstr>Arial</vt:lpstr>
      <vt:lpstr>Book Antiqua</vt:lpstr>
      <vt:lpstr>Calibri</vt:lpstr>
      <vt:lpstr>Calibri Light</vt:lpstr>
      <vt:lpstr>Times New Roman</vt:lpstr>
      <vt:lpstr>Office Theme</vt:lpstr>
      <vt:lpstr>ACP in Scotland Public engagement and information  </vt:lpstr>
      <vt:lpstr>For people to be empowered to take an active role in ACP conversations…  …there needs to be public-facing information about ACP that:</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ACP in Scotland Public engagement and information</dc:title>
  <dc:creator>Mark Hazelwood</dc:creator>
  <cp:lastModifiedBy>Rebecca Patterson</cp:lastModifiedBy>
  <cp:revision>4</cp:revision>
  <dcterms:created xsi:type="dcterms:W3CDTF">2021-02-22T07:28:37Z</dcterms:created>
  <dcterms:modified xsi:type="dcterms:W3CDTF">2021-03-02T16:02:28Z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0x010100C1066BBE51E48146B4802BE8977738FC</vt:lpwstr>
  </property>
</Properties>
</file>