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Layouts/slideLayout3.xml" ContentType="application/vnd.openxmlformats-officedocument.presentationml.slideLayout+xml"/>
  <Default Extension="jpeg" ContentType="image/jpeg"/>
  <Override PartName="/ppt/slideLayouts/slideLayout16.xml" ContentType="application/vnd.openxmlformats-officedocument.presentationml.slide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2" r:id="rId2"/>
  </p:sldMasterIdLst>
  <p:notesMasterIdLst>
    <p:notesMasterId r:id="rId17"/>
  </p:notesMasterIdLst>
  <p:handoutMasterIdLst>
    <p:handoutMasterId r:id="rId18"/>
  </p:handoutMasterIdLst>
  <p:sldIdLst>
    <p:sldId id="922" r:id="rId3"/>
    <p:sldId id="923" r:id="rId4"/>
    <p:sldId id="924" r:id="rId5"/>
    <p:sldId id="927" r:id="rId6"/>
    <p:sldId id="921" r:id="rId7"/>
    <p:sldId id="919" r:id="rId8"/>
    <p:sldId id="920" r:id="rId9"/>
    <p:sldId id="914" r:id="rId10"/>
    <p:sldId id="915" r:id="rId11"/>
    <p:sldId id="916" r:id="rId12"/>
    <p:sldId id="925" r:id="rId13"/>
    <p:sldId id="926" r:id="rId14"/>
    <p:sldId id="917" r:id="rId15"/>
    <p:sldId id="918" r:id="rId16"/>
  </p:sldIdLst>
  <p:sldSz cx="9144000" cy="6858000" type="screen4x3"/>
  <p:notesSz cx="6858000" cy="9296400"/>
  <p:defaultTextStyle>
    <a:defPPr>
      <a:defRPr lang="en-U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2A7E"/>
    <a:srgbClr val="003192"/>
    <a:srgbClr val="0038A8"/>
    <a:srgbClr val="FFFFFF"/>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206" autoAdjust="0"/>
    <p:restoredTop sz="81362" autoAdjust="0"/>
  </p:normalViewPr>
  <p:slideViewPr>
    <p:cSldViewPr>
      <p:cViewPr>
        <p:scale>
          <a:sx n="60" d="100"/>
          <a:sy n="60" d="100"/>
        </p:scale>
        <p:origin x="-894"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78" d="100"/>
          <a:sy n="78" d="100"/>
        </p:scale>
        <p:origin x="-2106" y="-96"/>
      </p:cViewPr>
      <p:guideLst>
        <p:guide orient="horz" pos="2928"/>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handoutMaster" Target="handoutMasters/handoutMaster1.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file:///C:\Documents%20and%20Settings\micham05\Local%20Settings\Temporary%20Internet%20Files\Content.Outlook\3PNPEXHZ\DB-ChartsForSlides%20(2).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Documents%20and%20Settings\micham05\Local%20Settings\Temporary%20Internet%20Files\Content.Outlook\3PNPEXHZ\DB-ChartsForSlides%20(2).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GB"/>
  <c:chart>
    <c:autoTitleDeleted val="1"/>
    <c:plotArea>
      <c:layout>
        <c:manualLayout>
          <c:layoutTarget val="inner"/>
          <c:xMode val="edge"/>
          <c:yMode val="edge"/>
          <c:x val="0.15154727610268248"/>
          <c:y val="5.2734290566620427E-2"/>
          <c:w val="0.79819403949229184"/>
          <c:h val="0.75006879042080565"/>
        </c:manualLayout>
      </c:layout>
      <c:barChart>
        <c:barDir val="col"/>
        <c:grouping val="clustered"/>
        <c:ser>
          <c:idx val="0"/>
          <c:order val="0"/>
          <c:tx>
            <c:strRef>
              <c:f>'David-Charts-Overview'!$B$10</c:f>
              <c:strCache>
                <c:ptCount val="1"/>
                <c:pt idx="0">
                  <c:v>Cost (£m)</c:v>
                </c:pt>
              </c:strCache>
            </c:strRef>
          </c:tx>
          <c:cat>
            <c:strRef>
              <c:f>'David-Charts-Overview'!$C$9:$F$9</c:f>
              <c:strCache>
                <c:ptCount val="4"/>
                <c:pt idx="0">
                  <c:v>12-&lt;9</c:v>
                </c:pt>
                <c:pt idx="1">
                  <c:v>9-&lt;6</c:v>
                </c:pt>
                <c:pt idx="2">
                  <c:v>6-&lt;3</c:v>
                </c:pt>
                <c:pt idx="3">
                  <c:v>&lt;3</c:v>
                </c:pt>
              </c:strCache>
            </c:strRef>
          </c:cat>
          <c:val>
            <c:numRef>
              <c:f>'David-Charts-Overview'!$C$10:$F$10</c:f>
              <c:numCache>
                <c:formatCode>"£"#,##0.00</c:formatCode>
                <c:ptCount val="4"/>
                <c:pt idx="0">
                  <c:v>107.99505334000003</c:v>
                </c:pt>
                <c:pt idx="1">
                  <c:v>135.31097341999998</c:v>
                </c:pt>
                <c:pt idx="2">
                  <c:v>186.90371581999997</c:v>
                </c:pt>
                <c:pt idx="3">
                  <c:v>465.53437785999984</c:v>
                </c:pt>
              </c:numCache>
            </c:numRef>
          </c:val>
        </c:ser>
        <c:axId val="53673344"/>
        <c:axId val="59027840"/>
      </c:barChart>
      <c:catAx>
        <c:axId val="53673344"/>
        <c:scaling>
          <c:orientation val="minMax"/>
        </c:scaling>
        <c:axPos val="b"/>
        <c:title>
          <c:tx>
            <c:rich>
              <a:bodyPr/>
              <a:lstStyle/>
              <a:p>
                <a:pPr>
                  <a:defRPr/>
                </a:pPr>
                <a:r>
                  <a:rPr lang="en-GB" sz="1400"/>
                  <a:t>Months before</a:t>
                </a:r>
                <a:r>
                  <a:rPr lang="en-GB" sz="1400" baseline="0"/>
                  <a:t> Death</a:t>
                </a:r>
                <a:endParaRPr lang="en-GB" sz="1400"/>
              </a:p>
            </c:rich>
          </c:tx>
          <c:layout/>
        </c:title>
        <c:majorTickMark val="none"/>
        <c:tickLblPos val="nextTo"/>
        <c:txPr>
          <a:bodyPr/>
          <a:lstStyle/>
          <a:p>
            <a:pPr>
              <a:defRPr sz="1200" b="1" i="0" baseline="0"/>
            </a:pPr>
            <a:endParaRPr lang="en-US"/>
          </a:p>
        </c:txPr>
        <c:crossAx val="59027840"/>
        <c:crosses val="autoZero"/>
        <c:auto val="1"/>
        <c:lblAlgn val="ctr"/>
        <c:lblOffset val="100"/>
      </c:catAx>
      <c:valAx>
        <c:axId val="59027840"/>
        <c:scaling>
          <c:orientation val="minMax"/>
        </c:scaling>
        <c:axPos val="l"/>
        <c:majorGridlines/>
        <c:title>
          <c:tx>
            <c:rich>
              <a:bodyPr/>
              <a:lstStyle/>
              <a:p>
                <a:pPr>
                  <a:defRPr sz="1400" baseline="0"/>
                </a:pPr>
                <a:r>
                  <a:rPr lang="en-GB" sz="1400" baseline="0"/>
                  <a:t>Cost (£m)</a:t>
                </a:r>
              </a:p>
            </c:rich>
          </c:tx>
          <c:layout/>
        </c:title>
        <c:numFmt formatCode="&quot;£&quot;#,##0" sourceLinked="0"/>
        <c:tickLblPos val="nextTo"/>
        <c:txPr>
          <a:bodyPr/>
          <a:lstStyle/>
          <a:p>
            <a:pPr>
              <a:defRPr sz="1150" b="1" i="0" baseline="0"/>
            </a:pPr>
            <a:endParaRPr lang="en-US"/>
          </a:p>
        </c:txPr>
        <c:crossAx val="53673344"/>
        <c:crosses val="autoZero"/>
        <c:crossBetween val="between"/>
        <c:majorUnit val="100"/>
      </c:valAx>
    </c:plotArea>
    <c:plotVisOnly val="1"/>
  </c:chart>
  <c:externalData r:id="rId1"/>
</c:chartSpace>
</file>

<file path=ppt/charts/chart2.xml><?xml version="1.0" encoding="utf-8"?>
<c:chartSpace xmlns:c="http://schemas.openxmlformats.org/drawingml/2006/chart" xmlns:a="http://schemas.openxmlformats.org/drawingml/2006/main" xmlns:r="http://schemas.openxmlformats.org/officeDocument/2006/relationships">
  <c:lang val="en-GB"/>
  <c:chart>
    <c:autoTitleDeleted val="1"/>
    <c:plotArea>
      <c:layout>
        <c:manualLayout>
          <c:layoutTarget val="inner"/>
          <c:xMode val="edge"/>
          <c:yMode val="edge"/>
          <c:x val="0.11964381490357186"/>
          <c:y val="4.9784369626210523E-2"/>
          <c:w val="0.8568054604587475"/>
          <c:h val="0.80694927142727879"/>
        </c:manualLayout>
      </c:layout>
      <c:barChart>
        <c:barDir val="col"/>
        <c:grouping val="clustered"/>
        <c:ser>
          <c:idx val="0"/>
          <c:order val="0"/>
          <c:tx>
            <c:strRef>
              <c:f>'David-Charts-Overview'!$B$35</c:f>
              <c:strCache>
                <c:ptCount val="1"/>
                <c:pt idx="0">
                  <c:v>Cost (£m)</c:v>
                </c:pt>
              </c:strCache>
            </c:strRef>
          </c:tx>
          <c:cat>
            <c:strRef>
              <c:f>'David-Charts-Overview'!$C$34:$F$34</c:f>
              <c:strCache>
                <c:ptCount val="4"/>
                <c:pt idx="0">
                  <c:v>12-&lt;9</c:v>
                </c:pt>
                <c:pt idx="1">
                  <c:v>9-&lt;6</c:v>
                </c:pt>
                <c:pt idx="2">
                  <c:v>6-&lt;3</c:v>
                </c:pt>
                <c:pt idx="3">
                  <c:v>&lt;3</c:v>
                </c:pt>
              </c:strCache>
            </c:strRef>
          </c:cat>
          <c:val>
            <c:numRef>
              <c:f>'David-Charts-Overview'!$C$35:$F$35</c:f>
              <c:numCache>
                <c:formatCode>"£"#,##0.00</c:formatCode>
                <c:ptCount val="4"/>
                <c:pt idx="0">
                  <c:v>52.993086070000004</c:v>
                </c:pt>
                <c:pt idx="1">
                  <c:v>67.366907210000008</c:v>
                </c:pt>
                <c:pt idx="2">
                  <c:v>94.879804209999989</c:v>
                </c:pt>
                <c:pt idx="3">
                  <c:v>235.00948786000004</c:v>
                </c:pt>
              </c:numCache>
            </c:numRef>
          </c:val>
        </c:ser>
        <c:axId val="62263296"/>
        <c:axId val="62265216"/>
      </c:barChart>
      <c:catAx>
        <c:axId val="62263296"/>
        <c:scaling>
          <c:orientation val="minMax"/>
        </c:scaling>
        <c:axPos val="b"/>
        <c:title>
          <c:tx>
            <c:rich>
              <a:bodyPr/>
              <a:lstStyle/>
              <a:p>
                <a:pPr>
                  <a:defRPr/>
                </a:pPr>
                <a:r>
                  <a:rPr lang="en-GB" sz="1400"/>
                  <a:t>Months before Death</a:t>
                </a:r>
              </a:p>
            </c:rich>
          </c:tx>
          <c:layout/>
        </c:title>
        <c:majorTickMark val="none"/>
        <c:tickLblPos val="nextTo"/>
        <c:txPr>
          <a:bodyPr/>
          <a:lstStyle/>
          <a:p>
            <a:pPr>
              <a:defRPr sz="1200" b="1" i="0" baseline="0"/>
            </a:pPr>
            <a:endParaRPr lang="en-US"/>
          </a:p>
        </c:txPr>
        <c:crossAx val="62265216"/>
        <c:crosses val="autoZero"/>
        <c:auto val="1"/>
        <c:lblAlgn val="ctr"/>
        <c:lblOffset val="100"/>
      </c:catAx>
      <c:valAx>
        <c:axId val="62265216"/>
        <c:scaling>
          <c:orientation val="minMax"/>
        </c:scaling>
        <c:axPos val="l"/>
        <c:majorGridlines/>
        <c:title>
          <c:tx>
            <c:rich>
              <a:bodyPr/>
              <a:lstStyle/>
              <a:p>
                <a:pPr>
                  <a:defRPr sz="1400"/>
                </a:pPr>
                <a:r>
                  <a:rPr lang="en-GB" sz="1400"/>
                  <a:t>Cost (£m)</a:t>
                </a:r>
              </a:p>
            </c:rich>
          </c:tx>
          <c:layout/>
        </c:title>
        <c:numFmt formatCode="&quot;£&quot;#,##0" sourceLinked="0"/>
        <c:tickLblPos val="nextTo"/>
        <c:txPr>
          <a:bodyPr/>
          <a:lstStyle/>
          <a:p>
            <a:pPr>
              <a:defRPr sz="1200" b="1" i="0" baseline="0"/>
            </a:pPr>
            <a:endParaRPr lang="en-US"/>
          </a:p>
        </c:txPr>
        <c:crossAx val="62263296"/>
        <c:crosses val="autoZero"/>
        <c:crossBetween val="between"/>
      </c:valAx>
    </c:plotArea>
    <c:plotVisOnly val="1"/>
  </c:chart>
  <c:externalData r:id="rId1"/>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5138"/>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GB"/>
          </a:p>
        </p:txBody>
      </p:sp>
      <p:sp>
        <p:nvSpPr>
          <p:cNvPr id="3" name="Date Placeholder 2"/>
          <p:cNvSpPr>
            <a:spLocks noGrp="1"/>
          </p:cNvSpPr>
          <p:nvPr>
            <p:ph type="dt" sz="quarter" idx="1"/>
          </p:nvPr>
        </p:nvSpPr>
        <p:spPr>
          <a:xfrm>
            <a:off x="3884613" y="0"/>
            <a:ext cx="2971800" cy="465138"/>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82992CC7-E699-48B4-8854-A7AFFF7F7945}" type="datetimeFigureOut">
              <a:rPr lang="en-GB"/>
              <a:pPr>
                <a:defRPr/>
              </a:pPr>
              <a:t>11/02/2016</a:t>
            </a:fld>
            <a:endParaRPr lang="en-GB"/>
          </a:p>
        </p:txBody>
      </p:sp>
      <p:sp>
        <p:nvSpPr>
          <p:cNvPr id="4" name="Footer Placeholder 3"/>
          <p:cNvSpPr>
            <a:spLocks noGrp="1"/>
          </p:cNvSpPr>
          <p:nvPr>
            <p:ph type="ftr" sz="quarter" idx="2"/>
          </p:nvPr>
        </p:nvSpPr>
        <p:spPr>
          <a:xfrm>
            <a:off x="0" y="8829675"/>
            <a:ext cx="2971800" cy="465138"/>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GB"/>
          </a:p>
        </p:txBody>
      </p:sp>
      <p:sp>
        <p:nvSpPr>
          <p:cNvPr id="5" name="Slide Number Placeholder 4"/>
          <p:cNvSpPr>
            <a:spLocks noGrp="1"/>
          </p:cNvSpPr>
          <p:nvPr>
            <p:ph type="sldNum" sz="quarter" idx="3"/>
          </p:nvPr>
        </p:nvSpPr>
        <p:spPr>
          <a:xfrm>
            <a:off x="3884613" y="8829675"/>
            <a:ext cx="2971800" cy="465138"/>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C92D06BF-04F5-4033-9CB3-E5BB5F7BA9DE}" type="slidenum">
              <a:rPr lang="en-GB"/>
              <a:pPr>
                <a:defRPr/>
              </a:pPr>
              <a:t>‹#›</a:t>
            </a:fld>
            <a:endParaRPr lang="en-GB"/>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5138"/>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GB"/>
          </a:p>
        </p:txBody>
      </p:sp>
      <p:sp>
        <p:nvSpPr>
          <p:cNvPr id="3" name="Date Placeholder 2"/>
          <p:cNvSpPr>
            <a:spLocks noGrp="1"/>
          </p:cNvSpPr>
          <p:nvPr>
            <p:ph type="dt" idx="1"/>
          </p:nvPr>
        </p:nvSpPr>
        <p:spPr>
          <a:xfrm>
            <a:off x="3884613" y="0"/>
            <a:ext cx="2971800" cy="465138"/>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087A052E-FCD2-4EA1-8D36-59EFB4E4FB4A}" type="datetimeFigureOut">
              <a:rPr lang="en-GB"/>
              <a:pPr>
                <a:defRPr/>
              </a:pPr>
              <a:t>11/02/2016</a:t>
            </a:fld>
            <a:endParaRPr lang="en-GB" dirty="0"/>
          </a:p>
        </p:txBody>
      </p:sp>
      <p:sp>
        <p:nvSpPr>
          <p:cNvPr id="4" name="Slide Image Placeholder 3"/>
          <p:cNvSpPr>
            <a:spLocks noGrp="1" noRot="1" noChangeAspect="1"/>
          </p:cNvSpPr>
          <p:nvPr>
            <p:ph type="sldImg" idx="2"/>
          </p:nvPr>
        </p:nvSpPr>
        <p:spPr>
          <a:xfrm>
            <a:off x="1104900" y="696913"/>
            <a:ext cx="4648200" cy="3486150"/>
          </a:xfrm>
          <a:prstGeom prst="rect">
            <a:avLst/>
          </a:prstGeom>
          <a:noFill/>
          <a:ln w="12700">
            <a:solidFill>
              <a:prstClr val="black"/>
            </a:solidFill>
          </a:ln>
        </p:spPr>
        <p:txBody>
          <a:bodyPr vert="horz" lIns="91440" tIns="45720" rIns="91440" bIns="45720" rtlCol="0" anchor="ctr"/>
          <a:lstStyle/>
          <a:p>
            <a:pPr lvl="0"/>
            <a:endParaRPr lang="en-GB" noProof="0" dirty="0"/>
          </a:p>
        </p:txBody>
      </p:sp>
      <p:sp>
        <p:nvSpPr>
          <p:cNvPr id="5" name="Notes Placeholder 4"/>
          <p:cNvSpPr>
            <a:spLocks noGrp="1"/>
          </p:cNvSpPr>
          <p:nvPr>
            <p:ph type="body" sz="quarter" idx="3"/>
          </p:nvPr>
        </p:nvSpPr>
        <p:spPr>
          <a:xfrm>
            <a:off x="685800" y="4414838"/>
            <a:ext cx="5486400" cy="418465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a:p>
        </p:txBody>
      </p:sp>
      <p:sp>
        <p:nvSpPr>
          <p:cNvPr id="6" name="Footer Placeholder 5"/>
          <p:cNvSpPr>
            <a:spLocks noGrp="1"/>
          </p:cNvSpPr>
          <p:nvPr>
            <p:ph type="ftr" sz="quarter" idx="4"/>
          </p:nvPr>
        </p:nvSpPr>
        <p:spPr>
          <a:xfrm>
            <a:off x="0" y="8829675"/>
            <a:ext cx="2971800" cy="465138"/>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GB"/>
          </a:p>
        </p:txBody>
      </p:sp>
      <p:sp>
        <p:nvSpPr>
          <p:cNvPr id="7" name="Slide Number Placeholder 6"/>
          <p:cNvSpPr>
            <a:spLocks noGrp="1"/>
          </p:cNvSpPr>
          <p:nvPr>
            <p:ph type="sldNum" sz="quarter" idx="5"/>
          </p:nvPr>
        </p:nvSpPr>
        <p:spPr>
          <a:xfrm>
            <a:off x="3884613" y="8829675"/>
            <a:ext cx="2971800" cy="465138"/>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3947BBD1-F2AD-4705-AA84-707941928E6B}" type="slidenum">
              <a:rPr lang="en-GB"/>
              <a:pPr>
                <a:defRPr/>
              </a:pPr>
              <a:t>‹#›</a:t>
            </a:fld>
            <a:endParaRPr lang="en-GB"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p:spPr>
      </p:sp>
      <p:sp>
        <p:nvSpPr>
          <p:cNvPr id="20483" name="Notes Placeholder 2"/>
          <p:cNvSpPr>
            <a:spLocks noGrp="1"/>
          </p:cNvSpPr>
          <p:nvPr>
            <p:ph type="body" idx="1"/>
          </p:nvPr>
        </p:nvSpPr>
        <p:spPr bwMode="auto">
          <a:noFill/>
        </p:spPr>
        <p:txBody>
          <a:bodyPr wrap="square" numCol="1" anchor="t" anchorCtr="0" compatLnSpc="1">
            <a:prstTxWarp prst="textNoShape">
              <a:avLst/>
            </a:prstTxWarp>
          </a:bodyPr>
          <a:lstStyle/>
          <a:p>
            <a:pPr marL="231892" indent="-231892" eaLnBrk="1" hangingPunct="1">
              <a:spcBef>
                <a:spcPct val="50000"/>
              </a:spcBef>
            </a:pPr>
            <a:r>
              <a:rPr lang="en-GB" dirty="0" smtClean="0"/>
              <a:t>So, what we’re doing here is linking data from a wide variety of care settings to create linked, costed data at individual service user level, enabling patient pathway analyses to be undertaken.  This will help understand the different ways people come into contact with health and care services, and help Integration Boards identify potential areas for intervention.</a:t>
            </a:r>
          </a:p>
          <a:p>
            <a:pPr marL="231892" indent="-231892" eaLnBrk="1" hangingPunct="1">
              <a:spcBef>
                <a:spcPct val="50000"/>
              </a:spcBef>
            </a:pPr>
            <a:endParaRPr lang="en-GB" dirty="0" smtClean="0"/>
          </a:p>
          <a:p>
            <a:pPr marL="231892" indent="-231892" eaLnBrk="1" hangingPunct="1">
              <a:spcBef>
                <a:spcPct val="50000"/>
              </a:spcBef>
            </a:pPr>
            <a:r>
              <a:rPr lang="en-GB" dirty="0" smtClean="0"/>
              <a:t>Access to the data contained within HSCDIIP is strictly controlled – only authorised users are permitted to access the information within HSCDIIP.  Although data at individual level has been used to create the linked data file, all outputs are presented in an anonymised format.  At present, only staff within NHS Boards, Local Authorities and the Integration Boards are permitted to access the data but we are considering how we make some of the analyses available publicly.</a:t>
            </a:r>
          </a:p>
        </p:txBody>
      </p:sp>
      <p:sp>
        <p:nvSpPr>
          <p:cNvPr id="20484" name="Slide Number Placeholder 3"/>
          <p:cNvSpPr txBox="1">
            <a:spLocks noGrp="1"/>
          </p:cNvSpPr>
          <p:nvPr/>
        </p:nvSpPr>
        <p:spPr bwMode="auto">
          <a:xfrm>
            <a:off x="3884613" y="8829676"/>
            <a:ext cx="2971800" cy="465138"/>
          </a:xfrm>
          <a:prstGeom prst="rect">
            <a:avLst/>
          </a:prstGeom>
          <a:noFill/>
          <a:ln w="9525">
            <a:noFill/>
            <a:miter lim="800000"/>
            <a:headEnd/>
            <a:tailEnd/>
          </a:ln>
        </p:spPr>
        <p:txBody>
          <a:bodyPr lIns="92757" tIns="46378" rIns="92757" bIns="46378" anchor="b"/>
          <a:lstStyle/>
          <a:p>
            <a:pPr algn="r"/>
            <a:fld id="{F7C3DC3F-2CDF-44AE-AB98-0B621E8E4516}" type="slidenum">
              <a:rPr lang="en-GB" sz="1200">
                <a:latin typeface="Calibri" pitchFamily="34" charset="0"/>
              </a:rPr>
              <a:pPr algn="r"/>
              <a:t>4</a:t>
            </a:fld>
            <a:endParaRPr lang="en-GB" sz="1200" dirty="0">
              <a:latin typeface="Calibri"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p:spPr>
      </p:sp>
      <p:sp>
        <p:nvSpPr>
          <p:cNvPr id="20483" name="Notes Placeholder 2"/>
          <p:cNvSpPr>
            <a:spLocks noGrp="1"/>
          </p:cNvSpPr>
          <p:nvPr>
            <p:ph type="body" idx="1"/>
          </p:nvPr>
        </p:nvSpPr>
        <p:spPr bwMode="auto">
          <a:noFill/>
        </p:spPr>
        <p:txBody>
          <a:bodyPr wrap="square" numCol="1" anchor="t" anchorCtr="0" compatLnSpc="1">
            <a:prstTxWarp prst="textNoShape">
              <a:avLst/>
            </a:prstTxWarp>
          </a:bodyPr>
          <a:lstStyle/>
          <a:p>
            <a:pPr marL="231892" indent="-231892" eaLnBrk="1" hangingPunct="1">
              <a:spcBef>
                <a:spcPct val="50000"/>
              </a:spcBef>
            </a:pPr>
            <a:r>
              <a:rPr lang="en-GB" dirty="0" smtClean="0"/>
              <a:t>So, what we’re doing here is linking data from a wide variety of care settings to create linked, costed data at individual service user level, enabling patient pathway analyses to be undertaken.  This will help understand the different ways people come into contact with health and care services, and help Integration Boards identify potential areas for intervention.</a:t>
            </a:r>
          </a:p>
          <a:p>
            <a:pPr marL="231892" indent="-231892" eaLnBrk="1" hangingPunct="1">
              <a:spcBef>
                <a:spcPct val="50000"/>
              </a:spcBef>
            </a:pPr>
            <a:endParaRPr lang="en-GB" dirty="0" smtClean="0"/>
          </a:p>
          <a:p>
            <a:pPr marL="231892" indent="-231892" eaLnBrk="1" hangingPunct="1">
              <a:spcBef>
                <a:spcPct val="50000"/>
              </a:spcBef>
            </a:pPr>
            <a:r>
              <a:rPr lang="en-GB" dirty="0" smtClean="0"/>
              <a:t>Access to the data contained within HSCDIIP is strictly controlled – only authorised users are permitted to access the information within HSCDIIP.  Although data at individual level has been used to create the linked data file, all outputs are presented in an anonymised format.  At present, only staff within NHS Boards, Local Authorities and the Integration Boards are permitted to access the data but we are considering how we make some of the analyses available publicly.</a:t>
            </a:r>
          </a:p>
        </p:txBody>
      </p:sp>
      <p:sp>
        <p:nvSpPr>
          <p:cNvPr id="20484" name="Slide Number Placeholder 3"/>
          <p:cNvSpPr txBox="1">
            <a:spLocks noGrp="1"/>
          </p:cNvSpPr>
          <p:nvPr/>
        </p:nvSpPr>
        <p:spPr bwMode="auto">
          <a:xfrm>
            <a:off x="3884613" y="8829676"/>
            <a:ext cx="2971800" cy="465138"/>
          </a:xfrm>
          <a:prstGeom prst="rect">
            <a:avLst/>
          </a:prstGeom>
          <a:noFill/>
          <a:ln w="9525">
            <a:noFill/>
            <a:miter lim="800000"/>
            <a:headEnd/>
            <a:tailEnd/>
          </a:ln>
        </p:spPr>
        <p:txBody>
          <a:bodyPr lIns="92757" tIns="46378" rIns="92757" bIns="46378" anchor="b"/>
          <a:lstStyle/>
          <a:p>
            <a:pPr algn="r"/>
            <a:fld id="{F7C3DC3F-2CDF-44AE-AB98-0B621E8E4516}" type="slidenum">
              <a:rPr lang="en-GB" sz="1200">
                <a:latin typeface="Calibri" pitchFamily="34" charset="0"/>
              </a:rPr>
              <a:pPr algn="r"/>
              <a:t>5</a:t>
            </a:fld>
            <a:endParaRPr lang="en-GB" sz="1200" dirty="0">
              <a:latin typeface="Calibri"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Char char="•"/>
            </a:pPr>
            <a:endParaRPr lang="en-GB" dirty="0"/>
          </a:p>
        </p:txBody>
      </p:sp>
      <p:sp>
        <p:nvSpPr>
          <p:cNvPr id="4" name="Slide Number Placeholder 3"/>
          <p:cNvSpPr>
            <a:spLocks noGrp="1"/>
          </p:cNvSpPr>
          <p:nvPr>
            <p:ph type="sldNum" sz="quarter" idx="10"/>
          </p:nvPr>
        </p:nvSpPr>
        <p:spPr/>
        <p:txBody>
          <a:bodyPr/>
          <a:lstStyle/>
          <a:p>
            <a:pPr>
              <a:defRPr/>
            </a:pPr>
            <a:fld id="{3947BBD1-F2AD-4705-AA84-707941928E6B}" type="slidenum">
              <a:rPr lang="en-GB" smtClean="0"/>
              <a:pPr>
                <a:defRPr/>
              </a:pPr>
              <a:t>8</a:t>
            </a:fld>
            <a:endParaRPr lang="en-GB"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None/>
            </a:pPr>
            <a:endParaRPr lang="en-GB" dirty="0" smtClean="0"/>
          </a:p>
        </p:txBody>
      </p:sp>
      <p:sp>
        <p:nvSpPr>
          <p:cNvPr id="4" name="Slide Number Placeholder 3"/>
          <p:cNvSpPr>
            <a:spLocks noGrp="1"/>
          </p:cNvSpPr>
          <p:nvPr>
            <p:ph type="sldNum" sz="quarter" idx="10"/>
          </p:nvPr>
        </p:nvSpPr>
        <p:spPr/>
        <p:txBody>
          <a:bodyPr/>
          <a:lstStyle/>
          <a:p>
            <a:pPr>
              <a:defRPr/>
            </a:pPr>
            <a:fld id="{3947BBD1-F2AD-4705-AA84-707941928E6B}" type="slidenum">
              <a:rPr lang="en-GB" smtClean="0"/>
              <a:pPr>
                <a:defRPr/>
              </a:pPr>
              <a:t>9</a:t>
            </a:fld>
            <a:endParaRPr lang="en-GB"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None/>
            </a:pPr>
            <a:endParaRPr lang="en-GB" dirty="0" smtClean="0"/>
          </a:p>
        </p:txBody>
      </p:sp>
      <p:sp>
        <p:nvSpPr>
          <p:cNvPr id="4" name="Slide Number Placeholder 3"/>
          <p:cNvSpPr>
            <a:spLocks noGrp="1"/>
          </p:cNvSpPr>
          <p:nvPr>
            <p:ph type="sldNum" sz="quarter" idx="10"/>
          </p:nvPr>
        </p:nvSpPr>
        <p:spPr/>
        <p:txBody>
          <a:bodyPr/>
          <a:lstStyle/>
          <a:p>
            <a:pPr>
              <a:defRPr/>
            </a:pPr>
            <a:fld id="{3947BBD1-F2AD-4705-AA84-707941928E6B}" type="slidenum">
              <a:rPr lang="en-GB" smtClean="0"/>
              <a:pPr>
                <a:defRPr/>
              </a:pPr>
              <a:t>10</a:t>
            </a:fld>
            <a:endParaRPr lang="en-GB"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smtClean="0"/>
          </a:p>
        </p:txBody>
      </p:sp>
      <p:sp>
        <p:nvSpPr>
          <p:cNvPr id="4" name="Slide Number Placeholder 3"/>
          <p:cNvSpPr>
            <a:spLocks noGrp="1"/>
          </p:cNvSpPr>
          <p:nvPr>
            <p:ph type="sldNum" sz="quarter" idx="10"/>
          </p:nvPr>
        </p:nvSpPr>
        <p:spPr/>
        <p:txBody>
          <a:bodyPr/>
          <a:lstStyle/>
          <a:p>
            <a:pPr>
              <a:defRPr/>
            </a:pPr>
            <a:fld id="{3947BBD1-F2AD-4705-AA84-707941928E6B}" type="slidenum">
              <a:rPr lang="en-GB" smtClean="0"/>
              <a:pPr>
                <a:defRPr/>
              </a:pPr>
              <a:t>13</a:t>
            </a:fld>
            <a:endParaRPr lang="en-GB"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228600" indent="-228600">
              <a:buFont typeface="Arial" charset="0"/>
              <a:buNone/>
            </a:pPr>
            <a:r>
              <a:rPr lang="en-GB" b="0" baseline="0" dirty="0" smtClean="0"/>
              <a:t>Around a third of deaths in this partnership fall into this HRI category.  And these themselves account for around a fifth of all HRIs.  So this is a really important cohort.</a:t>
            </a:r>
          </a:p>
          <a:p>
            <a:pPr marL="228600" indent="-228600">
              <a:buFont typeface="Arial" charset="0"/>
              <a:buNone/>
            </a:pPr>
            <a:endParaRPr lang="en-GB" b="0" baseline="0" dirty="0" smtClean="0"/>
          </a:p>
          <a:p>
            <a:pPr marL="228600" indent="-228600">
              <a:buFont typeface="Arial" charset="0"/>
              <a:buNone/>
            </a:pPr>
            <a:r>
              <a:rPr lang="en-GB" b="0" baseline="0" dirty="0" smtClean="0"/>
              <a:t>Interestingly, we find that, on the surface, our High Resource users don’t look that different from our Lower Resource users.  There is some additional morbidity.  And they are slightly older.   But looking more closely, the usual relationship between multi-morbidity and cost breaks down in this group.  Once someone has at least one LTC, having additional conditions is not an indicator of whether they will rely on costly services as they approach death.</a:t>
            </a:r>
          </a:p>
          <a:p>
            <a:pPr marL="228600" indent="-228600">
              <a:buFont typeface="Arial" charset="0"/>
              <a:buNone/>
            </a:pPr>
            <a:endParaRPr lang="en-GB" b="0" baseline="0" dirty="0" smtClean="0"/>
          </a:p>
          <a:p>
            <a:pPr marL="228600" indent="-228600">
              <a:buFont typeface="Arial" charset="0"/>
              <a:buNone/>
            </a:pPr>
            <a:r>
              <a:rPr lang="en-GB" b="0" baseline="0" dirty="0" smtClean="0"/>
              <a:t>The main cost is as a result of time spent in hospital.  As well as the significant sums of money spent on care during the end of life period, this is at odds with </a:t>
            </a:r>
            <a:r>
              <a:rPr lang="en-GB" b="0" baseline="0" dirty="0" err="1" smtClean="0"/>
              <a:t>gvt</a:t>
            </a:r>
            <a:r>
              <a:rPr lang="en-GB" b="0" baseline="0" dirty="0" smtClean="0"/>
              <a:t> policy and public attitudes.</a:t>
            </a:r>
          </a:p>
          <a:p>
            <a:pPr marL="228600" indent="-228600">
              <a:buFont typeface="Arial" charset="0"/>
              <a:buNone/>
            </a:pPr>
            <a:endParaRPr lang="en-GB" b="0" baseline="0" dirty="0" smtClean="0"/>
          </a:p>
          <a:p>
            <a:pPr marL="228600" indent="-228600">
              <a:buFont typeface="Arial" charset="0"/>
              <a:buNone/>
            </a:pPr>
            <a:r>
              <a:rPr lang="en-GB" b="0" i="1" baseline="0" dirty="0" smtClean="0"/>
              <a:t>Living &amp; Dying Well </a:t>
            </a:r>
            <a:r>
              <a:rPr lang="en-GB" b="0" baseline="0" dirty="0" smtClean="0"/>
              <a:t>sets out current </a:t>
            </a:r>
            <a:r>
              <a:rPr lang="en-GB" b="0" baseline="0" dirty="0" err="1" smtClean="0"/>
              <a:t>gvt</a:t>
            </a:r>
            <a:r>
              <a:rPr lang="en-GB" b="0" baseline="0" dirty="0" smtClean="0"/>
              <a:t> policy on palliative and performance measures have been introduced to improve the quality of end of life care.  IJBs are now the key bodies that can impact on performance in this area.</a:t>
            </a:r>
          </a:p>
        </p:txBody>
      </p:sp>
      <p:sp>
        <p:nvSpPr>
          <p:cNvPr id="4" name="Slide Number Placeholder 3"/>
          <p:cNvSpPr>
            <a:spLocks noGrp="1"/>
          </p:cNvSpPr>
          <p:nvPr>
            <p:ph type="sldNum" sz="quarter" idx="10"/>
          </p:nvPr>
        </p:nvSpPr>
        <p:spPr/>
        <p:txBody>
          <a:bodyPr/>
          <a:lstStyle/>
          <a:p>
            <a:fld id="{0AABE43B-5170-4C43-9976-BADD4C21C23D}" type="slidenum">
              <a:rPr lang="en-GB" smtClean="0"/>
              <a:pPr/>
              <a:t>14</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lvl1pPr>
              <a:defRPr/>
            </a:lvl1pPr>
          </a:lstStyle>
          <a:p>
            <a:pPr>
              <a:defRPr/>
            </a:pPr>
            <a:fld id="{578A8C37-9D45-4571-AFE4-714FC27EC913}" type="datetimeFigureOut">
              <a:rPr lang="en-US"/>
              <a:pPr>
                <a:defRPr/>
              </a:pPr>
              <a:t>2/11/2016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88C424F-AB1D-472F-A3DC-BB2A25F751E2}" type="slidenum">
              <a:rPr lang="en-US"/>
              <a:pPr>
                <a:defRPr/>
              </a:pPr>
              <a:t>‹#›</a:t>
            </a:fld>
            <a:endParaRPr lang="en-US" dirty="0"/>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Date Placeholder 8"/>
          <p:cNvSpPr>
            <a:spLocks noGrp="1"/>
          </p:cNvSpPr>
          <p:nvPr>
            <p:ph type="dt" sz="half" idx="10"/>
          </p:nvPr>
        </p:nvSpPr>
        <p:spPr/>
        <p:txBody>
          <a:bodyPr/>
          <a:lstStyle/>
          <a:p>
            <a:pPr>
              <a:defRPr/>
            </a:pPr>
            <a:fld id="{266627EC-3618-40A9-80DB-79EE092EF758}" type="datetimeFigureOut">
              <a:rPr lang="en-US" smtClean="0"/>
              <a:pPr>
                <a:defRPr/>
              </a:pPr>
              <a:t>2/11/2016</a:t>
            </a:fld>
            <a:endParaRPr lang="en-US" dirty="0"/>
          </a:p>
        </p:txBody>
      </p:sp>
      <p:sp>
        <p:nvSpPr>
          <p:cNvPr id="10" name="Slide Number Placeholder 9"/>
          <p:cNvSpPr>
            <a:spLocks noGrp="1"/>
          </p:cNvSpPr>
          <p:nvPr>
            <p:ph type="sldNum" sz="quarter" idx="11"/>
          </p:nvPr>
        </p:nvSpPr>
        <p:spPr/>
        <p:txBody>
          <a:bodyPr/>
          <a:lstStyle/>
          <a:p>
            <a:pPr>
              <a:defRPr/>
            </a:pPr>
            <a:fld id="{07874F6E-C964-412E-972E-CFC4F886B94F}" type="slidenum">
              <a:rPr lang="en-US" smtClean="0"/>
              <a:pPr>
                <a:defRPr/>
              </a:pPr>
              <a:t>‹#›</a:t>
            </a:fld>
            <a:endParaRPr lang="en-US" dirty="0"/>
          </a:p>
        </p:txBody>
      </p:sp>
      <p:sp>
        <p:nvSpPr>
          <p:cNvPr id="11" name="Footer Placeholder 10"/>
          <p:cNvSpPr>
            <a:spLocks noGrp="1"/>
          </p:cNvSpPr>
          <p:nvPr>
            <p:ph type="ftr" sz="quarter" idx="12"/>
          </p:nvPr>
        </p:nvSpPr>
        <p:spPr/>
        <p:txBody>
          <a:bodyPr/>
          <a:lstStyle/>
          <a:p>
            <a:pPr>
              <a:defRPr/>
            </a:pPr>
            <a:endParaRPr lang="en-US"/>
          </a:p>
        </p:txBody>
      </p:sp>
      <p:sp>
        <p:nvSpPr>
          <p:cNvPr id="12" name="Title 11"/>
          <p:cNvSpPr>
            <a:spLocks noGrp="1"/>
          </p:cNvSpPr>
          <p:nvPr>
            <p:ph type="title"/>
          </p:nvPr>
        </p:nvSpPr>
        <p:spPr/>
        <p:txBody>
          <a:bodyPr/>
          <a:lstStyle/>
          <a:p>
            <a:r>
              <a:rPr lang="en-US" smtClean="0"/>
              <a:t>Click to edit Master title style</a:t>
            </a:r>
            <a:endParaRPr lang="en-GB"/>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pPr>
              <a:defRPr/>
            </a:pPr>
            <a:fld id="{266627EC-3618-40A9-80DB-79EE092EF758}" type="datetimeFigureOut">
              <a:rPr lang="en-US" smtClean="0"/>
              <a:pPr>
                <a:defRPr/>
              </a:pPr>
              <a:t>2/11/2016</a:t>
            </a:fld>
            <a:endParaRPr lang="en-US" dirty="0"/>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07874F6E-C964-412E-972E-CFC4F886B94F}" type="slidenum">
              <a:rPr lang="en-US" smtClean="0"/>
              <a:pPr>
                <a:defRPr/>
              </a:pPr>
              <a:t>‹#›</a:t>
            </a:fld>
            <a:endParaRPr lang="en-US" dirty="0"/>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pPr>
              <a:defRPr/>
            </a:pPr>
            <a:fld id="{266627EC-3618-40A9-80DB-79EE092EF758}" type="datetimeFigureOut">
              <a:rPr lang="en-US" smtClean="0"/>
              <a:pPr>
                <a:defRPr/>
              </a:pPr>
              <a:t>2/11/2016</a:t>
            </a:fld>
            <a:endParaRPr lang="en-US" dirty="0"/>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07874F6E-C964-412E-972E-CFC4F886B94F}" type="slidenum">
              <a:rPr lang="en-US" smtClean="0"/>
              <a:pPr>
                <a:defRPr/>
              </a:pPr>
              <a:t>‹#›</a:t>
            </a:fld>
            <a:endParaRPr lang="en-US" dirty="0"/>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20B6FD79-C4D7-46DB-9B4E-4DE924A55F21}" type="datetimeFigureOut">
              <a:rPr lang="en-US"/>
              <a:pPr>
                <a:defRPr/>
              </a:pPr>
              <a:t>2/11/2016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B738A76-4375-4577-91AC-7FA1CC8C2DDD}" type="slidenum">
              <a:rPr lang="en-US"/>
              <a:pPr>
                <a:defRPr/>
              </a:pPr>
              <a:t>‹#›</a:t>
            </a:fld>
            <a:endParaRPr lang="en-US" dirty="0"/>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029B73B1-AD5E-4CAB-A5B5-45EA49CB4088}" type="datetimeFigureOut">
              <a:rPr lang="en-US"/>
              <a:pPr>
                <a:defRPr/>
              </a:pPr>
              <a:t>2/11/2016</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EC715A18-4153-464C-A7EA-FEEE4DF9860C}" type="slidenum">
              <a:rPr lang="en-US"/>
              <a:pPr>
                <a:defRPr/>
              </a:pPr>
              <a:t>‹#›</a:t>
            </a:fld>
            <a:endParaRPr lang="en-US" dirty="0"/>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1EE1A225-DFB2-4E11-B0DE-F323997714B8}" type="datetimeFigureOut">
              <a:rPr lang="en-US"/>
              <a:pPr>
                <a:defRPr/>
              </a:pPr>
              <a:t>2/11/2016</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BCFD3FA4-CDE6-4201-910B-5C06E0F8A3C3}" type="slidenum">
              <a:rPr lang="en-US"/>
              <a:pPr>
                <a:defRPr/>
              </a:pPr>
              <a:t>‹#›</a:t>
            </a:fld>
            <a:endParaRPr lang="en-US" dirty="0"/>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FE8D80D0-EF4E-40BF-B29C-4C322C72AF13}" type="datetimeFigureOut">
              <a:rPr lang="en-US"/>
              <a:pPr>
                <a:defRPr/>
              </a:pPr>
              <a:t>2/11/2016</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A81C58ED-9827-4097-8B8C-87B0438D29DB}" type="slidenum">
              <a:rPr lang="en-US"/>
              <a:pPr>
                <a:defRPr/>
              </a:pPr>
              <a:t>‹#›</a:t>
            </a:fld>
            <a:endParaRPr lang="en-US" dirty="0"/>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6B84DEFF-579F-4155-9807-86DDE946E9B2}" type="datetimeFigureOut">
              <a:rPr lang="en-US"/>
              <a:pPr>
                <a:defRPr/>
              </a:pPr>
              <a:t>2/11/2016</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DA06DCF0-E0AB-4CB0-92BC-0D584268F86F}" type="slidenum">
              <a:rPr lang="en-US"/>
              <a:pPr>
                <a:defRPr/>
              </a:pPr>
              <a:t>‹#›</a:t>
            </a:fld>
            <a:endParaRPr lang="en-US" dirty="0"/>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0247A657-581F-4D61-B3A1-2C7F39F08DF4}" type="datetimeFigureOut">
              <a:rPr lang="en-US"/>
              <a:pPr>
                <a:defRPr/>
              </a:pPr>
              <a:t>2/11/2016</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95E70233-FA97-4714-8ED6-60D16D4A2ACD}" type="slidenum">
              <a:rPr lang="en-US"/>
              <a:pPr>
                <a:defRPr/>
              </a:pPr>
              <a:t>‹#›</a:t>
            </a:fld>
            <a:endParaRPr lang="en-US" dirty="0"/>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34131DCB-E29A-4532-AE73-4E34C7C5B7B5}" type="datetimeFigureOut">
              <a:rPr lang="en-US"/>
              <a:pPr>
                <a:defRPr/>
              </a:pPr>
              <a:t>2/11/2016</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059A7D04-9175-424E-A144-1D979A392EEB}" type="slidenum">
              <a:rPr lang="en-US"/>
              <a:pPr>
                <a:defRPr/>
              </a:pPr>
              <a:t>‹#›</a:t>
            </a:fld>
            <a:endParaRPr lang="en-US" dirty="0"/>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C98E2DEF-8AB5-44F9-B5B2-D1BCEF91A48A}" type="datetimeFigureOut">
              <a:rPr lang="en-US"/>
              <a:pPr>
                <a:defRPr/>
              </a:pPr>
              <a:t>2/11/2016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F8D61A9-710E-432D-89B3-6524DC2C149A}" type="slidenum">
              <a:rPr lang="en-US"/>
              <a:pPr>
                <a:defRPr/>
              </a:pPr>
              <a:t>‹#›</a:t>
            </a:fld>
            <a:endParaRPr lang="en-US" dirty="0"/>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5646109D-D6E5-498E-BADF-16E489BC1493}" type="datetimeFigureOut">
              <a:rPr lang="en-US"/>
              <a:pPr>
                <a:defRPr/>
              </a:pPr>
              <a:t>2/11/2016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27488B0-0181-4BC7-AD7F-A9C0AD3656D4}" type="slidenum">
              <a:rPr lang="en-US"/>
              <a:pPr>
                <a:defRPr/>
              </a:pPr>
              <a:t>‹#›</a:t>
            </a:fld>
            <a:endParaRPr lang="en-US" dirty="0"/>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9952263A-E9A9-41A5-BDBD-B87E65D5E512}" type="datetimeFigureOut">
              <a:rPr lang="en-GB" smtClean="0"/>
              <a:pPr/>
              <a:t>11/02/2016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1CCF034-F255-4344-A81D-0E833637891C}" type="slidenum">
              <a:rPr lang="en-GB" smtClean="0"/>
              <a:pPr/>
              <a:t>‹#›</a:t>
            </a:fld>
            <a:endParaRPr lang="en-GB"/>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9952263A-E9A9-41A5-BDBD-B87E65D5E512}" type="datetimeFigureOut">
              <a:rPr lang="en-GB" smtClean="0"/>
              <a:pPr/>
              <a:t>11/02/2016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1CCF034-F255-4344-A81D-0E833637891C}" type="slidenum">
              <a:rPr lang="en-GB" smtClean="0"/>
              <a:pPr/>
              <a:t>‹#›</a:t>
            </a:fld>
            <a:endParaRPr lang="en-GB"/>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952263A-E9A9-41A5-BDBD-B87E65D5E512}" type="datetimeFigureOut">
              <a:rPr lang="en-GB" smtClean="0"/>
              <a:pPr/>
              <a:t>11/02/2016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1CCF034-F255-4344-A81D-0E833637891C}" type="slidenum">
              <a:rPr lang="en-GB" smtClean="0"/>
              <a:pPr/>
              <a:t>‹#›</a:t>
            </a:fld>
            <a:endParaRPr lang="en-GB"/>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9952263A-E9A9-41A5-BDBD-B87E65D5E512}" type="datetimeFigureOut">
              <a:rPr lang="en-GB" smtClean="0"/>
              <a:pPr/>
              <a:t>11/02/2016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1CCF034-F255-4344-A81D-0E833637891C}" type="slidenum">
              <a:rPr lang="en-GB" smtClean="0"/>
              <a:pPr/>
              <a:t>‹#›</a:t>
            </a:fld>
            <a:endParaRPr lang="en-GB"/>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9952263A-E9A9-41A5-BDBD-B87E65D5E512}" type="datetimeFigureOut">
              <a:rPr lang="en-GB" smtClean="0"/>
              <a:pPr/>
              <a:t>11/02/2016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1CCF034-F255-4344-A81D-0E833637891C}" type="slidenum">
              <a:rPr lang="en-GB" smtClean="0"/>
              <a:pPr/>
              <a:t>‹#›</a:t>
            </a:fld>
            <a:endParaRPr lang="en-GB"/>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9952263A-E9A9-41A5-BDBD-B87E65D5E512}" type="datetimeFigureOut">
              <a:rPr lang="en-GB" smtClean="0"/>
              <a:pPr/>
              <a:t>11/02/2016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1CCF034-F255-4344-A81D-0E833637891C}" type="slidenum">
              <a:rPr lang="en-GB" smtClean="0"/>
              <a:pPr/>
              <a:t>‹#›</a:t>
            </a:fld>
            <a:endParaRPr lang="en-GB"/>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952263A-E9A9-41A5-BDBD-B87E65D5E512}" type="datetimeFigureOut">
              <a:rPr lang="en-GB" smtClean="0"/>
              <a:pPr/>
              <a:t>11/02/2016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1CCF034-F255-4344-A81D-0E833637891C}" type="slidenum">
              <a:rPr lang="en-GB" smtClean="0"/>
              <a:pPr/>
              <a:t>‹#›</a:t>
            </a:fld>
            <a:endParaRPr lang="en-GB"/>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952263A-E9A9-41A5-BDBD-B87E65D5E512}" type="datetimeFigureOut">
              <a:rPr lang="en-GB" smtClean="0"/>
              <a:pPr/>
              <a:t>11/02/2016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1CCF034-F255-4344-A81D-0E833637891C}" type="slidenum">
              <a:rPr lang="en-GB" smtClean="0"/>
              <a:pPr/>
              <a:t>‹#›</a:t>
            </a:fld>
            <a:endParaRPr lang="en-GB"/>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952263A-E9A9-41A5-BDBD-B87E65D5E512}" type="datetimeFigureOut">
              <a:rPr lang="en-GB" smtClean="0"/>
              <a:pPr/>
              <a:t>11/02/2016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1CCF034-F255-4344-A81D-0E833637891C}" type="slidenum">
              <a:rPr lang="en-GB" smtClean="0"/>
              <a:pPr/>
              <a:t>‹#›</a:t>
            </a:fld>
            <a:endParaRPr lang="en-GB"/>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9952263A-E9A9-41A5-BDBD-B87E65D5E512}" type="datetimeFigureOut">
              <a:rPr lang="en-GB" smtClean="0"/>
              <a:pPr/>
              <a:t>11/02/2016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1CCF034-F255-4344-A81D-0E833637891C}" type="slidenum">
              <a:rPr lang="en-GB" smtClean="0"/>
              <a:pPr/>
              <a:t>‹#›</a:t>
            </a:fld>
            <a:endParaRPr lang="en-GB"/>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9952263A-E9A9-41A5-BDBD-B87E65D5E512}" type="datetimeFigureOut">
              <a:rPr lang="en-GB" smtClean="0"/>
              <a:pPr/>
              <a:t>11/02/2016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1CCF034-F255-4344-A81D-0E833637891C}"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jpeg"/><Relationship Id="rId2" Type="http://schemas.openxmlformats.org/officeDocument/2006/relationships/slideLayout" Target="../slideLayouts/slideLayout2.xml"/><Relationship Id="rId16"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1"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266627EC-3618-40A9-80DB-79EE092EF758}" type="datetimeFigureOut">
              <a:rPr lang="en-US"/>
              <a:pPr>
                <a:defRPr/>
              </a:pPr>
              <a:t>2/11/2016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07874F6E-C964-412E-972E-CFC4F886B94F}" type="slidenum">
              <a:rPr lang="en-US"/>
              <a:pPr>
                <a:defRPr/>
              </a:pPr>
              <a:t>‹#›</a:t>
            </a:fld>
            <a:endParaRPr lang="en-US" dirty="0"/>
          </a:p>
        </p:txBody>
      </p:sp>
      <p:grpSp>
        <p:nvGrpSpPr>
          <p:cNvPr id="2055" name="Group 10"/>
          <p:cNvGrpSpPr>
            <a:grpSpLocks/>
          </p:cNvGrpSpPr>
          <p:nvPr/>
        </p:nvGrpSpPr>
        <p:grpSpPr bwMode="auto">
          <a:xfrm>
            <a:off x="8077200" y="228600"/>
            <a:ext cx="942975" cy="1027113"/>
            <a:chOff x="432" y="3150"/>
            <a:chExt cx="723" cy="768"/>
          </a:xfrm>
        </p:grpSpPr>
        <p:sp>
          <p:nvSpPr>
            <p:cNvPr id="8" name="Rectangle 11"/>
            <p:cNvSpPr>
              <a:spLocks noChangeArrowheads="1"/>
            </p:cNvSpPr>
            <p:nvPr/>
          </p:nvSpPr>
          <p:spPr bwMode="auto">
            <a:xfrm>
              <a:off x="432" y="3150"/>
              <a:ext cx="723" cy="768"/>
            </a:xfrm>
            <a:prstGeom prst="rect">
              <a:avLst/>
            </a:prstGeom>
            <a:solidFill>
              <a:schemeClr val="bg1"/>
            </a:solidFill>
            <a:ln w="9525">
              <a:noFill/>
              <a:miter lim="800000"/>
              <a:headEnd/>
              <a:tailEnd/>
            </a:ln>
          </p:spPr>
          <p:txBody>
            <a:bodyPr wrap="none" anchor="ctr"/>
            <a:lstStyle/>
            <a:p>
              <a:pPr fontAlgn="auto">
                <a:spcBef>
                  <a:spcPts val="0"/>
                </a:spcBef>
                <a:spcAft>
                  <a:spcPts val="0"/>
                </a:spcAft>
                <a:defRPr/>
              </a:pPr>
              <a:endParaRPr lang="en-US">
                <a:latin typeface="+mn-lt"/>
              </a:endParaRPr>
            </a:p>
          </p:txBody>
        </p:sp>
        <p:pic>
          <p:nvPicPr>
            <p:cNvPr id="2059" name="Picture 12" descr="N H S NATIONAL SERVICESLOG"/>
            <p:cNvPicPr>
              <a:picLocks noChangeAspect="1" noChangeArrowheads="1"/>
            </p:cNvPicPr>
            <p:nvPr/>
          </p:nvPicPr>
          <p:blipFill>
            <a:blip r:embed="rId15" cstate="print"/>
            <a:srcRect/>
            <a:stretch>
              <a:fillRect/>
            </a:stretch>
          </p:blipFill>
          <p:spPr bwMode="auto">
            <a:xfrm>
              <a:off x="480" y="3216"/>
              <a:ext cx="634" cy="657"/>
            </a:xfrm>
            <a:prstGeom prst="rect">
              <a:avLst/>
            </a:prstGeom>
            <a:noFill/>
            <a:ln w="9525">
              <a:noFill/>
              <a:miter lim="800000"/>
              <a:headEnd/>
              <a:tailEnd/>
            </a:ln>
          </p:spPr>
        </p:pic>
      </p:grpSp>
      <p:pic>
        <p:nvPicPr>
          <p:cNvPr id="2056" name="Picture 9" descr="isd_logo"/>
          <p:cNvPicPr>
            <a:picLocks noChangeAspect="1" noChangeArrowheads="1"/>
          </p:cNvPicPr>
          <p:nvPr/>
        </p:nvPicPr>
        <p:blipFill>
          <a:blip r:embed="rId16" cstate="print"/>
          <a:srcRect/>
          <a:stretch>
            <a:fillRect/>
          </a:stretch>
        </p:blipFill>
        <p:spPr bwMode="auto">
          <a:xfrm>
            <a:off x="152400" y="152400"/>
            <a:ext cx="684213" cy="649288"/>
          </a:xfrm>
          <a:prstGeom prst="rect">
            <a:avLst/>
          </a:prstGeom>
          <a:noFill/>
          <a:ln w="9525">
            <a:noFill/>
            <a:miter lim="800000"/>
            <a:headEnd/>
            <a:tailEnd/>
          </a:ln>
        </p:spPr>
      </p:pic>
      <p:pic>
        <p:nvPicPr>
          <p:cNvPr id="2057" name="Picture 1" descr="image001"/>
          <p:cNvPicPr>
            <a:picLocks noChangeAspect="1" noChangeArrowheads="1"/>
          </p:cNvPicPr>
          <p:nvPr/>
        </p:nvPicPr>
        <p:blipFill>
          <a:blip r:embed="rId17" cstate="print"/>
          <a:srcRect/>
          <a:stretch>
            <a:fillRect/>
          </a:stretch>
        </p:blipFill>
        <p:spPr bwMode="auto">
          <a:xfrm>
            <a:off x="0" y="762000"/>
            <a:ext cx="979488" cy="4572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1"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Lst>
  <p:transition/>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52263A-E9A9-41A5-BDBD-B87E65D5E512}" type="datetimeFigureOut">
              <a:rPr lang="en-GB" smtClean="0"/>
              <a:pPr/>
              <a:t>11/02/2016</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1CCF034-F255-4344-A81D-0E833637891C}"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End of Life Care Pathways –</a:t>
            </a:r>
            <a:br>
              <a:rPr lang="en-GB" dirty="0" smtClean="0"/>
            </a:br>
            <a:r>
              <a:rPr lang="en-GB" dirty="0" smtClean="0"/>
              <a:t>an emergent picture</a:t>
            </a:r>
            <a:endParaRPr lang="en-GB" dirty="0"/>
          </a:p>
        </p:txBody>
      </p:sp>
      <p:sp>
        <p:nvSpPr>
          <p:cNvPr id="3" name="Subtitle 2"/>
          <p:cNvSpPr>
            <a:spLocks noGrp="1"/>
          </p:cNvSpPr>
          <p:nvPr>
            <p:ph type="subTitle" idx="1"/>
          </p:nvPr>
        </p:nvSpPr>
        <p:spPr/>
        <p:txBody>
          <a:bodyPr/>
          <a:lstStyle/>
          <a:p>
            <a:r>
              <a:rPr lang="en-GB" dirty="0" smtClean="0"/>
              <a:t>Michael Muirhead </a:t>
            </a:r>
          </a:p>
          <a:p>
            <a:r>
              <a:rPr lang="en-GB" dirty="0" smtClean="0"/>
              <a:t>NSS ISD </a:t>
            </a:r>
            <a:endParaRPr lang="en-GB" dirty="0"/>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r>
              <a:rPr lang="en-GB" dirty="0" smtClean="0"/>
              <a:t>c. 1,700 patients admitted to NHS Palliative care consultant led services p.a.</a:t>
            </a:r>
          </a:p>
          <a:p>
            <a:endParaRPr lang="en-GB" sz="1400" dirty="0" smtClean="0"/>
          </a:p>
          <a:p>
            <a:r>
              <a:rPr lang="en-GB" dirty="0" smtClean="0"/>
              <a:t>3 out of 4 patients have at least one hospital admission in 6 months prior to death</a:t>
            </a:r>
          </a:p>
          <a:p>
            <a:endParaRPr lang="en-GB" sz="1400" dirty="0" smtClean="0"/>
          </a:p>
          <a:p>
            <a:r>
              <a:rPr lang="en-GB" dirty="0" smtClean="0"/>
              <a:t>9% / 17 days spent in acute hospital in last 6 months, on average</a:t>
            </a:r>
          </a:p>
          <a:p>
            <a:endParaRPr lang="en-GB" sz="1400" dirty="0" smtClean="0"/>
          </a:p>
          <a:p>
            <a:r>
              <a:rPr lang="en-GB" dirty="0" smtClean="0"/>
              <a:t>16,000 patients received “syringe driver” medicines from community pharmacies</a:t>
            </a:r>
          </a:p>
          <a:p>
            <a:endParaRPr lang="en-GB" dirty="0" smtClean="0"/>
          </a:p>
          <a:p>
            <a:endParaRPr lang="en-GB" dirty="0"/>
          </a:p>
        </p:txBody>
      </p:sp>
      <p:sp>
        <p:nvSpPr>
          <p:cNvPr id="3" name="Title 2"/>
          <p:cNvSpPr>
            <a:spLocks noGrp="1"/>
          </p:cNvSpPr>
          <p:nvPr>
            <p:ph type="title"/>
          </p:nvPr>
        </p:nvSpPr>
        <p:spPr/>
        <p:txBody>
          <a:bodyPr/>
          <a:lstStyle/>
          <a:p>
            <a:r>
              <a:rPr lang="en-GB" dirty="0" smtClean="0"/>
              <a:t>Some facts and figures</a:t>
            </a:r>
            <a:endParaRPr lang="en-GB" dirty="0"/>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buNone/>
            </a:pPr>
            <a:r>
              <a:rPr lang="en-GB" b="1" dirty="0" smtClean="0"/>
              <a:t>7,500 patient sample; 3 years; 11 hospices</a:t>
            </a:r>
          </a:p>
          <a:p>
            <a:pPr>
              <a:buNone/>
            </a:pPr>
            <a:endParaRPr lang="en-GB" sz="900" b="1" dirty="0" smtClean="0"/>
          </a:p>
          <a:p>
            <a:r>
              <a:rPr lang="en-GB" dirty="0" smtClean="0"/>
              <a:t>9 out of 10 have cancer diagnosis</a:t>
            </a:r>
          </a:p>
          <a:p>
            <a:r>
              <a:rPr lang="en-GB" dirty="0" smtClean="0"/>
              <a:t>22% Lung cancer</a:t>
            </a:r>
          </a:p>
          <a:p>
            <a:r>
              <a:rPr lang="en-GB" dirty="0" smtClean="0"/>
              <a:t>8% Breast cancer</a:t>
            </a:r>
          </a:p>
          <a:p>
            <a:r>
              <a:rPr lang="en-GB" dirty="0" smtClean="0"/>
              <a:t>8% Colon cancer</a:t>
            </a:r>
          </a:p>
          <a:p>
            <a:pPr>
              <a:buNone/>
            </a:pPr>
            <a:endParaRPr lang="en-GB" sz="1800" dirty="0" smtClean="0"/>
          </a:p>
          <a:p>
            <a:r>
              <a:rPr lang="en-GB" b="1" dirty="0" smtClean="0"/>
              <a:t>1 in 3 patients </a:t>
            </a:r>
            <a:r>
              <a:rPr lang="en-GB" dirty="0" smtClean="0"/>
              <a:t>stay 1 week or less</a:t>
            </a:r>
          </a:p>
          <a:p>
            <a:r>
              <a:rPr lang="en-GB" b="1" dirty="0" smtClean="0"/>
              <a:t>3 out of 4 patients</a:t>
            </a:r>
            <a:r>
              <a:rPr lang="en-GB" dirty="0" smtClean="0"/>
              <a:t> stay 3 weeks or less</a:t>
            </a:r>
          </a:p>
          <a:p>
            <a:endParaRPr lang="en-GB" dirty="0" smtClean="0"/>
          </a:p>
          <a:p>
            <a:endParaRPr lang="en-GB" dirty="0" smtClean="0"/>
          </a:p>
          <a:p>
            <a:endParaRPr lang="en-GB" dirty="0"/>
          </a:p>
        </p:txBody>
      </p:sp>
      <p:sp>
        <p:nvSpPr>
          <p:cNvPr id="3" name="Title 2"/>
          <p:cNvSpPr>
            <a:spLocks noGrp="1"/>
          </p:cNvSpPr>
          <p:nvPr>
            <p:ph type="title"/>
          </p:nvPr>
        </p:nvSpPr>
        <p:spPr/>
        <p:txBody>
          <a:bodyPr/>
          <a:lstStyle/>
          <a:p>
            <a:r>
              <a:rPr lang="en-GB" dirty="0" smtClean="0"/>
              <a:t>Hospice Inpatients</a:t>
            </a:r>
            <a:endParaRPr lang="en-GB" dirty="0"/>
          </a:p>
        </p:txBody>
      </p:sp>
      <p:sp>
        <p:nvSpPr>
          <p:cNvPr id="5" name="TextBox 4"/>
          <p:cNvSpPr txBox="1"/>
          <p:nvPr/>
        </p:nvSpPr>
        <p:spPr>
          <a:xfrm>
            <a:off x="4800600" y="3048000"/>
            <a:ext cx="3505200" cy="1354217"/>
          </a:xfrm>
          <a:prstGeom prst="rect">
            <a:avLst/>
          </a:prstGeom>
          <a:noFill/>
        </p:spPr>
        <p:txBody>
          <a:bodyPr wrap="square" rtlCol="0">
            <a:spAutoFit/>
          </a:bodyPr>
          <a:lstStyle/>
          <a:p>
            <a:pPr>
              <a:buFont typeface="Arial" pitchFamily="34" charset="0"/>
              <a:buChar char="•"/>
            </a:pPr>
            <a:r>
              <a:rPr lang="en-GB" sz="3200" dirty="0" smtClean="0">
                <a:latin typeface="+mj-lt"/>
              </a:rPr>
              <a:t>1 in 50 COPD</a:t>
            </a:r>
          </a:p>
          <a:p>
            <a:pPr>
              <a:buFont typeface="Arial" pitchFamily="34" charset="0"/>
              <a:buChar char="•"/>
            </a:pPr>
            <a:endParaRPr lang="en-GB" dirty="0" smtClean="0"/>
          </a:p>
          <a:p>
            <a:pPr>
              <a:buFont typeface="Arial" pitchFamily="34" charset="0"/>
              <a:buChar char="•"/>
            </a:pPr>
            <a:r>
              <a:rPr lang="en-GB" sz="3200" dirty="0" smtClean="0">
                <a:latin typeface="+mn-lt"/>
              </a:rPr>
              <a:t>1 in 100 MND</a:t>
            </a:r>
            <a:endParaRPr lang="en-GB" sz="3200" dirty="0">
              <a:latin typeface="+mn-lt"/>
            </a:endParaRP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3" cstate="print"/>
          <a:srcRect/>
          <a:stretch>
            <a:fillRect/>
          </a:stretch>
        </p:blipFill>
        <p:spPr bwMode="auto">
          <a:xfrm>
            <a:off x="7885113" y="188913"/>
            <a:ext cx="1143000" cy="1152525"/>
          </a:xfrm>
          <a:prstGeom prst="rect">
            <a:avLst/>
          </a:prstGeom>
          <a:noFill/>
          <a:ln w="9525">
            <a:noFill/>
            <a:miter lim="800000"/>
            <a:headEnd/>
            <a:tailEnd/>
          </a:ln>
        </p:spPr>
      </p:pic>
      <p:sp>
        <p:nvSpPr>
          <p:cNvPr id="7171" name="Content Placeholder 5"/>
          <p:cNvSpPr>
            <a:spLocks noGrp="1"/>
          </p:cNvSpPr>
          <p:nvPr>
            <p:ph idx="4294967295"/>
          </p:nvPr>
        </p:nvSpPr>
        <p:spPr>
          <a:xfrm>
            <a:off x="468313" y="3573463"/>
            <a:ext cx="4835525" cy="2552700"/>
          </a:xfrm>
        </p:spPr>
        <p:txBody>
          <a:bodyPr/>
          <a:lstStyle/>
          <a:p>
            <a:pPr eaLnBrk="1" hangingPunct="1"/>
            <a:endParaRPr lang="en-GB" smtClean="0"/>
          </a:p>
          <a:p>
            <a:pPr eaLnBrk="1" hangingPunct="1"/>
            <a:endParaRPr lang="en-GB" smtClean="0"/>
          </a:p>
        </p:txBody>
      </p:sp>
      <p:sp>
        <p:nvSpPr>
          <p:cNvPr id="7181" name="TextBox 15"/>
          <p:cNvSpPr txBox="1">
            <a:spLocks noChangeArrowheads="1"/>
          </p:cNvSpPr>
          <p:nvPr/>
        </p:nvSpPr>
        <p:spPr bwMode="auto">
          <a:xfrm>
            <a:off x="4356100" y="2205038"/>
            <a:ext cx="936625" cy="366712"/>
          </a:xfrm>
          <a:prstGeom prst="rect">
            <a:avLst/>
          </a:prstGeom>
          <a:noFill/>
          <a:ln w="9525">
            <a:noFill/>
            <a:miter lim="800000"/>
            <a:headEnd/>
            <a:tailEnd/>
          </a:ln>
        </p:spPr>
        <p:txBody>
          <a:bodyPr>
            <a:spAutoFit/>
          </a:bodyPr>
          <a:lstStyle/>
          <a:p>
            <a:pPr algn="ctr"/>
            <a:r>
              <a:rPr lang="en-GB">
                <a:solidFill>
                  <a:schemeClr val="bg1"/>
                </a:solidFill>
                <a:latin typeface="Calibri" pitchFamily="34" charset="0"/>
              </a:rPr>
              <a:t>A&amp;E</a:t>
            </a:r>
          </a:p>
        </p:txBody>
      </p:sp>
      <p:sp>
        <p:nvSpPr>
          <p:cNvPr id="7182" name="TextBox 16"/>
          <p:cNvSpPr txBox="1">
            <a:spLocks noChangeArrowheads="1"/>
          </p:cNvSpPr>
          <p:nvPr/>
        </p:nvSpPr>
        <p:spPr bwMode="auto">
          <a:xfrm>
            <a:off x="5580063" y="2143125"/>
            <a:ext cx="936625" cy="276225"/>
          </a:xfrm>
          <a:prstGeom prst="rect">
            <a:avLst/>
          </a:prstGeom>
          <a:noFill/>
          <a:ln w="9525">
            <a:noFill/>
            <a:miter lim="800000"/>
            <a:headEnd/>
            <a:tailEnd/>
          </a:ln>
        </p:spPr>
        <p:txBody>
          <a:bodyPr>
            <a:spAutoFit/>
          </a:bodyPr>
          <a:lstStyle/>
          <a:p>
            <a:pPr algn="ctr"/>
            <a:r>
              <a:rPr lang="en-GB" sz="1200">
                <a:solidFill>
                  <a:schemeClr val="bg1"/>
                </a:solidFill>
                <a:latin typeface="Calibri" pitchFamily="34" charset="0"/>
              </a:rPr>
              <a:t>Outpatients</a:t>
            </a:r>
          </a:p>
        </p:txBody>
      </p:sp>
      <p:sp>
        <p:nvSpPr>
          <p:cNvPr id="7183" name="TextBox 17"/>
          <p:cNvSpPr txBox="1">
            <a:spLocks noChangeArrowheads="1"/>
          </p:cNvSpPr>
          <p:nvPr/>
        </p:nvSpPr>
        <p:spPr bwMode="auto">
          <a:xfrm>
            <a:off x="4630738" y="2924175"/>
            <a:ext cx="936625" cy="307975"/>
          </a:xfrm>
          <a:prstGeom prst="rect">
            <a:avLst/>
          </a:prstGeom>
          <a:noFill/>
          <a:ln w="9525">
            <a:noFill/>
            <a:miter lim="800000"/>
            <a:headEnd/>
            <a:tailEnd/>
          </a:ln>
        </p:spPr>
        <p:txBody>
          <a:bodyPr>
            <a:spAutoFit/>
          </a:bodyPr>
          <a:lstStyle/>
          <a:p>
            <a:pPr algn="ctr"/>
            <a:r>
              <a:rPr lang="en-GB" sz="1400" dirty="0">
                <a:solidFill>
                  <a:schemeClr val="bg1"/>
                </a:solidFill>
                <a:latin typeface="Calibri" pitchFamily="34" charset="0"/>
              </a:rPr>
              <a:t>Inpatients</a:t>
            </a:r>
          </a:p>
        </p:txBody>
      </p:sp>
      <p:sp>
        <p:nvSpPr>
          <p:cNvPr id="7184" name="TextBox 18"/>
          <p:cNvSpPr txBox="1">
            <a:spLocks noChangeArrowheads="1"/>
          </p:cNvSpPr>
          <p:nvPr/>
        </p:nvSpPr>
        <p:spPr bwMode="auto">
          <a:xfrm>
            <a:off x="3844925" y="3141663"/>
            <a:ext cx="935038" cy="306387"/>
          </a:xfrm>
          <a:prstGeom prst="rect">
            <a:avLst/>
          </a:prstGeom>
          <a:noFill/>
          <a:ln w="9525">
            <a:noFill/>
            <a:miter lim="800000"/>
            <a:headEnd/>
            <a:tailEnd/>
          </a:ln>
        </p:spPr>
        <p:txBody>
          <a:bodyPr>
            <a:spAutoFit/>
          </a:bodyPr>
          <a:lstStyle/>
          <a:p>
            <a:pPr algn="ctr"/>
            <a:r>
              <a:rPr lang="en-GB" sz="1400">
                <a:solidFill>
                  <a:schemeClr val="bg1"/>
                </a:solidFill>
                <a:latin typeface="Calibri" pitchFamily="34" charset="0"/>
              </a:rPr>
              <a:t>Day cases</a:t>
            </a:r>
          </a:p>
        </p:txBody>
      </p:sp>
      <p:sp>
        <p:nvSpPr>
          <p:cNvPr id="7185" name="TextBox 19"/>
          <p:cNvSpPr txBox="1">
            <a:spLocks noChangeArrowheads="1"/>
          </p:cNvSpPr>
          <p:nvPr/>
        </p:nvSpPr>
        <p:spPr bwMode="auto">
          <a:xfrm>
            <a:off x="6096000" y="2590800"/>
            <a:ext cx="935038" cy="304800"/>
          </a:xfrm>
          <a:prstGeom prst="rect">
            <a:avLst/>
          </a:prstGeom>
          <a:noFill/>
          <a:ln w="9525">
            <a:noFill/>
            <a:miter lim="800000"/>
            <a:headEnd/>
            <a:tailEnd/>
          </a:ln>
        </p:spPr>
        <p:txBody>
          <a:bodyPr>
            <a:spAutoFit/>
          </a:bodyPr>
          <a:lstStyle/>
          <a:p>
            <a:pPr algn="ctr"/>
            <a:r>
              <a:rPr lang="en-GB" sz="1400">
                <a:solidFill>
                  <a:schemeClr val="bg1"/>
                </a:solidFill>
                <a:latin typeface="Calibri" pitchFamily="34" charset="0"/>
              </a:rPr>
              <a:t>Deaths</a:t>
            </a:r>
          </a:p>
        </p:txBody>
      </p:sp>
      <p:sp>
        <p:nvSpPr>
          <p:cNvPr id="7186" name="TextBox 20"/>
          <p:cNvSpPr txBox="1">
            <a:spLocks noChangeArrowheads="1"/>
          </p:cNvSpPr>
          <p:nvPr/>
        </p:nvSpPr>
        <p:spPr bwMode="auto">
          <a:xfrm>
            <a:off x="4211638" y="4005263"/>
            <a:ext cx="936625" cy="276225"/>
          </a:xfrm>
          <a:prstGeom prst="rect">
            <a:avLst/>
          </a:prstGeom>
          <a:noFill/>
          <a:ln w="9525">
            <a:noFill/>
            <a:miter lim="800000"/>
            <a:headEnd/>
            <a:tailEnd/>
          </a:ln>
        </p:spPr>
        <p:txBody>
          <a:bodyPr>
            <a:spAutoFit/>
          </a:bodyPr>
          <a:lstStyle/>
          <a:p>
            <a:pPr algn="ctr"/>
            <a:r>
              <a:rPr lang="en-GB" sz="1200">
                <a:solidFill>
                  <a:schemeClr val="bg1"/>
                </a:solidFill>
                <a:latin typeface="Calibri" pitchFamily="34" charset="0"/>
              </a:rPr>
              <a:t>Prescribing</a:t>
            </a:r>
          </a:p>
        </p:txBody>
      </p:sp>
      <p:sp>
        <p:nvSpPr>
          <p:cNvPr id="34" name="Title 2"/>
          <p:cNvSpPr txBox="1">
            <a:spLocks/>
          </p:cNvSpPr>
          <p:nvPr/>
        </p:nvSpPr>
        <p:spPr bwMode="auto">
          <a:xfrm>
            <a:off x="1143000" y="152400"/>
            <a:ext cx="6705600" cy="1219200"/>
          </a:xfrm>
          <a:prstGeom prst="rect">
            <a:avLst/>
          </a:prstGeom>
          <a:solidFill>
            <a:schemeClr val="accent1"/>
          </a:solidFill>
          <a:ln w="9525">
            <a:noFill/>
            <a:miter lim="800000"/>
            <a:headEnd/>
            <a:tailEnd/>
          </a:ln>
        </p:spPr>
        <p:txBody>
          <a:bodyPr anchor="ctr"/>
          <a:lstStyle/>
          <a:p>
            <a:pPr algn="ctr" eaLnBrk="0" hangingPunct="0">
              <a:defRPr/>
            </a:pPr>
            <a:r>
              <a:rPr lang="en-GB" sz="2800" dirty="0" smtClean="0">
                <a:solidFill>
                  <a:schemeClr val="bg1"/>
                </a:solidFill>
                <a:latin typeface="+mj-lt"/>
                <a:ea typeface="+mj-ea"/>
                <a:cs typeface="+mj-cs"/>
              </a:rPr>
              <a:t>DATA INTEGRATION – Pathway Analyses</a:t>
            </a:r>
            <a:endParaRPr lang="en-GB" sz="2800" dirty="0">
              <a:solidFill>
                <a:schemeClr val="bg1"/>
              </a:solidFill>
              <a:latin typeface="+mj-lt"/>
              <a:ea typeface="+mj-ea"/>
              <a:cs typeface="+mj-cs"/>
            </a:endParaRP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3" cstate="print"/>
          <a:srcRect/>
          <a:stretch>
            <a:fillRect/>
          </a:stretch>
        </p:blipFill>
        <p:spPr bwMode="auto">
          <a:xfrm>
            <a:off x="7885113" y="188913"/>
            <a:ext cx="1143000" cy="1152525"/>
          </a:xfrm>
          <a:prstGeom prst="rect">
            <a:avLst/>
          </a:prstGeom>
          <a:noFill/>
          <a:ln w="9525">
            <a:noFill/>
            <a:miter lim="800000"/>
            <a:headEnd/>
            <a:tailEnd/>
          </a:ln>
        </p:spPr>
      </p:pic>
      <p:sp>
        <p:nvSpPr>
          <p:cNvPr id="7171" name="Content Placeholder 5"/>
          <p:cNvSpPr>
            <a:spLocks noGrp="1"/>
          </p:cNvSpPr>
          <p:nvPr>
            <p:ph idx="4294967295"/>
          </p:nvPr>
        </p:nvSpPr>
        <p:spPr>
          <a:xfrm>
            <a:off x="468313" y="3573463"/>
            <a:ext cx="4835525" cy="2552700"/>
          </a:xfrm>
        </p:spPr>
        <p:txBody>
          <a:bodyPr/>
          <a:lstStyle/>
          <a:p>
            <a:pPr eaLnBrk="1" hangingPunct="1"/>
            <a:endParaRPr lang="en-GB" smtClean="0"/>
          </a:p>
          <a:p>
            <a:pPr eaLnBrk="1" hangingPunct="1"/>
            <a:endParaRPr lang="en-GB" smtClean="0"/>
          </a:p>
        </p:txBody>
      </p:sp>
      <p:sp>
        <p:nvSpPr>
          <p:cNvPr id="8" name=" 3"/>
          <p:cNvSpPr/>
          <p:nvPr/>
        </p:nvSpPr>
        <p:spPr>
          <a:xfrm>
            <a:off x="3492744" y="2029624"/>
            <a:ext cx="3683876" cy="3414529"/>
          </a:xfrm>
          <a:prstGeom prst="funnel">
            <a:avLst/>
          </a:prstGeom>
          <a:scene3d>
            <a:camera prst="orthographicFront"/>
            <a:lightRig rig="flat" dir="t"/>
          </a:scene3d>
          <a:sp3d extrusionH="12700" prstMaterial="plastic">
            <a:bevelT w="50800" h="50800"/>
          </a:sp3d>
        </p:spPr>
        <p:style>
          <a:lnRef idx="1">
            <a:schemeClr val="accent1">
              <a:hueOff val="0"/>
              <a:satOff val="0"/>
              <a:lumOff val="0"/>
              <a:alphaOff val="0"/>
            </a:schemeClr>
          </a:lnRef>
          <a:fillRef idx="1">
            <a:schemeClr val="lt1">
              <a:alpha val="40000"/>
              <a:hueOff val="0"/>
              <a:satOff val="0"/>
              <a:lumOff val="0"/>
              <a:alphaOff val="0"/>
            </a:schemeClr>
          </a:fillRef>
          <a:effectRef idx="2">
            <a:schemeClr val="lt1">
              <a:alpha val="40000"/>
              <a:hueOff val="0"/>
              <a:satOff val="0"/>
              <a:lumOff val="0"/>
              <a:alphaOff val="0"/>
            </a:schemeClr>
          </a:effectRef>
          <a:fontRef idx="minor">
            <a:schemeClr val="dk1">
              <a:hueOff val="0"/>
              <a:satOff val="0"/>
              <a:lumOff val="0"/>
              <a:alphaOff val="0"/>
            </a:schemeClr>
          </a:fontRef>
        </p:style>
      </p:sp>
      <p:sp>
        <p:nvSpPr>
          <p:cNvPr id="9" name="Oval 8"/>
          <p:cNvSpPr/>
          <p:nvPr/>
        </p:nvSpPr>
        <p:spPr>
          <a:xfrm>
            <a:off x="3924300" y="2852738"/>
            <a:ext cx="1008063" cy="100806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dirty="0"/>
          </a:p>
        </p:txBody>
      </p:sp>
      <p:sp>
        <p:nvSpPr>
          <p:cNvPr id="10" name="Oval 9"/>
          <p:cNvSpPr>
            <a:spLocks noChangeArrowheads="1"/>
          </p:cNvSpPr>
          <p:nvPr/>
        </p:nvSpPr>
        <p:spPr bwMode="auto">
          <a:xfrm>
            <a:off x="5508625" y="1981200"/>
            <a:ext cx="1008063" cy="1008063"/>
          </a:xfrm>
          <a:prstGeom prst="ellipse">
            <a:avLst/>
          </a:prstGeom>
          <a:solidFill>
            <a:srgbClr val="FF0000"/>
          </a:solidFill>
          <a:ln w="25400" algn="ctr">
            <a:solidFill>
              <a:srgbClr val="89A4A7"/>
            </a:solidFill>
            <a:round/>
            <a:headEnd/>
            <a:tailEnd/>
          </a:ln>
        </p:spPr>
        <p:txBody>
          <a:bodyPr anchor="ctr"/>
          <a:lstStyle/>
          <a:p>
            <a:pPr algn="ctr" fontAlgn="auto">
              <a:spcBef>
                <a:spcPts val="0"/>
              </a:spcBef>
              <a:spcAft>
                <a:spcPts val="0"/>
              </a:spcAft>
              <a:defRPr/>
            </a:pPr>
            <a:endParaRPr lang="en-GB" dirty="0">
              <a:solidFill>
                <a:schemeClr val="lt1"/>
              </a:solidFill>
              <a:latin typeface="+mn-lt"/>
            </a:endParaRPr>
          </a:p>
        </p:txBody>
      </p:sp>
      <p:sp>
        <p:nvSpPr>
          <p:cNvPr id="11" name="Oval 10"/>
          <p:cNvSpPr/>
          <p:nvPr/>
        </p:nvSpPr>
        <p:spPr>
          <a:xfrm>
            <a:off x="4356100" y="1916113"/>
            <a:ext cx="1008063" cy="1008062"/>
          </a:xfrm>
          <a:prstGeom prst="ellipse">
            <a:avLst/>
          </a:prstGeom>
          <a:solidFill>
            <a:schemeClr val="bg2">
              <a:lumMod val="50000"/>
            </a:schemeClr>
          </a:solidFill>
          <a:ln>
            <a:solidFill>
              <a:schemeClr val="bg2">
                <a:lumMod val="50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endParaRPr lang="en-GB" dirty="0"/>
          </a:p>
        </p:txBody>
      </p:sp>
      <p:sp>
        <p:nvSpPr>
          <p:cNvPr id="13" name="Oval 12"/>
          <p:cNvSpPr>
            <a:spLocks noChangeArrowheads="1"/>
          </p:cNvSpPr>
          <p:nvPr/>
        </p:nvSpPr>
        <p:spPr bwMode="auto">
          <a:xfrm>
            <a:off x="6002338" y="2362200"/>
            <a:ext cx="1008062" cy="1008063"/>
          </a:xfrm>
          <a:prstGeom prst="ellipse">
            <a:avLst/>
          </a:prstGeom>
          <a:solidFill>
            <a:schemeClr val="accent6">
              <a:lumMod val="60000"/>
              <a:lumOff val="40000"/>
            </a:schemeClr>
          </a:solidFill>
          <a:ln w="25400" algn="ctr">
            <a:solidFill>
              <a:srgbClr val="1E1E64"/>
            </a:solidFill>
            <a:round/>
            <a:headEnd/>
            <a:tailEnd/>
          </a:ln>
        </p:spPr>
        <p:txBody>
          <a:bodyPr anchor="ctr"/>
          <a:lstStyle/>
          <a:p>
            <a:pPr algn="ctr" fontAlgn="auto">
              <a:spcBef>
                <a:spcPts val="0"/>
              </a:spcBef>
              <a:spcAft>
                <a:spcPts val="0"/>
              </a:spcAft>
              <a:defRPr/>
            </a:pPr>
            <a:endParaRPr lang="en-GB" dirty="0">
              <a:solidFill>
                <a:schemeClr val="lt1"/>
              </a:solidFill>
              <a:latin typeface="+mn-lt"/>
            </a:endParaRPr>
          </a:p>
        </p:txBody>
      </p:sp>
      <p:sp>
        <p:nvSpPr>
          <p:cNvPr id="14" name="Oval 13"/>
          <p:cNvSpPr>
            <a:spLocks noChangeArrowheads="1"/>
          </p:cNvSpPr>
          <p:nvPr/>
        </p:nvSpPr>
        <p:spPr bwMode="auto">
          <a:xfrm>
            <a:off x="4637088" y="2636838"/>
            <a:ext cx="1008062" cy="1008062"/>
          </a:xfrm>
          <a:prstGeom prst="ellipse">
            <a:avLst/>
          </a:prstGeom>
          <a:solidFill>
            <a:schemeClr val="folHlink"/>
          </a:solidFill>
          <a:ln w="25400" algn="ctr">
            <a:solidFill>
              <a:srgbClr val="000000"/>
            </a:solidFill>
            <a:round/>
            <a:headEnd/>
            <a:tailEnd/>
          </a:ln>
        </p:spPr>
        <p:txBody>
          <a:bodyPr anchor="ctr"/>
          <a:lstStyle/>
          <a:p>
            <a:pPr algn="ctr" fontAlgn="auto">
              <a:spcBef>
                <a:spcPts val="0"/>
              </a:spcBef>
              <a:spcAft>
                <a:spcPts val="0"/>
              </a:spcAft>
              <a:defRPr/>
            </a:pPr>
            <a:endParaRPr lang="en-GB" dirty="0">
              <a:solidFill>
                <a:schemeClr val="lt1"/>
              </a:solidFill>
              <a:latin typeface="+mn-lt"/>
            </a:endParaRPr>
          </a:p>
        </p:txBody>
      </p:sp>
      <p:sp>
        <p:nvSpPr>
          <p:cNvPr id="15" name="Oval 14"/>
          <p:cNvSpPr/>
          <p:nvPr/>
        </p:nvSpPr>
        <p:spPr>
          <a:xfrm>
            <a:off x="4140200" y="3644900"/>
            <a:ext cx="1008063" cy="1008063"/>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fontAlgn="auto">
              <a:spcBef>
                <a:spcPts val="0"/>
              </a:spcBef>
              <a:spcAft>
                <a:spcPts val="0"/>
              </a:spcAft>
              <a:defRPr/>
            </a:pPr>
            <a:endParaRPr lang="en-GB" dirty="0"/>
          </a:p>
        </p:txBody>
      </p:sp>
      <p:sp>
        <p:nvSpPr>
          <p:cNvPr id="7181" name="TextBox 15"/>
          <p:cNvSpPr txBox="1">
            <a:spLocks noChangeArrowheads="1"/>
          </p:cNvSpPr>
          <p:nvPr/>
        </p:nvSpPr>
        <p:spPr bwMode="auto">
          <a:xfrm>
            <a:off x="4356100" y="2205038"/>
            <a:ext cx="936625" cy="366712"/>
          </a:xfrm>
          <a:prstGeom prst="rect">
            <a:avLst/>
          </a:prstGeom>
          <a:noFill/>
          <a:ln w="9525">
            <a:noFill/>
            <a:miter lim="800000"/>
            <a:headEnd/>
            <a:tailEnd/>
          </a:ln>
        </p:spPr>
        <p:txBody>
          <a:bodyPr>
            <a:spAutoFit/>
          </a:bodyPr>
          <a:lstStyle/>
          <a:p>
            <a:pPr algn="ctr"/>
            <a:r>
              <a:rPr lang="en-GB">
                <a:solidFill>
                  <a:schemeClr val="bg1"/>
                </a:solidFill>
                <a:latin typeface="Calibri" pitchFamily="34" charset="0"/>
              </a:rPr>
              <a:t>A&amp;E</a:t>
            </a:r>
          </a:p>
        </p:txBody>
      </p:sp>
      <p:sp>
        <p:nvSpPr>
          <p:cNvPr id="7182" name="TextBox 16"/>
          <p:cNvSpPr txBox="1">
            <a:spLocks noChangeArrowheads="1"/>
          </p:cNvSpPr>
          <p:nvPr/>
        </p:nvSpPr>
        <p:spPr bwMode="auto">
          <a:xfrm>
            <a:off x="5580063" y="2143125"/>
            <a:ext cx="936625" cy="276225"/>
          </a:xfrm>
          <a:prstGeom prst="rect">
            <a:avLst/>
          </a:prstGeom>
          <a:noFill/>
          <a:ln w="9525">
            <a:noFill/>
            <a:miter lim="800000"/>
            <a:headEnd/>
            <a:tailEnd/>
          </a:ln>
        </p:spPr>
        <p:txBody>
          <a:bodyPr>
            <a:spAutoFit/>
          </a:bodyPr>
          <a:lstStyle/>
          <a:p>
            <a:pPr algn="ctr"/>
            <a:r>
              <a:rPr lang="en-GB" sz="1200">
                <a:solidFill>
                  <a:schemeClr val="bg1"/>
                </a:solidFill>
                <a:latin typeface="Calibri" pitchFamily="34" charset="0"/>
              </a:rPr>
              <a:t>Outpatients</a:t>
            </a:r>
          </a:p>
        </p:txBody>
      </p:sp>
      <p:sp>
        <p:nvSpPr>
          <p:cNvPr id="7183" name="TextBox 17"/>
          <p:cNvSpPr txBox="1">
            <a:spLocks noChangeArrowheads="1"/>
          </p:cNvSpPr>
          <p:nvPr/>
        </p:nvSpPr>
        <p:spPr bwMode="auto">
          <a:xfrm>
            <a:off x="4630738" y="2924175"/>
            <a:ext cx="936625" cy="307975"/>
          </a:xfrm>
          <a:prstGeom prst="rect">
            <a:avLst/>
          </a:prstGeom>
          <a:noFill/>
          <a:ln w="9525">
            <a:noFill/>
            <a:miter lim="800000"/>
            <a:headEnd/>
            <a:tailEnd/>
          </a:ln>
        </p:spPr>
        <p:txBody>
          <a:bodyPr>
            <a:spAutoFit/>
          </a:bodyPr>
          <a:lstStyle/>
          <a:p>
            <a:pPr algn="ctr"/>
            <a:r>
              <a:rPr lang="en-GB" sz="1400" dirty="0">
                <a:solidFill>
                  <a:schemeClr val="bg1"/>
                </a:solidFill>
                <a:latin typeface="Calibri" pitchFamily="34" charset="0"/>
              </a:rPr>
              <a:t>Inpatients</a:t>
            </a:r>
          </a:p>
        </p:txBody>
      </p:sp>
      <p:sp>
        <p:nvSpPr>
          <p:cNvPr id="7184" name="TextBox 18"/>
          <p:cNvSpPr txBox="1">
            <a:spLocks noChangeArrowheads="1"/>
          </p:cNvSpPr>
          <p:nvPr/>
        </p:nvSpPr>
        <p:spPr bwMode="auto">
          <a:xfrm>
            <a:off x="3844925" y="3141663"/>
            <a:ext cx="935038" cy="306387"/>
          </a:xfrm>
          <a:prstGeom prst="rect">
            <a:avLst/>
          </a:prstGeom>
          <a:noFill/>
          <a:ln w="9525">
            <a:noFill/>
            <a:miter lim="800000"/>
            <a:headEnd/>
            <a:tailEnd/>
          </a:ln>
        </p:spPr>
        <p:txBody>
          <a:bodyPr>
            <a:spAutoFit/>
          </a:bodyPr>
          <a:lstStyle/>
          <a:p>
            <a:pPr algn="ctr"/>
            <a:r>
              <a:rPr lang="en-GB" sz="1400">
                <a:solidFill>
                  <a:schemeClr val="bg1"/>
                </a:solidFill>
                <a:latin typeface="Calibri" pitchFamily="34" charset="0"/>
              </a:rPr>
              <a:t>Day cases</a:t>
            </a:r>
          </a:p>
        </p:txBody>
      </p:sp>
      <p:sp>
        <p:nvSpPr>
          <p:cNvPr id="7185" name="TextBox 19"/>
          <p:cNvSpPr txBox="1">
            <a:spLocks noChangeArrowheads="1"/>
          </p:cNvSpPr>
          <p:nvPr/>
        </p:nvSpPr>
        <p:spPr bwMode="auto">
          <a:xfrm>
            <a:off x="6096000" y="2590800"/>
            <a:ext cx="935038" cy="304800"/>
          </a:xfrm>
          <a:prstGeom prst="rect">
            <a:avLst/>
          </a:prstGeom>
          <a:noFill/>
          <a:ln w="9525">
            <a:noFill/>
            <a:miter lim="800000"/>
            <a:headEnd/>
            <a:tailEnd/>
          </a:ln>
        </p:spPr>
        <p:txBody>
          <a:bodyPr>
            <a:spAutoFit/>
          </a:bodyPr>
          <a:lstStyle/>
          <a:p>
            <a:pPr algn="ctr"/>
            <a:r>
              <a:rPr lang="en-GB" sz="1400">
                <a:solidFill>
                  <a:schemeClr val="bg1"/>
                </a:solidFill>
                <a:latin typeface="Calibri" pitchFamily="34" charset="0"/>
              </a:rPr>
              <a:t>Deaths</a:t>
            </a:r>
          </a:p>
        </p:txBody>
      </p:sp>
      <p:sp>
        <p:nvSpPr>
          <p:cNvPr id="7186" name="TextBox 20"/>
          <p:cNvSpPr txBox="1">
            <a:spLocks noChangeArrowheads="1"/>
          </p:cNvSpPr>
          <p:nvPr/>
        </p:nvSpPr>
        <p:spPr bwMode="auto">
          <a:xfrm>
            <a:off x="4211638" y="4005263"/>
            <a:ext cx="936625" cy="276225"/>
          </a:xfrm>
          <a:prstGeom prst="rect">
            <a:avLst/>
          </a:prstGeom>
          <a:noFill/>
          <a:ln w="9525">
            <a:noFill/>
            <a:miter lim="800000"/>
            <a:headEnd/>
            <a:tailEnd/>
          </a:ln>
        </p:spPr>
        <p:txBody>
          <a:bodyPr>
            <a:spAutoFit/>
          </a:bodyPr>
          <a:lstStyle/>
          <a:p>
            <a:pPr algn="ctr"/>
            <a:r>
              <a:rPr lang="en-GB" sz="1200">
                <a:solidFill>
                  <a:schemeClr val="bg1"/>
                </a:solidFill>
                <a:latin typeface="Calibri" pitchFamily="34" charset="0"/>
              </a:rPr>
              <a:t>Prescribing</a:t>
            </a:r>
          </a:p>
        </p:txBody>
      </p:sp>
      <p:sp>
        <p:nvSpPr>
          <p:cNvPr id="22" name="Oval 21"/>
          <p:cNvSpPr>
            <a:spLocks noChangeArrowheads="1"/>
          </p:cNvSpPr>
          <p:nvPr/>
        </p:nvSpPr>
        <p:spPr bwMode="auto">
          <a:xfrm>
            <a:off x="4859338" y="4365625"/>
            <a:ext cx="1008062" cy="1008063"/>
          </a:xfrm>
          <a:prstGeom prst="ellipse">
            <a:avLst/>
          </a:prstGeom>
          <a:solidFill>
            <a:srgbClr val="800080"/>
          </a:solidFill>
          <a:ln w="25400" algn="ctr">
            <a:solidFill>
              <a:srgbClr val="BFBFBF"/>
            </a:solidFill>
            <a:round/>
            <a:headEnd/>
            <a:tailEnd/>
          </a:ln>
        </p:spPr>
        <p:txBody>
          <a:bodyPr anchor="ctr"/>
          <a:lstStyle/>
          <a:p>
            <a:pPr algn="ctr" fontAlgn="auto">
              <a:spcBef>
                <a:spcPts val="0"/>
              </a:spcBef>
              <a:spcAft>
                <a:spcPts val="0"/>
              </a:spcAft>
              <a:defRPr/>
            </a:pPr>
            <a:endParaRPr lang="en-GB">
              <a:solidFill>
                <a:schemeClr val="lt1"/>
              </a:solidFill>
              <a:latin typeface="+mn-lt"/>
            </a:endParaRPr>
          </a:p>
        </p:txBody>
      </p:sp>
      <p:sp>
        <p:nvSpPr>
          <p:cNvPr id="7188" name="TextBox 22"/>
          <p:cNvSpPr txBox="1">
            <a:spLocks noChangeArrowheads="1"/>
          </p:cNvSpPr>
          <p:nvPr/>
        </p:nvSpPr>
        <p:spPr bwMode="auto">
          <a:xfrm>
            <a:off x="4859338" y="4652963"/>
            <a:ext cx="936625" cy="274637"/>
          </a:xfrm>
          <a:prstGeom prst="rect">
            <a:avLst/>
          </a:prstGeom>
          <a:noFill/>
          <a:ln w="9525">
            <a:noFill/>
            <a:miter lim="800000"/>
            <a:headEnd/>
            <a:tailEnd/>
          </a:ln>
        </p:spPr>
        <p:txBody>
          <a:bodyPr>
            <a:spAutoFit/>
          </a:bodyPr>
          <a:lstStyle/>
          <a:p>
            <a:pPr algn="ctr"/>
            <a:r>
              <a:rPr lang="en-GB" sz="1200">
                <a:solidFill>
                  <a:schemeClr val="bg1"/>
                </a:solidFill>
                <a:latin typeface="Calibri" pitchFamily="34" charset="0"/>
              </a:rPr>
              <a:t>Age/gender</a:t>
            </a:r>
          </a:p>
        </p:txBody>
      </p:sp>
      <p:sp>
        <p:nvSpPr>
          <p:cNvPr id="25" name="Flowchart: Terminator 24"/>
          <p:cNvSpPr/>
          <p:nvPr/>
        </p:nvSpPr>
        <p:spPr>
          <a:xfrm>
            <a:off x="4572000" y="1412875"/>
            <a:ext cx="1728788" cy="431800"/>
          </a:xfrm>
          <a:prstGeom prst="flowChartTerminator">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7190" name="TextBox 25"/>
          <p:cNvSpPr txBox="1">
            <a:spLocks noChangeArrowheads="1"/>
          </p:cNvSpPr>
          <p:nvPr/>
        </p:nvSpPr>
        <p:spPr bwMode="auto">
          <a:xfrm>
            <a:off x="4716463" y="1341438"/>
            <a:ext cx="1295400" cy="584200"/>
          </a:xfrm>
          <a:prstGeom prst="rect">
            <a:avLst/>
          </a:prstGeom>
          <a:noFill/>
          <a:ln w="9525">
            <a:noFill/>
            <a:miter lim="800000"/>
            <a:headEnd/>
            <a:tailEnd/>
          </a:ln>
        </p:spPr>
        <p:txBody>
          <a:bodyPr>
            <a:spAutoFit/>
          </a:bodyPr>
          <a:lstStyle/>
          <a:p>
            <a:pPr algn="ctr"/>
            <a:r>
              <a:rPr lang="en-GB" sz="3200">
                <a:solidFill>
                  <a:schemeClr val="bg1"/>
                </a:solidFill>
                <a:latin typeface="Calibri" pitchFamily="34" charset="0"/>
              </a:rPr>
              <a:t>CHI</a:t>
            </a:r>
          </a:p>
        </p:txBody>
      </p:sp>
      <p:sp>
        <p:nvSpPr>
          <p:cNvPr id="27" name="Down Arrow 26"/>
          <p:cNvSpPr/>
          <p:nvPr/>
        </p:nvSpPr>
        <p:spPr>
          <a:xfrm>
            <a:off x="5251450" y="1844675"/>
            <a:ext cx="431800" cy="504825"/>
          </a:xfrm>
          <a:prstGeom prst="downArrow">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28" name="Flowchart: Magnetic Disk 27"/>
          <p:cNvSpPr/>
          <p:nvPr/>
        </p:nvSpPr>
        <p:spPr>
          <a:xfrm>
            <a:off x="4643438" y="5445125"/>
            <a:ext cx="1368425" cy="819150"/>
          </a:xfrm>
          <a:prstGeom prst="flowChartMagneticDisk">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7193" name="TextBox 28"/>
          <p:cNvSpPr txBox="1">
            <a:spLocks noChangeArrowheads="1"/>
          </p:cNvSpPr>
          <p:nvPr/>
        </p:nvSpPr>
        <p:spPr bwMode="auto">
          <a:xfrm>
            <a:off x="4859338" y="5734050"/>
            <a:ext cx="1079500" cy="336550"/>
          </a:xfrm>
          <a:prstGeom prst="rect">
            <a:avLst/>
          </a:prstGeom>
          <a:noFill/>
          <a:ln w="9525">
            <a:noFill/>
            <a:miter lim="800000"/>
            <a:headEnd/>
            <a:tailEnd/>
          </a:ln>
        </p:spPr>
        <p:txBody>
          <a:bodyPr>
            <a:spAutoFit/>
          </a:bodyPr>
          <a:lstStyle/>
          <a:p>
            <a:pPr algn="ctr"/>
            <a:r>
              <a:rPr lang="en-GB" sz="1600">
                <a:solidFill>
                  <a:schemeClr val="bg1"/>
                </a:solidFill>
                <a:latin typeface="Calibri" pitchFamily="34" charset="0"/>
              </a:rPr>
              <a:t>Linked File</a:t>
            </a:r>
          </a:p>
        </p:txBody>
      </p:sp>
      <p:sp>
        <p:nvSpPr>
          <p:cNvPr id="46" name="Right Arrow 45"/>
          <p:cNvSpPr/>
          <p:nvPr/>
        </p:nvSpPr>
        <p:spPr>
          <a:xfrm>
            <a:off x="2484438" y="3141663"/>
            <a:ext cx="863600" cy="503237"/>
          </a:xfrm>
          <a:prstGeom prst="rightArrow">
            <a:avLst/>
          </a:prstGeom>
          <a:solidFill>
            <a:schemeClr val="accent3">
              <a:lumMod val="75000"/>
            </a:schemeClr>
          </a:solidFill>
          <a:ln w="28575">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7195" name="Oval 41"/>
          <p:cNvSpPr>
            <a:spLocks noChangeArrowheads="1"/>
          </p:cNvSpPr>
          <p:nvPr/>
        </p:nvSpPr>
        <p:spPr bwMode="auto">
          <a:xfrm>
            <a:off x="5076825" y="3500438"/>
            <a:ext cx="1008063" cy="1008062"/>
          </a:xfrm>
          <a:prstGeom prst="ellipse">
            <a:avLst/>
          </a:prstGeom>
          <a:solidFill>
            <a:srgbClr val="FF9900"/>
          </a:solidFill>
          <a:ln w="25400" algn="ctr">
            <a:solidFill>
              <a:srgbClr val="000000"/>
            </a:solidFill>
            <a:round/>
            <a:headEnd/>
            <a:tailEnd/>
          </a:ln>
        </p:spPr>
        <p:txBody>
          <a:bodyPr anchor="ctr"/>
          <a:lstStyle/>
          <a:p>
            <a:pPr algn="ctr"/>
            <a:r>
              <a:rPr lang="en-GB" sz="1000">
                <a:solidFill>
                  <a:schemeClr val="bg1"/>
                </a:solidFill>
              </a:rPr>
              <a:t>SPARRA</a:t>
            </a:r>
          </a:p>
        </p:txBody>
      </p:sp>
      <p:sp>
        <p:nvSpPr>
          <p:cNvPr id="2" name="Oval 41"/>
          <p:cNvSpPr>
            <a:spLocks noChangeArrowheads="1"/>
          </p:cNvSpPr>
          <p:nvPr/>
        </p:nvSpPr>
        <p:spPr bwMode="auto">
          <a:xfrm>
            <a:off x="5867400" y="3284538"/>
            <a:ext cx="1008063" cy="1008062"/>
          </a:xfrm>
          <a:prstGeom prst="ellipse">
            <a:avLst/>
          </a:prstGeom>
          <a:solidFill>
            <a:srgbClr val="92D050"/>
          </a:solidFill>
          <a:ln>
            <a:headEnd/>
            <a:tailEnd/>
          </a:ln>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en-GB"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7197" name="TextBox 43"/>
          <p:cNvSpPr txBox="1">
            <a:spLocks noChangeArrowheads="1"/>
          </p:cNvSpPr>
          <p:nvPr/>
        </p:nvSpPr>
        <p:spPr bwMode="auto">
          <a:xfrm>
            <a:off x="5924550" y="3622675"/>
            <a:ext cx="936625" cy="276225"/>
          </a:xfrm>
          <a:prstGeom prst="rect">
            <a:avLst/>
          </a:prstGeom>
          <a:noFill/>
          <a:ln w="9525">
            <a:noFill/>
            <a:miter lim="800000"/>
            <a:headEnd/>
            <a:tailEnd/>
          </a:ln>
        </p:spPr>
        <p:txBody>
          <a:bodyPr>
            <a:spAutoFit/>
          </a:bodyPr>
          <a:lstStyle/>
          <a:p>
            <a:pPr algn="ctr"/>
            <a:r>
              <a:rPr lang="en-GB" sz="1200">
                <a:latin typeface="Calibri" pitchFamily="34" charset="0"/>
              </a:rPr>
              <a:t>Social Care</a:t>
            </a:r>
          </a:p>
        </p:txBody>
      </p:sp>
      <p:sp>
        <p:nvSpPr>
          <p:cNvPr id="7198" name="Oval 10"/>
          <p:cNvSpPr>
            <a:spLocks noChangeArrowheads="1"/>
          </p:cNvSpPr>
          <p:nvPr/>
        </p:nvSpPr>
        <p:spPr bwMode="auto">
          <a:xfrm>
            <a:off x="3492500" y="2133600"/>
            <a:ext cx="1008063" cy="1008063"/>
          </a:xfrm>
          <a:prstGeom prst="ellipse">
            <a:avLst/>
          </a:prstGeom>
          <a:solidFill>
            <a:srgbClr val="FFCC00"/>
          </a:solidFill>
          <a:ln w="25400" algn="ctr">
            <a:solidFill>
              <a:srgbClr val="948A54"/>
            </a:solidFill>
            <a:round/>
            <a:headEnd/>
            <a:tailEnd/>
          </a:ln>
        </p:spPr>
        <p:txBody>
          <a:bodyPr anchor="ctr"/>
          <a:lstStyle/>
          <a:p>
            <a:pPr algn="ctr"/>
            <a:r>
              <a:rPr lang="en-GB">
                <a:solidFill>
                  <a:schemeClr val="bg1"/>
                </a:solidFill>
                <a:latin typeface="Calibri" pitchFamily="34" charset="0"/>
              </a:rPr>
              <a:t>SIMD</a:t>
            </a:r>
          </a:p>
          <a:p>
            <a:pPr algn="ctr"/>
            <a:endParaRPr lang="en-GB">
              <a:solidFill>
                <a:srgbClr val="FFFFFF"/>
              </a:solidFill>
              <a:latin typeface="Calibri" pitchFamily="34" charset="0"/>
            </a:endParaRPr>
          </a:p>
        </p:txBody>
      </p:sp>
      <p:sp>
        <p:nvSpPr>
          <p:cNvPr id="43" name="TextBox 42"/>
          <p:cNvSpPr txBox="1"/>
          <p:nvPr/>
        </p:nvSpPr>
        <p:spPr>
          <a:xfrm>
            <a:off x="533400" y="1905000"/>
            <a:ext cx="2160588" cy="2462213"/>
          </a:xfrm>
          <a:prstGeom prst="rect">
            <a:avLst/>
          </a:prstGeom>
          <a:solidFill>
            <a:schemeClr val="accent3">
              <a:lumMod val="75000"/>
            </a:schemeClr>
          </a:solidFill>
          <a:ln w="28575">
            <a:solidFill>
              <a:schemeClr val="accent3">
                <a:lumMod val="50000"/>
              </a:schemeClr>
            </a:solidFill>
          </a:ln>
        </p:spPr>
        <p:txBody>
          <a:bodyPr>
            <a:spAutoFit/>
          </a:bodyPr>
          <a:lstStyle/>
          <a:p>
            <a:pPr algn="ctr">
              <a:defRPr/>
            </a:pPr>
            <a:r>
              <a:rPr lang="en-GB" sz="2200" dirty="0">
                <a:solidFill>
                  <a:schemeClr val="bg1"/>
                </a:solidFill>
                <a:latin typeface="Calibri" pitchFamily="34" charset="0"/>
              </a:rPr>
              <a:t>Linked Health and Social care file at an individual service user level (Aggregated Activity &amp; Costs)</a:t>
            </a:r>
          </a:p>
        </p:txBody>
      </p:sp>
      <p:sp>
        <p:nvSpPr>
          <p:cNvPr id="7200" name="Oval 48"/>
          <p:cNvSpPr>
            <a:spLocks noChangeArrowheads="1"/>
          </p:cNvSpPr>
          <p:nvPr/>
        </p:nvSpPr>
        <p:spPr bwMode="auto">
          <a:xfrm rot="-1146722">
            <a:off x="561975" y="4725988"/>
            <a:ext cx="2000250" cy="1901825"/>
          </a:xfrm>
          <a:prstGeom prst="ellipse">
            <a:avLst/>
          </a:prstGeom>
          <a:solidFill>
            <a:schemeClr val="accent1"/>
          </a:solidFill>
          <a:ln w="9525">
            <a:solidFill>
              <a:schemeClr val="tx2"/>
            </a:solidFill>
            <a:round/>
            <a:headEnd/>
            <a:tailEnd/>
          </a:ln>
        </p:spPr>
        <p:txBody>
          <a:bodyPr wrap="none" anchor="ctr"/>
          <a:lstStyle/>
          <a:p>
            <a:pPr algn="ctr"/>
            <a:r>
              <a:rPr lang="en-GB" sz="2400">
                <a:solidFill>
                  <a:schemeClr val="bg1"/>
                </a:solidFill>
                <a:latin typeface="Calibri" pitchFamily="34" charset="0"/>
              </a:rPr>
              <a:t>Partnership </a:t>
            </a:r>
          </a:p>
          <a:p>
            <a:pPr algn="ctr"/>
            <a:r>
              <a:rPr lang="en-GB" sz="2400">
                <a:solidFill>
                  <a:schemeClr val="bg1"/>
                </a:solidFill>
                <a:latin typeface="Calibri" pitchFamily="34" charset="0"/>
              </a:rPr>
              <a:t>Access</a:t>
            </a:r>
          </a:p>
          <a:p>
            <a:pPr algn="ctr"/>
            <a:r>
              <a:rPr lang="en-GB" sz="2400">
                <a:solidFill>
                  <a:schemeClr val="bg1"/>
                </a:solidFill>
                <a:latin typeface="Calibri" pitchFamily="34" charset="0"/>
              </a:rPr>
              <a:t>Via secure</a:t>
            </a:r>
          </a:p>
          <a:p>
            <a:pPr algn="ctr"/>
            <a:r>
              <a:rPr lang="en-GB" sz="2400">
                <a:solidFill>
                  <a:schemeClr val="bg1"/>
                </a:solidFill>
                <a:latin typeface="Calibri" pitchFamily="34" charset="0"/>
              </a:rPr>
              <a:t>platform</a:t>
            </a:r>
          </a:p>
        </p:txBody>
      </p:sp>
      <p:sp>
        <p:nvSpPr>
          <p:cNvPr id="7201" name="AutoShape 50"/>
          <p:cNvSpPr>
            <a:spLocks noChangeArrowheads="1"/>
          </p:cNvSpPr>
          <p:nvPr/>
        </p:nvSpPr>
        <p:spPr bwMode="auto">
          <a:xfrm rot="-1731680">
            <a:off x="2268538" y="4724400"/>
            <a:ext cx="976312" cy="485775"/>
          </a:xfrm>
          <a:prstGeom prst="rightArrow">
            <a:avLst>
              <a:gd name="adj1" fmla="val 50000"/>
              <a:gd name="adj2" fmla="val 50245"/>
            </a:avLst>
          </a:prstGeom>
          <a:solidFill>
            <a:schemeClr val="accent1"/>
          </a:solidFill>
          <a:ln w="9525">
            <a:noFill/>
            <a:miter lim="800000"/>
            <a:headEnd/>
            <a:tailEnd/>
          </a:ln>
        </p:spPr>
        <p:txBody>
          <a:bodyPr wrap="none" anchor="ctr"/>
          <a:lstStyle/>
          <a:p>
            <a:endParaRPr lang="en-US"/>
          </a:p>
        </p:txBody>
      </p:sp>
      <p:sp>
        <p:nvSpPr>
          <p:cNvPr id="34" name="Title 2"/>
          <p:cNvSpPr txBox="1">
            <a:spLocks/>
          </p:cNvSpPr>
          <p:nvPr/>
        </p:nvSpPr>
        <p:spPr bwMode="auto">
          <a:xfrm>
            <a:off x="1143000" y="152400"/>
            <a:ext cx="6705600" cy="1219200"/>
          </a:xfrm>
          <a:prstGeom prst="rect">
            <a:avLst/>
          </a:prstGeom>
          <a:solidFill>
            <a:schemeClr val="accent1"/>
          </a:solidFill>
          <a:ln w="9525">
            <a:noFill/>
            <a:miter lim="800000"/>
            <a:headEnd/>
            <a:tailEnd/>
          </a:ln>
        </p:spPr>
        <p:txBody>
          <a:bodyPr anchor="ctr"/>
          <a:lstStyle/>
          <a:p>
            <a:pPr algn="ctr" eaLnBrk="0" hangingPunct="0">
              <a:defRPr/>
            </a:pPr>
            <a:r>
              <a:rPr lang="en-GB" sz="2800" dirty="0" smtClean="0">
                <a:solidFill>
                  <a:schemeClr val="bg1"/>
                </a:solidFill>
                <a:latin typeface="+mj-lt"/>
                <a:ea typeface="+mj-ea"/>
                <a:cs typeface="+mj-cs"/>
              </a:rPr>
              <a:t>DATA INTEGRATION – Pathway Analyses</a:t>
            </a:r>
            <a:endParaRPr lang="en-GB" sz="2800" dirty="0">
              <a:solidFill>
                <a:schemeClr val="bg1"/>
              </a:solidFill>
              <a:latin typeface="+mj-lt"/>
              <a:ea typeface="+mj-ea"/>
              <a:cs typeface="+mj-cs"/>
            </a:endParaRPr>
          </a:p>
        </p:txBody>
      </p:sp>
      <p:sp>
        <p:nvSpPr>
          <p:cNvPr id="7203" name="Oval 48"/>
          <p:cNvSpPr>
            <a:spLocks noChangeArrowheads="1"/>
          </p:cNvSpPr>
          <p:nvPr/>
        </p:nvSpPr>
        <p:spPr bwMode="auto">
          <a:xfrm>
            <a:off x="7239000" y="5040312"/>
            <a:ext cx="1619250" cy="1589088"/>
          </a:xfrm>
          <a:prstGeom prst="ellipse">
            <a:avLst/>
          </a:prstGeom>
          <a:solidFill>
            <a:srgbClr val="C00000"/>
          </a:solidFill>
          <a:ln w="9525">
            <a:solidFill>
              <a:srgbClr val="C00000"/>
            </a:solidFill>
            <a:round/>
            <a:headEnd/>
            <a:tailEnd/>
          </a:ln>
        </p:spPr>
        <p:txBody>
          <a:bodyPr wrap="none" anchor="ctr"/>
          <a:lstStyle/>
          <a:p>
            <a:pPr algn="ctr"/>
            <a:r>
              <a:rPr lang="en-GB" sz="7200" dirty="0">
                <a:solidFill>
                  <a:schemeClr val="bg1"/>
                </a:solidFill>
                <a:latin typeface="Calibri" pitchFamily="34" charset="0"/>
              </a:rPr>
              <a:t>£</a:t>
            </a:r>
          </a:p>
        </p:txBody>
      </p:sp>
      <p:sp>
        <p:nvSpPr>
          <p:cNvPr id="7204" name="AutoShape 50"/>
          <p:cNvSpPr>
            <a:spLocks noChangeArrowheads="1"/>
          </p:cNvSpPr>
          <p:nvPr/>
        </p:nvSpPr>
        <p:spPr bwMode="auto">
          <a:xfrm rot="-7839676">
            <a:off x="6744494" y="4638747"/>
            <a:ext cx="976313" cy="485775"/>
          </a:xfrm>
          <a:prstGeom prst="rightArrow">
            <a:avLst>
              <a:gd name="adj1" fmla="val 50000"/>
              <a:gd name="adj2" fmla="val 50245"/>
            </a:avLst>
          </a:prstGeom>
          <a:solidFill>
            <a:srgbClr val="C00000"/>
          </a:solidFill>
          <a:ln w="9525">
            <a:solidFill>
              <a:srgbClr val="C00000"/>
            </a:solidFill>
            <a:miter lim="800000"/>
            <a:headEnd/>
            <a:tailEnd/>
          </a:ln>
        </p:spPr>
        <p:txBody>
          <a:bodyPr wrap="none" anchor="ctr"/>
          <a:lstStyle/>
          <a:p>
            <a:endParaRPr lang="en-US"/>
          </a:p>
        </p:txBody>
      </p:sp>
      <p:sp>
        <p:nvSpPr>
          <p:cNvPr id="35" name="Oval 41"/>
          <p:cNvSpPr>
            <a:spLocks noChangeArrowheads="1"/>
          </p:cNvSpPr>
          <p:nvPr/>
        </p:nvSpPr>
        <p:spPr bwMode="auto">
          <a:xfrm>
            <a:off x="5483770" y="2680136"/>
            <a:ext cx="1008063" cy="1008062"/>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50000" t="50000" r="50000" b="50000"/>
            </a:path>
            <a:tileRect/>
          </a:gradFill>
          <a:ln>
            <a:headEnd/>
            <a:tailEnd/>
          </a:ln>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en-GB"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7208" name="TextBox 43"/>
          <p:cNvSpPr txBox="1">
            <a:spLocks noChangeArrowheads="1"/>
          </p:cNvSpPr>
          <p:nvPr/>
        </p:nvSpPr>
        <p:spPr bwMode="auto">
          <a:xfrm>
            <a:off x="5549900" y="2968625"/>
            <a:ext cx="936625" cy="276225"/>
          </a:xfrm>
          <a:prstGeom prst="rect">
            <a:avLst/>
          </a:prstGeom>
          <a:noFill/>
          <a:ln w="9525">
            <a:noFill/>
            <a:miter lim="800000"/>
            <a:headEnd/>
            <a:tailEnd/>
          </a:ln>
        </p:spPr>
        <p:txBody>
          <a:bodyPr>
            <a:spAutoFit/>
          </a:bodyPr>
          <a:lstStyle/>
          <a:p>
            <a:pPr algn="ctr"/>
            <a:r>
              <a:rPr lang="en-GB" sz="1200" dirty="0">
                <a:latin typeface="Calibri" pitchFamily="34" charset="0"/>
              </a:rPr>
              <a:t>Community</a:t>
            </a:r>
          </a:p>
        </p:txBody>
      </p:sp>
      <p:sp>
        <p:nvSpPr>
          <p:cNvPr id="37" name="Oval 41"/>
          <p:cNvSpPr>
            <a:spLocks noChangeArrowheads="1"/>
          </p:cNvSpPr>
          <p:nvPr/>
        </p:nvSpPr>
        <p:spPr bwMode="auto">
          <a:xfrm>
            <a:off x="7696200" y="1676400"/>
            <a:ext cx="1008063" cy="1008062"/>
          </a:xfrm>
          <a:prstGeom prst="ellipse">
            <a:avLst/>
          </a:prstGeom>
          <a:gradFill flip="none" rotWithShape="1">
            <a:gsLst>
              <a:gs pos="0">
                <a:srgbClr val="FFEFD1"/>
              </a:gs>
              <a:gs pos="64999">
                <a:srgbClr val="F0EBD5"/>
              </a:gs>
              <a:gs pos="100000">
                <a:srgbClr val="D1C39F"/>
              </a:gs>
            </a:gsLst>
            <a:lin ang="5400000" scaled="0"/>
            <a:tileRect/>
          </a:gradFill>
          <a:ln>
            <a:headEnd/>
            <a:tailEnd/>
          </a:ln>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en-GB"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8" name="TextBox 43"/>
          <p:cNvSpPr txBox="1">
            <a:spLocks noChangeArrowheads="1"/>
          </p:cNvSpPr>
          <p:nvPr/>
        </p:nvSpPr>
        <p:spPr bwMode="auto">
          <a:xfrm>
            <a:off x="7696200" y="1981200"/>
            <a:ext cx="1066800" cy="461665"/>
          </a:xfrm>
          <a:prstGeom prst="rect">
            <a:avLst/>
          </a:prstGeom>
          <a:noFill/>
          <a:ln w="9525">
            <a:noFill/>
            <a:miter lim="800000"/>
            <a:headEnd/>
            <a:tailEnd/>
          </a:ln>
        </p:spPr>
        <p:txBody>
          <a:bodyPr wrap="square">
            <a:spAutoFit/>
          </a:bodyPr>
          <a:lstStyle/>
          <a:p>
            <a:pPr algn="ctr"/>
            <a:r>
              <a:rPr lang="en-GB" sz="1200" dirty="0" smtClean="0">
                <a:latin typeface="Calibri" pitchFamily="34" charset="0"/>
              </a:rPr>
              <a:t>Intermediate Care</a:t>
            </a:r>
            <a:endParaRPr lang="en-GB" sz="1200" dirty="0">
              <a:latin typeface="Calibri" pitchFamily="34" charset="0"/>
            </a:endParaRPr>
          </a:p>
        </p:txBody>
      </p:sp>
      <p:sp>
        <p:nvSpPr>
          <p:cNvPr id="39" name="Oval 41"/>
          <p:cNvSpPr>
            <a:spLocks noChangeArrowheads="1"/>
          </p:cNvSpPr>
          <p:nvPr/>
        </p:nvSpPr>
        <p:spPr bwMode="auto">
          <a:xfrm>
            <a:off x="7696200" y="2743200"/>
            <a:ext cx="1008063" cy="1008062"/>
          </a:xfrm>
          <a:prstGeom prst="ellipse">
            <a:avLst/>
          </a:prstGeom>
          <a:gradFill flip="none" rotWithShape="1">
            <a:gsLst>
              <a:gs pos="0">
                <a:srgbClr val="FFEFD1"/>
              </a:gs>
              <a:gs pos="64999">
                <a:srgbClr val="F0EBD5"/>
              </a:gs>
              <a:gs pos="100000">
                <a:srgbClr val="D1C39F"/>
              </a:gs>
            </a:gsLst>
            <a:lin ang="5400000" scaled="0"/>
            <a:tileRect/>
          </a:gradFill>
          <a:ln>
            <a:headEnd/>
            <a:tailEnd/>
          </a:ln>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en-GB"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40" name="TextBox 43"/>
          <p:cNvSpPr txBox="1">
            <a:spLocks noChangeArrowheads="1"/>
          </p:cNvSpPr>
          <p:nvPr/>
        </p:nvSpPr>
        <p:spPr bwMode="auto">
          <a:xfrm>
            <a:off x="7696200" y="2971800"/>
            <a:ext cx="1066800" cy="646331"/>
          </a:xfrm>
          <a:prstGeom prst="rect">
            <a:avLst/>
          </a:prstGeom>
          <a:noFill/>
          <a:ln w="9525">
            <a:noFill/>
            <a:miter lim="800000"/>
            <a:headEnd/>
            <a:tailEnd/>
          </a:ln>
        </p:spPr>
        <p:txBody>
          <a:bodyPr wrap="square">
            <a:spAutoFit/>
          </a:bodyPr>
          <a:lstStyle/>
          <a:p>
            <a:pPr algn="ctr"/>
            <a:r>
              <a:rPr lang="en-GB" sz="1200" dirty="0" smtClean="0">
                <a:latin typeface="Calibri" pitchFamily="34" charset="0"/>
              </a:rPr>
              <a:t>Hospitals</a:t>
            </a:r>
          </a:p>
          <a:p>
            <a:pPr algn="ctr"/>
            <a:r>
              <a:rPr lang="en-GB" sz="1200" dirty="0" smtClean="0">
                <a:latin typeface="Calibri" pitchFamily="34" charset="0"/>
              </a:rPr>
              <a:t>@ </a:t>
            </a:r>
          </a:p>
          <a:p>
            <a:pPr algn="ctr"/>
            <a:r>
              <a:rPr lang="en-GB" sz="1200" dirty="0" smtClean="0">
                <a:latin typeface="Calibri" pitchFamily="34" charset="0"/>
              </a:rPr>
              <a:t>Home</a:t>
            </a:r>
            <a:endParaRPr lang="en-GB" sz="1200" dirty="0">
              <a:latin typeface="Calibri" pitchFamily="34" charset="0"/>
            </a:endParaRPr>
          </a:p>
        </p:txBody>
      </p:sp>
      <p:sp>
        <p:nvSpPr>
          <p:cNvPr id="41" name="Oval 41"/>
          <p:cNvSpPr>
            <a:spLocks noChangeArrowheads="1"/>
          </p:cNvSpPr>
          <p:nvPr/>
        </p:nvSpPr>
        <p:spPr bwMode="auto">
          <a:xfrm>
            <a:off x="7696200" y="3810000"/>
            <a:ext cx="1008063" cy="1008062"/>
          </a:xfrm>
          <a:prstGeom prst="ellipse">
            <a:avLst/>
          </a:prstGeom>
          <a:gradFill flip="none" rotWithShape="1">
            <a:gsLst>
              <a:gs pos="0">
                <a:srgbClr val="FFEFD1"/>
              </a:gs>
              <a:gs pos="64999">
                <a:srgbClr val="F0EBD5"/>
              </a:gs>
              <a:gs pos="100000">
                <a:srgbClr val="D1C39F"/>
              </a:gs>
            </a:gsLst>
            <a:lin ang="5400000" scaled="0"/>
            <a:tileRect/>
          </a:gradFill>
          <a:ln>
            <a:headEnd/>
            <a:tailEnd/>
          </a:ln>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en-GB"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42" name="TextBox 43"/>
          <p:cNvSpPr txBox="1">
            <a:spLocks noChangeArrowheads="1"/>
          </p:cNvSpPr>
          <p:nvPr/>
        </p:nvSpPr>
        <p:spPr bwMode="auto">
          <a:xfrm>
            <a:off x="7696200" y="4038600"/>
            <a:ext cx="1066800" cy="461665"/>
          </a:xfrm>
          <a:prstGeom prst="rect">
            <a:avLst/>
          </a:prstGeom>
          <a:noFill/>
          <a:ln w="9525">
            <a:noFill/>
            <a:miter lim="800000"/>
            <a:headEnd/>
            <a:tailEnd/>
          </a:ln>
        </p:spPr>
        <p:txBody>
          <a:bodyPr wrap="square">
            <a:spAutoFit/>
          </a:bodyPr>
          <a:lstStyle/>
          <a:p>
            <a:pPr algn="ctr"/>
            <a:r>
              <a:rPr lang="en-GB" sz="1200" dirty="0" smtClean="0">
                <a:latin typeface="Calibri" pitchFamily="34" charset="0"/>
              </a:rPr>
              <a:t>Housing and  Homeless</a:t>
            </a:r>
            <a:endParaRPr lang="en-GB" sz="1200" dirty="0">
              <a:latin typeface="Calibri" pitchFamily="34" charset="0"/>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smtClean="0"/>
              <a:t>Hospital costs -</a:t>
            </a:r>
            <a:br>
              <a:rPr lang="en-GB" dirty="0" smtClean="0"/>
            </a:br>
            <a:r>
              <a:rPr lang="en-GB" dirty="0" smtClean="0"/>
              <a:t>year before death</a:t>
            </a:r>
            <a:endParaRPr lang="en-GB" dirty="0"/>
          </a:p>
        </p:txBody>
      </p:sp>
      <p:sp>
        <p:nvSpPr>
          <p:cNvPr id="9" name="TextBox 8"/>
          <p:cNvSpPr txBox="1"/>
          <p:nvPr/>
        </p:nvSpPr>
        <p:spPr>
          <a:xfrm>
            <a:off x="2209800" y="2209800"/>
            <a:ext cx="3048000" cy="1031051"/>
          </a:xfrm>
          <a:prstGeom prst="rect">
            <a:avLst/>
          </a:prstGeom>
          <a:noFill/>
        </p:spPr>
        <p:txBody>
          <a:bodyPr wrap="square" rtlCol="0">
            <a:spAutoFit/>
          </a:bodyPr>
          <a:lstStyle/>
          <a:p>
            <a:pPr>
              <a:buFont typeface="Arial" pitchFamily="34" charset="0"/>
              <a:buChar char="•"/>
            </a:pPr>
            <a:r>
              <a:rPr lang="en-GB" dirty="0" smtClean="0"/>
              <a:t> </a:t>
            </a:r>
            <a:r>
              <a:rPr lang="en-GB" b="1" dirty="0" smtClean="0"/>
              <a:t>£900m</a:t>
            </a:r>
          </a:p>
          <a:p>
            <a:pPr>
              <a:buFont typeface="Arial" pitchFamily="34" charset="0"/>
              <a:buChar char="•"/>
            </a:pPr>
            <a:endParaRPr lang="en-GB" sz="700" dirty="0" smtClean="0"/>
          </a:p>
          <a:p>
            <a:pPr>
              <a:buFont typeface="Arial" pitchFamily="34" charset="0"/>
              <a:buChar char="•"/>
            </a:pPr>
            <a:endParaRPr lang="en-GB" dirty="0" smtClean="0"/>
          </a:p>
          <a:p>
            <a:pPr>
              <a:buFont typeface="Arial" pitchFamily="34" charset="0"/>
              <a:buChar char="•"/>
            </a:pPr>
            <a:r>
              <a:rPr lang="en-GB" b="1" dirty="0" smtClean="0"/>
              <a:t> 52% in last 3 months</a:t>
            </a:r>
            <a:endParaRPr lang="en-GB" b="1" dirty="0"/>
          </a:p>
        </p:txBody>
      </p:sp>
      <p:graphicFrame>
        <p:nvGraphicFramePr>
          <p:cNvPr id="10" name="Chart 9"/>
          <p:cNvGraphicFramePr/>
          <p:nvPr/>
        </p:nvGraphicFramePr>
        <p:xfrm>
          <a:off x="990600" y="1752600"/>
          <a:ext cx="7162800" cy="44958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smtClean="0"/>
              <a:t>Hospital costs (cancer)-</a:t>
            </a:r>
            <a:br>
              <a:rPr lang="en-GB" dirty="0" smtClean="0"/>
            </a:br>
            <a:r>
              <a:rPr lang="en-GB" dirty="0" smtClean="0"/>
              <a:t>year before death</a:t>
            </a:r>
            <a:endParaRPr lang="en-GB" dirty="0"/>
          </a:p>
        </p:txBody>
      </p:sp>
      <p:sp>
        <p:nvSpPr>
          <p:cNvPr id="9" name="TextBox 8"/>
          <p:cNvSpPr txBox="1"/>
          <p:nvPr/>
        </p:nvSpPr>
        <p:spPr>
          <a:xfrm>
            <a:off x="2133600" y="2286000"/>
            <a:ext cx="3048000" cy="1031051"/>
          </a:xfrm>
          <a:prstGeom prst="rect">
            <a:avLst/>
          </a:prstGeom>
          <a:noFill/>
        </p:spPr>
        <p:txBody>
          <a:bodyPr wrap="square" rtlCol="0">
            <a:spAutoFit/>
          </a:bodyPr>
          <a:lstStyle/>
          <a:p>
            <a:pPr>
              <a:buFont typeface="Arial" pitchFamily="34" charset="0"/>
              <a:buChar char="•"/>
            </a:pPr>
            <a:r>
              <a:rPr lang="en-GB" dirty="0" smtClean="0"/>
              <a:t> </a:t>
            </a:r>
            <a:r>
              <a:rPr lang="en-GB" b="1" dirty="0" smtClean="0"/>
              <a:t>£450m</a:t>
            </a:r>
          </a:p>
          <a:p>
            <a:pPr>
              <a:buFont typeface="Arial" pitchFamily="34" charset="0"/>
              <a:buChar char="•"/>
            </a:pPr>
            <a:endParaRPr lang="en-GB" sz="700" dirty="0" smtClean="0"/>
          </a:p>
          <a:p>
            <a:pPr>
              <a:buFont typeface="Arial" pitchFamily="34" charset="0"/>
              <a:buChar char="•"/>
            </a:pPr>
            <a:endParaRPr lang="en-GB" dirty="0" smtClean="0"/>
          </a:p>
          <a:p>
            <a:pPr>
              <a:buFont typeface="Arial" pitchFamily="34" charset="0"/>
              <a:buChar char="•"/>
            </a:pPr>
            <a:r>
              <a:rPr lang="en-GB" b="1" dirty="0" smtClean="0"/>
              <a:t> 52% in last 3 months</a:t>
            </a:r>
            <a:endParaRPr lang="en-GB" b="1" dirty="0"/>
          </a:p>
        </p:txBody>
      </p:sp>
      <p:graphicFrame>
        <p:nvGraphicFramePr>
          <p:cNvPr id="5" name="Chart 4"/>
          <p:cNvGraphicFramePr/>
          <p:nvPr/>
        </p:nvGraphicFramePr>
        <p:xfrm>
          <a:off x="762000" y="1752600"/>
          <a:ext cx="7010400" cy="44196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lumMod val="60000"/>
            <a:lumOff val="40000"/>
          </a:schemeClr>
        </a:solidFill>
        <a:effectLst/>
      </p:bgPr>
    </p:bg>
    <p:spTree>
      <p:nvGrpSpPr>
        <p:cNvPr id="1" name=""/>
        <p:cNvGrpSpPr/>
        <p:nvPr/>
      </p:nvGrpSpPr>
      <p:grpSpPr>
        <a:xfrm>
          <a:off x="0" y="0"/>
          <a:ext cx="0" cy="0"/>
          <a:chOff x="0" y="0"/>
          <a:chExt cx="0" cy="0"/>
        </a:xfrm>
      </p:grpSpPr>
      <p:sp>
        <p:nvSpPr>
          <p:cNvPr id="5" name="Rectangle 3"/>
          <p:cNvSpPr txBox="1">
            <a:spLocks noChangeArrowheads="1"/>
          </p:cNvSpPr>
          <p:nvPr/>
        </p:nvSpPr>
        <p:spPr bwMode="auto">
          <a:xfrm>
            <a:off x="0" y="2133600"/>
            <a:ext cx="9144000" cy="2438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a:bodyPr>
          <a:lstStyle/>
          <a:p>
            <a:pPr marL="342900" marR="0" lvl="0" indent="-342900" algn="ctr" defTabSz="914400" rtl="0" eaLnBrk="0" fontAlgn="base" latinLnBrk="0" hangingPunct="0">
              <a:lnSpc>
                <a:spcPct val="80000"/>
              </a:lnSpc>
              <a:spcBef>
                <a:spcPct val="20000"/>
              </a:spcBef>
              <a:spcAft>
                <a:spcPct val="0"/>
              </a:spcAft>
              <a:buClrTx/>
              <a:buSzTx/>
              <a:buFont typeface="Arial" pitchFamily="34" charset="0"/>
              <a:buNone/>
              <a:tabLst/>
              <a:defRPr/>
            </a:pPr>
            <a:r>
              <a:rPr lang="en-GB" sz="4400" b="1" dirty="0" smtClean="0">
                <a:solidFill>
                  <a:schemeClr val="bg1"/>
                </a:solidFill>
                <a:latin typeface="+mn-lt"/>
              </a:rPr>
              <a:t>CASE STUDY</a:t>
            </a:r>
          </a:p>
          <a:p>
            <a:pPr marL="342900" marR="0" lvl="0" indent="-342900" defTabSz="914400" rtl="0" eaLnBrk="0" fontAlgn="base" latinLnBrk="0" hangingPunct="0">
              <a:lnSpc>
                <a:spcPct val="80000"/>
              </a:lnSpc>
              <a:spcBef>
                <a:spcPct val="20000"/>
              </a:spcBef>
              <a:spcAft>
                <a:spcPct val="0"/>
              </a:spcAft>
              <a:buClrTx/>
              <a:buSzTx/>
              <a:buFont typeface="Arial" pitchFamily="34" charset="0"/>
              <a:buNone/>
              <a:tabLst/>
              <a:defRPr/>
            </a:pPr>
            <a:endParaRPr lang="en-GB" sz="1500" b="1" dirty="0" smtClean="0">
              <a:solidFill>
                <a:schemeClr val="bg1"/>
              </a:solidFill>
              <a:latin typeface="+mn-lt"/>
            </a:endParaRPr>
          </a:p>
          <a:p>
            <a:pPr marL="342900" lvl="0" indent="-342900" algn="ctr" eaLnBrk="0" hangingPunct="0">
              <a:lnSpc>
                <a:spcPct val="80000"/>
              </a:lnSpc>
              <a:spcBef>
                <a:spcPct val="20000"/>
              </a:spcBef>
              <a:defRPr/>
            </a:pPr>
            <a:endParaRPr lang="en-GB" sz="1100" b="1" dirty="0" smtClean="0">
              <a:solidFill>
                <a:schemeClr val="bg1"/>
              </a:solidFill>
              <a:latin typeface="+mn-lt"/>
            </a:endParaRPr>
          </a:p>
          <a:p>
            <a:pPr marL="342900" lvl="0" indent="-342900" algn="ctr" eaLnBrk="0" hangingPunct="0">
              <a:lnSpc>
                <a:spcPct val="80000"/>
              </a:lnSpc>
              <a:spcBef>
                <a:spcPct val="20000"/>
              </a:spcBef>
              <a:defRPr/>
            </a:pPr>
            <a:r>
              <a:rPr lang="en-GB" sz="3400" b="1" dirty="0" smtClean="0">
                <a:solidFill>
                  <a:schemeClr val="bg1"/>
                </a:solidFill>
                <a:latin typeface="+mn-lt"/>
              </a:rPr>
              <a:t>A tale of two pathways</a:t>
            </a:r>
          </a:p>
          <a:p>
            <a:pPr marL="342900" lvl="0" indent="-342900" algn="ctr" eaLnBrk="0" hangingPunct="0">
              <a:lnSpc>
                <a:spcPct val="80000"/>
              </a:lnSpc>
              <a:spcBef>
                <a:spcPct val="20000"/>
              </a:spcBef>
              <a:defRPr/>
            </a:pPr>
            <a:endParaRPr lang="en-GB" sz="3400" b="1" dirty="0" smtClean="0">
              <a:solidFill>
                <a:schemeClr val="bg1"/>
              </a:solidFill>
              <a:latin typeface="+mn-lt"/>
            </a:endParaRPr>
          </a:p>
          <a:p>
            <a:pPr marL="342900" lvl="0" indent="-342900" algn="ctr" eaLnBrk="0" hangingPunct="0">
              <a:lnSpc>
                <a:spcPct val="80000"/>
              </a:lnSpc>
              <a:spcBef>
                <a:spcPct val="20000"/>
              </a:spcBef>
              <a:defRPr/>
            </a:pPr>
            <a:endParaRPr lang="en-GB" sz="3000" b="1" dirty="0" smtClean="0">
              <a:solidFill>
                <a:schemeClr val="bg1"/>
              </a:solidFill>
              <a:latin typeface="+mn-lt"/>
            </a:endParaRPr>
          </a:p>
          <a:p>
            <a:pPr marL="342900" marR="0" lvl="0" indent="-342900" algn="ctr" defTabSz="914400" rtl="0" eaLnBrk="0" fontAlgn="base" latinLnBrk="0" hangingPunct="0">
              <a:lnSpc>
                <a:spcPct val="80000"/>
              </a:lnSpc>
              <a:spcBef>
                <a:spcPct val="20000"/>
              </a:spcBef>
              <a:spcAft>
                <a:spcPct val="0"/>
              </a:spcAft>
              <a:buClrTx/>
              <a:buSzTx/>
              <a:buFont typeface="Arial" pitchFamily="34" charset="0"/>
              <a:buNone/>
              <a:tabLst/>
              <a:defRPr/>
            </a:pPr>
            <a:endParaRPr lang="en-GB" sz="3600" b="1" dirty="0" smtClean="0">
              <a:solidFill>
                <a:schemeClr val="bg1"/>
              </a:solidFill>
              <a:latin typeface="+mn-lt"/>
            </a:endParaRP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11"/>
          <p:cNvSpPr>
            <a:spLocks noGrp="1"/>
          </p:cNvSpPr>
          <p:nvPr>
            <p:ph sz="half" idx="2"/>
          </p:nvPr>
        </p:nvSpPr>
        <p:spPr>
          <a:xfrm>
            <a:off x="7239000" y="3962401"/>
            <a:ext cx="1752600" cy="914400"/>
          </a:xfrm>
          <a:ln w="19050">
            <a:solidFill>
              <a:srgbClr val="C00000"/>
            </a:solidFill>
          </a:ln>
        </p:spPr>
        <p:txBody>
          <a:bodyPr/>
          <a:lstStyle/>
          <a:p>
            <a:pPr>
              <a:buNone/>
            </a:pPr>
            <a:r>
              <a:rPr lang="en-GB" sz="1400" b="1" dirty="0" smtClean="0"/>
              <a:t>Death</a:t>
            </a:r>
          </a:p>
          <a:p>
            <a:r>
              <a:rPr lang="en-GB" sz="1400" dirty="0" smtClean="0"/>
              <a:t>In the care home</a:t>
            </a:r>
          </a:p>
          <a:p>
            <a:r>
              <a:rPr lang="en-GB" sz="1400" dirty="0" smtClean="0"/>
              <a:t>Liver cancer</a:t>
            </a:r>
          </a:p>
        </p:txBody>
      </p:sp>
      <p:graphicFrame>
        <p:nvGraphicFramePr>
          <p:cNvPr id="3" name="Table 2"/>
          <p:cNvGraphicFramePr>
            <a:graphicFrameLocks noGrp="1"/>
          </p:cNvGraphicFramePr>
          <p:nvPr/>
        </p:nvGraphicFramePr>
        <p:xfrm>
          <a:off x="1" y="3505200"/>
          <a:ext cx="9143999" cy="254000"/>
        </p:xfrm>
        <a:graphic>
          <a:graphicData uri="http://schemas.openxmlformats.org/drawingml/2006/table">
            <a:tbl>
              <a:tblPr/>
              <a:tblGrid>
                <a:gridCol w="1717784"/>
                <a:gridCol w="1485243"/>
                <a:gridCol w="1485243"/>
                <a:gridCol w="1485243"/>
                <a:gridCol w="1485243"/>
                <a:gridCol w="1485243"/>
              </a:tblGrid>
              <a:tr h="254000">
                <a:tc>
                  <a:txBody>
                    <a:bodyPr/>
                    <a:lstStyle/>
                    <a:p>
                      <a:pPr algn="ctr" fontAlgn="ctr"/>
                      <a:r>
                        <a:rPr lang="en-GB" sz="900" b="1" i="0" u="none" strike="noStrike" dirty="0" smtClean="0">
                          <a:solidFill>
                            <a:srgbClr val="FFFFFF"/>
                          </a:solidFill>
                          <a:latin typeface="Calibri"/>
                        </a:rPr>
                        <a:t>May</a:t>
                      </a:r>
                      <a:endParaRPr lang="en-GB" sz="900" b="1" i="0" u="none" strike="noStrike" dirty="0">
                        <a:solidFill>
                          <a:srgbClr val="FFFFFF"/>
                        </a:solidFill>
                        <a:latin typeface="Calibri"/>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376091"/>
                    </a:solidFill>
                  </a:tcPr>
                </a:tc>
                <a:tc>
                  <a:txBody>
                    <a:bodyPr/>
                    <a:lstStyle/>
                    <a:p>
                      <a:pPr algn="ctr" fontAlgn="ctr"/>
                      <a:r>
                        <a:rPr lang="en-GB" sz="900" b="1" i="0" u="none" strike="noStrike" dirty="0" smtClean="0">
                          <a:solidFill>
                            <a:srgbClr val="FFFFFF"/>
                          </a:solidFill>
                          <a:latin typeface="Calibri"/>
                        </a:rPr>
                        <a:t>June</a:t>
                      </a:r>
                      <a:endParaRPr lang="en-GB" sz="900" b="1" i="0" u="none" strike="noStrike" dirty="0">
                        <a:solidFill>
                          <a:srgbClr val="FFFFFF"/>
                        </a:solidFill>
                        <a:latin typeface="Calibri"/>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376091"/>
                    </a:solidFill>
                  </a:tcPr>
                </a:tc>
                <a:tc>
                  <a:txBody>
                    <a:bodyPr/>
                    <a:lstStyle/>
                    <a:p>
                      <a:pPr algn="ctr" fontAlgn="ctr"/>
                      <a:r>
                        <a:rPr lang="en-GB" sz="900" b="1" i="0" u="none" strike="noStrike" dirty="0" smtClean="0">
                          <a:solidFill>
                            <a:srgbClr val="FFFFFF"/>
                          </a:solidFill>
                          <a:latin typeface="Calibri"/>
                        </a:rPr>
                        <a:t>July</a:t>
                      </a:r>
                      <a:endParaRPr lang="en-GB" sz="900" b="1" i="0" u="none" strike="noStrike" dirty="0">
                        <a:solidFill>
                          <a:srgbClr val="FFFFFF"/>
                        </a:solidFill>
                        <a:latin typeface="Calibri"/>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376091"/>
                    </a:solidFill>
                  </a:tcPr>
                </a:tc>
                <a:tc>
                  <a:txBody>
                    <a:bodyPr/>
                    <a:lstStyle/>
                    <a:p>
                      <a:pPr algn="ctr" fontAlgn="ctr"/>
                      <a:r>
                        <a:rPr lang="en-GB" sz="900" b="1" i="0" u="none" strike="noStrike" dirty="0" smtClean="0">
                          <a:solidFill>
                            <a:srgbClr val="FFFFFF"/>
                          </a:solidFill>
                          <a:latin typeface="Calibri"/>
                        </a:rPr>
                        <a:t>August</a:t>
                      </a:r>
                      <a:endParaRPr lang="en-GB" sz="900" b="1" i="0" u="none" strike="noStrike" dirty="0">
                        <a:solidFill>
                          <a:srgbClr val="FFFFFF"/>
                        </a:solidFill>
                        <a:latin typeface="Calibri"/>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376091"/>
                    </a:solidFill>
                  </a:tcPr>
                </a:tc>
                <a:tc>
                  <a:txBody>
                    <a:bodyPr/>
                    <a:lstStyle/>
                    <a:p>
                      <a:pPr algn="ctr" fontAlgn="ctr"/>
                      <a:r>
                        <a:rPr lang="en-GB" sz="900" b="1" i="0" u="none" strike="noStrike" dirty="0" smtClean="0">
                          <a:solidFill>
                            <a:srgbClr val="FFFFFF"/>
                          </a:solidFill>
                          <a:latin typeface="Calibri"/>
                        </a:rPr>
                        <a:t>September</a:t>
                      </a:r>
                      <a:endParaRPr lang="en-GB" sz="900" b="1" i="0" u="none" strike="noStrike" dirty="0">
                        <a:solidFill>
                          <a:srgbClr val="FFFFFF"/>
                        </a:solidFill>
                        <a:latin typeface="Calibri"/>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376091"/>
                    </a:solidFill>
                  </a:tcPr>
                </a:tc>
                <a:tc>
                  <a:txBody>
                    <a:bodyPr/>
                    <a:lstStyle/>
                    <a:p>
                      <a:pPr algn="ctr" fontAlgn="ctr"/>
                      <a:r>
                        <a:rPr lang="en-GB" sz="900" b="1" i="0" u="none" strike="noStrike" dirty="0" smtClean="0">
                          <a:solidFill>
                            <a:srgbClr val="FFFFFF"/>
                          </a:solidFill>
                          <a:latin typeface="Calibri"/>
                        </a:rPr>
                        <a:t>October</a:t>
                      </a:r>
                      <a:endParaRPr lang="en-GB" sz="900" b="1" i="0" u="none" strike="noStrike" dirty="0">
                        <a:solidFill>
                          <a:srgbClr val="FFFFFF"/>
                        </a:solidFill>
                        <a:latin typeface="Calibri"/>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376091"/>
                    </a:solidFill>
                  </a:tcPr>
                </a:tc>
              </a:tr>
            </a:tbl>
          </a:graphicData>
        </a:graphic>
      </p:graphicFrame>
      <p:cxnSp>
        <p:nvCxnSpPr>
          <p:cNvPr id="14" name="Straight Connector 13"/>
          <p:cNvCxnSpPr>
            <a:stCxn id="12" idx="0"/>
          </p:cNvCxnSpPr>
          <p:nvPr/>
        </p:nvCxnSpPr>
        <p:spPr>
          <a:xfrm flipH="1" flipV="1">
            <a:off x="8077200" y="3733801"/>
            <a:ext cx="38100" cy="22860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15" name="Content Placeholder 11"/>
          <p:cNvSpPr>
            <a:spLocks noGrp="1"/>
          </p:cNvSpPr>
          <p:nvPr>
            <p:ph sz="half" idx="2"/>
          </p:nvPr>
        </p:nvSpPr>
        <p:spPr>
          <a:xfrm>
            <a:off x="3352800" y="3962400"/>
            <a:ext cx="1905000" cy="1600200"/>
          </a:xfrm>
          <a:ln w="19050">
            <a:solidFill>
              <a:srgbClr val="C00000"/>
            </a:solidFill>
          </a:ln>
        </p:spPr>
        <p:txBody>
          <a:bodyPr/>
          <a:lstStyle/>
          <a:p>
            <a:pPr>
              <a:buNone/>
            </a:pPr>
            <a:r>
              <a:rPr lang="en-GB" sz="1400" b="1" dirty="0" smtClean="0"/>
              <a:t>Outpatient</a:t>
            </a:r>
          </a:p>
          <a:p>
            <a:r>
              <a:rPr lang="en-GB" sz="1400" dirty="0" smtClean="0"/>
              <a:t>GP referral</a:t>
            </a:r>
          </a:p>
          <a:p>
            <a:r>
              <a:rPr lang="en-GB" sz="1400" dirty="0" smtClean="0"/>
              <a:t>Palliative medicine consultant</a:t>
            </a:r>
          </a:p>
          <a:p>
            <a:r>
              <a:rPr lang="en-GB" sz="1400" dirty="0" smtClean="0"/>
              <a:t>Visit at home</a:t>
            </a:r>
          </a:p>
          <a:p>
            <a:r>
              <a:rPr lang="en-GB" sz="1400" dirty="0" smtClean="0"/>
              <a:t>Cost £160</a:t>
            </a:r>
            <a:endParaRPr lang="en-GB" sz="1400" dirty="0"/>
          </a:p>
        </p:txBody>
      </p:sp>
      <p:cxnSp>
        <p:nvCxnSpPr>
          <p:cNvPr id="19" name="Straight Connector 18"/>
          <p:cNvCxnSpPr>
            <a:endCxn id="15" idx="0"/>
          </p:cNvCxnSpPr>
          <p:nvPr/>
        </p:nvCxnSpPr>
        <p:spPr>
          <a:xfrm>
            <a:off x="3048000" y="3733800"/>
            <a:ext cx="1257300" cy="22860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27" name="Content Placeholder 11"/>
          <p:cNvSpPr>
            <a:spLocks noGrp="1"/>
          </p:cNvSpPr>
          <p:nvPr>
            <p:ph sz="half" idx="2"/>
          </p:nvPr>
        </p:nvSpPr>
        <p:spPr>
          <a:xfrm>
            <a:off x="4876800" y="1981200"/>
            <a:ext cx="2286000" cy="1371600"/>
          </a:xfrm>
          <a:ln w="19050">
            <a:solidFill>
              <a:srgbClr val="C00000"/>
            </a:solidFill>
          </a:ln>
        </p:spPr>
        <p:txBody>
          <a:bodyPr/>
          <a:lstStyle/>
          <a:p>
            <a:pPr>
              <a:buNone/>
            </a:pPr>
            <a:r>
              <a:rPr lang="en-GB" sz="1400" b="1" dirty="0" smtClean="0"/>
              <a:t>Social Care Assessment (2)</a:t>
            </a:r>
          </a:p>
          <a:p>
            <a:r>
              <a:rPr lang="en-GB" sz="1400" dirty="0" smtClean="0"/>
              <a:t>Crisis care home package</a:t>
            </a:r>
          </a:p>
          <a:p>
            <a:r>
              <a:rPr lang="en-GB" sz="1400" dirty="0" smtClean="0"/>
              <a:t>73 days</a:t>
            </a:r>
          </a:p>
          <a:p>
            <a:r>
              <a:rPr lang="en-GB" sz="1400" dirty="0" smtClean="0"/>
              <a:t>Cost £3,400</a:t>
            </a:r>
            <a:endParaRPr lang="en-GB" sz="1400" dirty="0"/>
          </a:p>
        </p:txBody>
      </p:sp>
      <p:cxnSp>
        <p:nvCxnSpPr>
          <p:cNvPr id="29" name="Straight Connector 28"/>
          <p:cNvCxnSpPr>
            <a:stCxn id="27" idx="2"/>
          </p:cNvCxnSpPr>
          <p:nvPr/>
        </p:nvCxnSpPr>
        <p:spPr>
          <a:xfrm flipH="1">
            <a:off x="4724400" y="3352800"/>
            <a:ext cx="1295400" cy="15240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36" name="Content Placeholder 11"/>
          <p:cNvSpPr>
            <a:spLocks noGrp="1"/>
          </p:cNvSpPr>
          <p:nvPr>
            <p:ph sz="half" idx="2"/>
          </p:nvPr>
        </p:nvSpPr>
        <p:spPr>
          <a:xfrm>
            <a:off x="1371600" y="1981200"/>
            <a:ext cx="2286000" cy="1371600"/>
          </a:xfrm>
          <a:ln w="19050">
            <a:solidFill>
              <a:srgbClr val="C00000"/>
            </a:solidFill>
          </a:ln>
        </p:spPr>
        <p:txBody>
          <a:bodyPr/>
          <a:lstStyle/>
          <a:p>
            <a:pPr>
              <a:buNone/>
            </a:pPr>
            <a:r>
              <a:rPr lang="en-GB" sz="1400" b="1" dirty="0" smtClean="0"/>
              <a:t>Social Care Assessment (1)</a:t>
            </a:r>
          </a:p>
          <a:p>
            <a:r>
              <a:rPr lang="en-GB" sz="1400" dirty="0" smtClean="0"/>
              <a:t>By locality team</a:t>
            </a:r>
          </a:p>
          <a:p>
            <a:r>
              <a:rPr lang="en-GB" sz="1400" dirty="0" smtClean="0"/>
              <a:t>Reablement</a:t>
            </a:r>
          </a:p>
          <a:p>
            <a:r>
              <a:rPr lang="en-GB" sz="1400" dirty="0" smtClean="0"/>
              <a:t>Community alarm</a:t>
            </a:r>
          </a:p>
          <a:p>
            <a:r>
              <a:rPr lang="en-GB" sz="1400" dirty="0" smtClean="0"/>
              <a:t>£600</a:t>
            </a:r>
          </a:p>
        </p:txBody>
      </p:sp>
      <p:cxnSp>
        <p:nvCxnSpPr>
          <p:cNvPr id="37" name="Straight Connector 36"/>
          <p:cNvCxnSpPr>
            <a:stCxn id="36" idx="2"/>
          </p:cNvCxnSpPr>
          <p:nvPr/>
        </p:nvCxnSpPr>
        <p:spPr>
          <a:xfrm flipH="1">
            <a:off x="1447800" y="3352800"/>
            <a:ext cx="1066800" cy="15240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46" name="Content Placeholder 11"/>
          <p:cNvSpPr>
            <a:spLocks noGrp="1"/>
          </p:cNvSpPr>
          <p:nvPr>
            <p:ph sz="half" idx="2"/>
          </p:nvPr>
        </p:nvSpPr>
        <p:spPr>
          <a:xfrm>
            <a:off x="228600" y="3962400"/>
            <a:ext cx="2819400" cy="2057400"/>
          </a:xfrm>
          <a:ln w="19050">
            <a:solidFill>
              <a:srgbClr val="C00000"/>
            </a:solidFill>
          </a:ln>
        </p:spPr>
        <p:txBody>
          <a:bodyPr/>
          <a:lstStyle/>
          <a:p>
            <a:pPr>
              <a:buNone/>
            </a:pPr>
            <a:r>
              <a:rPr lang="en-GB" sz="1400" b="1" dirty="0" smtClean="0"/>
              <a:t>Hospital Admission</a:t>
            </a:r>
          </a:p>
          <a:p>
            <a:r>
              <a:rPr lang="en-GB" sz="1400" dirty="0" smtClean="0"/>
              <a:t>Emergency admission – hosp X - general medicine</a:t>
            </a:r>
          </a:p>
          <a:p>
            <a:r>
              <a:rPr lang="en-GB" sz="1400" dirty="0" smtClean="0"/>
              <a:t>Abdominal swelling requiring minor intervention</a:t>
            </a:r>
          </a:p>
          <a:p>
            <a:r>
              <a:rPr lang="en-GB" sz="1400" dirty="0" smtClean="0"/>
              <a:t>Discharge to own home</a:t>
            </a:r>
          </a:p>
          <a:p>
            <a:r>
              <a:rPr lang="en-GB" sz="1400" dirty="0" smtClean="0"/>
              <a:t>4 days</a:t>
            </a:r>
          </a:p>
          <a:p>
            <a:r>
              <a:rPr lang="en-GB" sz="1400" dirty="0" smtClean="0"/>
              <a:t>£1,200</a:t>
            </a:r>
          </a:p>
        </p:txBody>
      </p:sp>
      <p:cxnSp>
        <p:nvCxnSpPr>
          <p:cNvPr id="47" name="Straight Connector 46"/>
          <p:cNvCxnSpPr>
            <a:stCxn id="46" idx="0"/>
          </p:cNvCxnSpPr>
          <p:nvPr/>
        </p:nvCxnSpPr>
        <p:spPr>
          <a:xfrm flipH="1" flipV="1">
            <a:off x="1295400" y="3733800"/>
            <a:ext cx="342900" cy="22860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13" name="Subtitle 2"/>
          <p:cNvSpPr txBox="1">
            <a:spLocks/>
          </p:cNvSpPr>
          <p:nvPr/>
        </p:nvSpPr>
        <p:spPr>
          <a:xfrm>
            <a:off x="1143000" y="116632"/>
            <a:ext cx="6704856" cy="576064"/>
          </a:xfrm>
          <a:prstGeom prst="rect">
            <a:avLst/>
          </a:prstGeom>
          <a:solidFill>
            <a:schemeClr val="accent1"/>
          </a:solidFill>
          <a:ln>
            <a:solidFill>
              <a:schemeClr val="accent1"/>
            </a:solidFill>
          </a:ln>
        </p:spPr>
        <p:style>
          <a:lnRef idx="2">
            <a:schemeClr val="accent4"/>
          </a:lnRef>
          <a:fillRef idx="1">
            <a:schemeClr val="lt1"/>
          </a:fillRef>
          <a:effectRef idx="0">
            <a:schemeClr val="accent4"/>
          </a:effectRef>
          <a:fontRef idx="minor">
            <a:schemeClr val="dk1"/>
          </a:fontRef>
        </p:style>
        <p:txBody>
          <a:bodyPr/>
          <a:lstStyle/>
          <a:p>
            <a:pPr marL="342900" indent="-342900" algn="ctr" fontAlgn="auto">
              <a:spcBef>
                <a:spcPct val="20000"/>
              </a:spcBef>
              <a:spcAft>
                <a:spcPts val="0"/>
              </a:spcAft>
              <a:defRPr/>
            </a:pPr>
            <a:r>
              <a:rPr lang="en-GB" sz="32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Pathway 1</a:t>
            </a:r>
            <a:endParaRPr lang="en-GB" sz="32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84" name="Right Brace 83"/>
          <p:cNvSpPr/>
          <p:nvPr/>
        </p:nvSpPr>
        <p:spPr>
          <a:xfrm rot="16200000">
            <a:off x="4648201" y="-1600201"/>
            <a:ext cx="228599" cy="6934202"/>
          </a:xfrm>
          <a:prstGeom prst="rightBrace">
            <a:avLst>
              <a:gd name="adj1" fmla="val 8333"/>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85" name="Content Placeholder 11"/>
          <p:cNvSpPr>
            <a:spLocks noGrp="1"/>
          </p:cNvSpPr>
          <p:nvPr>
            <p:ph sz="half" idx="2"/>
          </p:nvPr>
        </p:nvSpPr>
        <p:spPr>
          <a:xfrm>
            <a:off x="3657600" y="1066800"/>
            <a:ext cx="1676400" cy="609600"/>
          </a:xfrm>
          <a:ln w="19050">
            <a:solidFill>
              <a:srgbClr val="C00000"/>
            </a:solidFill>
          </a:ln>
        </p:spPr>
        <p:txBody>
          <a:bodyPr/>
          <a:lstStyle/>
          <a:p>
            <a:pPr>
              <a:buNone/>
            </a:pPr>
            <a:r>
              <a:rPr lang="en-GB" sz="1400" b="1" dirty="0" smtClean="0"/>
              <a:t>Social Care Notes</a:t>
            </a:r>
          </a:p>
          <a:p>
            <a:r>
              <a:rPr lang="en-GB" sz="1400" dirty="0" smtClean="0"/>
              <a:t>£1200</a:t>
            </a:r>
          </a:p>
        </p:txBody>
      </p:sp>
      <p:sp>
        <p:nvSpPr>
          <p:cNvPr id="86" name="Right Brace 85"/>
          <p:cNvSpPr/>
          <p:nvPr/>
        </p:nvSpPr>
        <p:spPr>
          <a:xfrm rot="5400000">
            <a:off x="4000500" y="2019300"/>
            <a:ext cx="380999" cy="8229601"/>
          </a:xfrm>
          <a:prstGeom prst="rightBrace">
            <a:avLst>
              <a:gd name="adj1" fmla="val 8333"/>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87" name="Content Placeholder 11"/>
          <p:cNvSpPr>
            <a:spLocks noGrp="1"/>
          </p:cNvSpPr>
          <p:nvPr>
            <p:ph sz="half" idx="2"/>
          </p:nvPr>
        </p:nvSpPr>
        <p:spPr>
          <a:xfrm>
            <a:off x="4419600" y="6248400"/>
            <a:ext cx="1676400" cy="533400"/>
          </a:xfrm>
          <a:ln w="19050">
            <a:solidFill>
              <a:srgbClr val="C00000"/>
            </a:solidFill>
          </a:ln>
        </p:spPr>
        <p:txBody>
          <a:bodyPr/>
          <a:lstStyle/>
          <a:p>
            <a:pPr>
              <a:buNone/>
            </a:pPr>
            <a:r>
              <a:rPr lang="en-GB" sz="1400" b="1" dirty="0" smtClean="0"/>
              <a:t>GP Prescribing</a:t>
            </a:r>
          </a:p>
          <a:p>
            <a:r>
              <a:rPr lang="en-GB" sz="1400" dirty="0" smtClean="0"/>
              <a:t>£500</a:t>
            </a:r>
          </a:p>
        </p:txBody>
      </p:sp>
      <p:sp>
        <p:nvSpPr>
          <p:cNvPr id="18" name="TextBox 17"/>
          <p:cNvSpPr txBox="1"/>
          <p:nvPr/>
        </p:nvSpPr>
        <p:spPr>
          <a:xfrm>
            <a:off x="5867400" y="990600"/>
            <a:ext cx="1905000" cy="646331"/>
          </a:xfrm>
          <a:prstGeom prst="rect">
            <a:avLst/>
          </a:prstGeom>
          <a:solidFill>
            <a:schemeClr val="accent1">
              <a:lumMod val="40000"/>
              <a:lumOff val="60000"/>
            </a:schemeClr>
          </a:solidFill>
        </p:spPr>
        <p:txBody>
          <a:bodyPr wrap="square" rtlCol="0">
            <a:spAutoFit/>
          </a:bodyPr>
          <a:lstStyle/>
          <a:p>
            <a:pPr algn="ctr"/>
            <a:r>
              <a:rPr lang="en-GB" b="1" dirty="0" smtClean="0"/>
              <a:t>Total Cost</a:t>
            </a:r>
            <a:r>
              <a:rPr lang="en-GB" dirty="0" smtClean="0"/>
              <a:t>: £7,100</a:t>
            </a:r>
            <a:endParaRPr lang="en-GB"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6">
                                            <p:bg/>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6">
                                            <p:txEl>
                                              <p:pRg st="0" end="0"/>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6">
                                            <p:txEl>
                                              <p:pRg st="1" end="1"/>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6">
                                            <p:txEl>
                                              <p:pRg st="2" end="2"/>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6">
                                            <p:txEl>
                                              <p:pRg st="3" end="3"/>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6">
                                            <p:txEl>
                                              <p:pRg st="4" end="4"/>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6">
                                            <p:txEl>
                                              <p:pRg st="5" end="5"/>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47"/>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6">
                                            <p:bg/>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6">
                                            <p:txEl>
                                              <p:pRg st="0" end="0"/>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6">
                                            <p:txEl>
                                              <p:pRg st="1" end="1"/>
                                            </p:txEl>
                                          </p:spTgt>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6">
                                            <p:txEl>
                                              <p:pRg st="2" end="2"/>
                                            </p:txEl>
                                          </p:spTgt>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6">
                                            <p:txEl>
                                              <p:pRg st="3" end="3"/>
                                            </p:txEl>
                                          </p:spTgt>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6">
                                            <p:txEl>
                                              <p:pRg st="4" end="4"/>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15">
                                            <p:bg/>
                                          </p:spTgt>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5">
                                            <p:txEl>
                                              <p:pRg st="0" end="0"/>
                                            </p:txEl>
                                          </p:spTgt>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5">
                                            <p:txEl>
                                              <p:pRg st="1" end="1"/>
                                            </p:txEl>
                                          </p:spTgt>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15">
                                            <p:txEl>
                                              <p:pRg st="2" end="2"/>
                                            </p:txEl>
                                          </p:spTgt>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15">
                                            <p:txEl>
                                              <p:pRg st="3" end="3"/>
                                            </p:txEl>
                                          </p:spTgt>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15">
                                            <p:txEl>
                                              <p:pRg st="4" end="4"/>
                                            </p:txEl>
                                          </p:spTgt>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19"/>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0" nodeType="clickEffect">
                                  <p:stCondLst>
                                    <p:cond delay="0"/>
                                  </p:stCondLst>
                                  <p:childTnLst>
                                    <p:set>
                                      <p:cBhvr>
                                        <p:cTn id="68" dur="1" fill="hold">
                                          <p:stCondLst>
                                            <p:cond delay="0"/>
                                          </p:stCondLst>
                                        </p:cTn>
                                        <p:tgtEl>
                                          <p:spTgt spid="27">
                                            <p:bg/>
                                          </p:spTgt>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27">
                                            <p:txEl>
                                              <p:pRg st="0" end="0"/>
                                            </p:txEl>
                                          </p:spTgt>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27">
                                            <p:txEl>
                                              <p:pRg st="1" end="1"/>
                                            </p:txEl>
                                          </p:spTgt>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27">
                                            <p:txEl>
                                              <p:pRg st="2" end="2"/>
                                            </p:txEl>
                                          </p:spTgt>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27">
                                            <p:txEl>
                                              <p:pRg st="3" end="3"/>
                                            </p:txEl>
                                          </p:spTgt>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29"/>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85">
                                            <p:bg/>
                                          </p:spTgt>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85">
                                            <p:txEl>
                                              <p:pRg st="0" end="0"/>
                                            </p:txEl>
                                          </p:spTgt>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85">
                                            <p:txEl>
                                              <p:pRg st="1" end="1"/>
                                            </p:txEl>
                                          </p:spTgt>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84"/>
                                        </p:tgtEl>
                                        <p:attrNameLst>
                                          <p:attrName>style.visibility</p:attrName>
                                        </p:attrNameLst>
                                      </p:cBhvr>
                                      <p:to>
                                        <p:strVal val="visible"/>
                                      </p:to>
                                    </p:set>
                                  </p:childTnLst>
                                </p:cTn>
                              </p:par>
                            </p:childTnLst>
                          </p:cTn>
                        </p:par>
                      </p:childTnLst>
                    </p:cTn>
                  </p:par>
                  <p:par>
                    <p:cTn id="89" fill="hold">
                      <p:stCondLst>
                        <p:cond delay="indefinite"/>
                      </p:stCondLst>
                      <p:childTnLst>
                        <p:par>
                          <p:cTn id="90" fill="hold">
                            <p:stCondLst>
                              <p:cond delay="0"/>
                            </p:stCondLst>
                            <p:childTnLst>
                              <p:par>
                                <p:cTn id="91" presetID="1" presetClass="entr" presetSubtype="0" fill="hold" grpId="0" nodeType="clickEffect">
                                  <p:stCondLst>
                                    <p:cond delay="0"/>
                                  </p:stCondLst>
                                  <p:childTnLst>
                                    <p:set>
                                      <p:cBhvr>
                                        <p:cTn id="92" dur="1" fill="hold">
                                          <p:stCondLst>
                                            <p:cond delay="0"/>
                                          </p:stCondLst>
                                        </p:cTn>
                                        <p:tgtEl>
                                          <p:spTgt spid="87">
                                            <p:bg/>
                                          </p:spTgt>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87">
                                            <p:txEl>
                                              <p:pRg st="0" end="0"/>
                                            </p:txEl>
                                          </p:spTgt>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86"/>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87">
                                            <p:txEl>
                                              <p:pRg st="1" end="1"/>
                                            </p:txEl>
                                          </p:spTgt>
                                        </p:tgtEl>
                                        <p:attrNameLst>
                                          <p:attrName>style.visibility</p:attrName>
                                        </p:attrNameLst>
                                      </p:cBhvr>
                                      <p:to>
                                        <p:strVal val="visible"/>
                                      </p:to>
                                    </p:set>
                                  </p:childTnLst>
                                </p:cTn>
                              </p:par>
                            </p:childTnLst>
                          </p:cTn>
                        </p:par>
                      </p:childTnLst>
                    </p:cTn>
                  </p:par>
                  <p:par>
                    <p:cTn id="99" fill="hold">
                      <p:stCondLst>
                        <p:cond delay="indefinite"/>
                      </p:stCondLst>
                      <p:childTnLst>
                        <p:par>
                          <p:cTn id="100" fill="hold">
                            <p:stCondLst>
                              <p:cond delay="0"/>
                            </p:stCondLst>
                            <p:childTnLst>
                              <p:par>
                                <p:cTn id="101" presetID="1" presetClass="entr" presetSubtype="0" fill="hold" grpId="0" nodeType="clickEffect">
                                  <p:stCondLst>
                                    <p:cond delay="0"/>
                                  </p:stCondLst>
                                  <p:childTnLst>
                                    <p:set>
                                      <p:cBhvr>
                                        <p:cTn id="102"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animBg="1"/>
      <p:bldP spid="15" grpId="0" build="p" animBg="1"/>
      <p:bldP spid="27" grpId="0" build="p" animBg="1"/>
      <p:bldP spid="36" grpId="0" build="p" animBg="1"/>
      <p:bldP spid="46" grpId="0" build="p" animBg="1"/>
      <p:bldP spid="84" grpId="0" animBg="1"/>
      <p:bldP spid="85" grpId="0" build="p" animBg="1"/>
      <p:bldP spid="86" grpId="0" animBg="1"/>
      <p:bldP spid="87" grpId="0" build="p" animBg="1"/>
      <p:bldP spid="1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11"/>
          <p:cNvSpPr>
            <a:spLocks noGrp="1"/>
          </p:cNvSpPr>
          <p:nvPr>
            <p:ph sz="half" idx="2"/>
          </p:nvPr>
        </p:nvSpPr>
        <p:spPr>
          <a:xfrm>
            <a:off x="6324600" y="3810000"/>
            <a:ext cx="2819400" cy="1828799"/>
          </a:xfrm>
          <a:ln w="19050">
            <a:solidFill>
              <a:srgbClr val="C00000"/>
            </a:solidFill>
          </a:ln>
        </p:spPr>
        <p:txBody>
          <a:bodyPr/>
          <a:lstStyle/>
          <a:p>
            <a:pPr>
              <a:buNone/>
            </a:pPr>
            <a:r>
              <a:rPr lang="en-GB" sz="1400" b="1" dirty="0" smtClean="0"/>
              <a:t>Hospital Admission 3 + Death</a:t>
            </a:r>
          </a:p>
          <a:p>
            <a:r>
              <a:rPr lang="en-GB" sz="1400" dirty="0" smtClean="0"/>
              <a:t>A&amp;E (via ambulance)</a:t>
            </a:r>
          </a:p>
          <a:p>
            <a:r>
              <a:rPr lang="en-GB" sz="1400" dirty="0" smtClean="0"/>
              <a:t>Unplanned admission to Hosp X (gen med)</a:t>
            </a:r>
          </a:p>
          <a:p>
            <a:r>
              <a:rPr lang="en-GB" sz="1400" dirty="0" smtClean="0"/>
              <a:t>Diagnosis of pneumonia</a:t>
            </a:r>
          </a:p>
          <a:p>
            <a:r>
              <a:rPr lang="en-GB" sz="1400" dirty="0" smtClean="0"/>
              <a:t>After 3 days, patient dies</a:t>
            </a:r>
          </a:p>
          <a:p>
            <a:r>
              <a:rPr lang="en-GB" sz="1400" dirty="0" smtClean="0"/>
              <a:t>Cost £900</a:t>
            </a:r>
            <a:endParaRPr lang="en-GB" sz="1400" dirty="0"/>
          </a:p>
        </p:txBody>
      </p:sp>
      <p:graphicFrame>
        <p:nvGraphicFramePr>
          <p:cNvPr id="3" name="Table 2"/>
          <p:cNvGraphicFramePr>
            <a:graphicFrameLocks noGrp="1"/>
          </p:cNvGraphicFramePr>
          <p:nvPr/>
        </p:nvGraphicFramePr>
        <p:xfrm>
          <a:off x="1" y="3429000"/>
          <a:ext cx="9143999" cy="254000"/>
        </p:xfrm>
        <a:graphic>
          <a:graphicData uri="http://schemas.openxmlformats.org/drawingml/2006/table">
            <a:tbl>
              <a:tblPr/>
              <a:tblGrid>
                <a:gridCol w="1717784"/>
                <a:gridCol w="1485243"/>
                <a:gridCol w="1485243"/>
                <a:gridCol w="1485243"/>
                <a:gridCol w="1485243"/>
                <a:gridCol w="1485243"/>
              </a:tblGrid>
              <a:tr h="254000">
                <a:tc>
                  <a:txBody>
                    <a:bodyPr/>
                    <a:lstStyle/>
                    <a:p>
                      <a:pPr algn="ctr" fontAlgn="ctr"/>
                      <a:r>
                        <a:rPr lang="en-GB" sz="900" b="1" i="0" u="none" strike="noStrike" dirty="0" smtClean="0">
                          <a:solidFill>
                            <a:srgbClr val="FFFFFF"/>
                          </a:solidFill>
                          <a:latin typeface="Calibri"/>
                        </a:rPr>
                        <a:t>July</a:t>
                      </a:r>
                      <a:endParaRPr lang="en-GB" sz="900" b="1" i="0" u="none" strike="noStrike" dirty="0">
                        <a:solidFill>
                          <a:srgbClr val="FFFFFF"/>
                        </a:solidFill>
                        <a:latin typeface="Calibri"/>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376091"/>
                    </a:solidFill>
                  </a:tcPr>
                </a:tc>
                <a:tc>
                  <a:txBody>
                    <a:bodyPr/>
                    <a:lstStyle/>
                    <a:p>
                      <a:pPr algn="ctr" fontAlgn="ctr"/>
                      <a:r>
                        <a:rPr lang="en-GB" sz="900" b="1" i="0" u="none" strike="noStrike" dirty="0" smtClean="0">
                          <a:solidFill>
                            <a:srgbClr val="FFFFFF"/>
                          </a:solidFill>
                          <a:latin typeface="Calibri"/>
                        </a:rPr>
                        <a:t>August</a:t>
                      </a:r>
                      <a:endParaRPr lang="en-GB" sz="900" b="1" i="0" u="none" strike="noStrike" dirty="0">
                        <a:solidFill>
                          <a:srgbClr val="FFFFFF"/>
                        </a:solidFill>
                        <a:latin typeface="Calibri"/>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376091"/>
                    </a:solidFill>
                  </a:tcPr>
                </a:tc>
                <a:tc>
                  <a:txBody>
                    <a:bodyPr/>
                    <a:lstStyle/>
                    <a:p>
                      <a:pPr algn="ctr" fontAlgn="ctr"/>
                      <a:r>
                        <a:rPr lang="en-GB" sz="900" b="1" i="0" u="none" strike="noStrike" dirty="0" smtClean="0">
                          <a:solidFill>
                            <a:srgbClr val="FFFFFF"/>
                          </a:solidFill>
                          <a:latin typeface="Calibri"/>
                        </a:rPr>
                        <a:t>September</a:t>
                      </a:r>
                      <a:endParaRPr lang="en-GB" sz="900" b="1" i="0" u="none" strike="noStrike" dirty="0">
                        <a:solidFill>
                          <a:srgbClr val="FFFFFF"/>
                        </a:solidFill>
                        <a:latin typeface="Calibri"/>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376091"/>
                    </a:solidFill>
                  </a:tcPr>
                </a:tc>
                <a:tc>
                  <a:txBody>
                    <a:bodyPr/>
                    <a:lstStyle/>
                    <a:p>
                      <a:pPr algn="ctr" fontAlgn="ctr"/>
                      <a:r>
                        <a:rPr lang="en-GB" sz="900" b="1" i="0" u="none" strike="noStrike" dirty="0" smtClean="0">
                          <a:solidFill>
                            <a:srgbClr val="FFFFFF"/>
                          </a:solidFill>
                          <a:latin typeface="Calibri"/>
                        </a:rPr>
                        <a:t>October</a:t>
                      </a:r>
                      <a:endParaRPr lang="en-GB" sz="900" b="1" i="0" u="none" strike="noStrike" dirty="0">
                        <a:solidFill>
                          <a:srgbClr val="FFFFFF"/>
                        </a:solidFill>
                        <a:latin typeface="Calibri"/>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376091"/>
                    </a:solidFill>
                  </a:tcPr>
                </a:tc>
                <a:tc>
                  <a:txBody>
                    <a:bodyPr/>
                    <a:lstStyle/>
                    <a:p>
                      <a:pPr algn="ctr" fontAlgn="ctr"/>
                      <a:r>
                        <a:rPr lang="en-GB" sz="900" b="1" i="0" u="none" strike="noStrike" dirty="0" smtClean="0">
                          <a:solidFill>
                            <a:srgbClr val="FFFFFF"/>
                          </a:solidFill>
                          <a:latin typeface="Calibri"/>
                        </a:rPr>
                        <a:t>November</a:t>
                      </a:r>
                      <a:endParaRPr lang="en-GB" sz="900" b="1" i="0" u="none" strike="noStrike" dirty="0">
                        <a:solidFill>
                          <a:srgbClr val="FFFFFF"/>
                        </a:solidFill>
                        <a:latin typeface="Calibri"/>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376091"/>
                    </a:solidFill>
                  </a:tcPr>
                </a:tc>
                <a:tc>
                  <a:txBody>
                    <a:bodyPr/>
                    <a:lstStyle/>
                    <a:p>
                      <a:pPr algn="ctr" fontAlgn="ctr"/>
                      <a:r>
                        <a:rPr lang="en-GB" sz="900" b="1" i="0" u="none" strike="noStrike" dirty="0" smtClean="0">
                          <a:solidFill>
                            <a:srgbClr val="FFFFFF"/>
                          </a:solidFill>
                          <a:latin typeface="Calibri"/>
                        </a:rPr>
                        <a:t>December</a:t>
                      </a:r>
                      <a:endParaRPr lang="en-GB" sz="900" b="1" i="0" u="none" strike="noStrike" dirty="0">
                        <a:solidFill>
                          <a:srgbClr val="FFFFFF"/>
                        </a:solidFill>
                        <a:latin typeface="Calibri"/>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376091"/>
                    </a:solidFill>
                  </a:tcPr>
                </a:tc>
              </a:tr>
            </a:tbl>
          </a:graphicData>
        </a:graphic>
      </p:graphicFrame>
      <p:cxnSp>
        <p:nvCxnSpPr>
          <p:cNvPr id="14" name="Straight Connector 13"/>
          <p:cNvCxnSpPr>
            <a:stCxn id="12" idx="0"/>
          </p:cNvCxnSpPr>
          <p:nvPr/>
        </p:nvCxnSpPr>
        <p:spPr>
          <a:xfrm flipV="1">
            <a:off x="7734300" y="3657600"/>
            <a:ext cx="723900" cy="15240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15" name="Content Placeholder 11"/>
          <p:cNvSpPr>
            <a:spLocks noGrp="1"/>
          </p:cNvSpPr>
          <p:nvPr>
            <p:ph sz="half" idx="2"/>
          </p:nvPr>
        </p:nvSpPr>
        <p:spPr>
          <a:xfrm>
            <a:off x="3124200" y="3810000"/>
            <a:ext cx="3124200" cy="2286000"/>
          </a:xfrm>
          <a:ln w="19050">
            <a:solidFill>
              <a:srgbClr val="C00000"/>
            </a:solidFill>
          </a:ln>
        </p:spPr>
        <p:txBody>
          <a:bodyPr/>
          <a:lstStyle/>
          <a:p>
            <a:pPr>
              <a:buNone/>
            </a:pPr>
            <a:r>
              <a:rPr lang="en-GB" sz="1400" b="1" dirty="0" smtClean="0"/>
              <a:t>Hospital Admission 2</a:t>
            </a:r>
          </a:p>
          <a:p>
            <a:r>
              <a:rPr lang="en-GB" sz="1400" dirty="0" smtClean="0"/>
              <a:t>Emergency admission (ambulance/ A&amp;E) – Hosp X – general medicine</a:t>
            </a:r>
          </a:p>
          <a:p>
            <a:r>
              <a:rPr lang="en-GB" sz="1400" dirty="0" smtClean="0"/>
              <a:t>Fall</a:t>
            </a:r>
          </a:p>
          <a:p>
            <a:r>
              <a:rPr lang="en-GB" sz="1400" dirty="0" smtClean="0"/>
              <a:t>1 day</a:t>
            </a:r>
          </a:p>
          <a:p>
            <a:r>
              <a:rPr lang="en-GB" sz="1400" dirty="0" smtClean="0"/>
              <a:t>Transfer to Community Hospital</a:t>
            </a:r>
          </a:p>
          <a:p>
            <a:r>
              <a:rPr lang="en-GB" sz="1400" dirty="0" smtClean="0"/>
              <a:t>15 days (inc 12 days delayed discharge)</a:t>
            </a:r>
          </a:p>
          <a:p>
            <a:r>
              <a:rPr lang="en-GB" sz="1400" dirty="0" smtClean="0"/>
              <a:t>Cost £4400</a:t>
            </a:r>
            <a:endParaRPr lang="en-GB" sz="1400" dirty="0"/>
          </a:p>
        </p:txBody>
      </p:sp>
      <p:cxnSp>
        <p:nvCxnSpPr>
          <p:cNvPr id="19" name="Straight Connector 18"/>
          <p:cNvCxnSpPr>
            <a:endCxn id="15" idx="0"/>
          </p:cNvCxnSpPr>
          <p:nvPr/>
        </p:nvCxnSpPr>
        <p:spPr>
          <a:xfrm flipH="1">
            <a:off x="4686300" y="3657600"/>
            <a:ext cx="571500" cy="15240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27" name="Content Placeholder 11"/>
          <p:cNvSpPr>
            <a:spLocks noGrp="1"/>
          </p:cNvSpPr>
          <p:nvPr>
            <p:ph sz="half" idx="2"/>
          </p:nvPr>
        </p:nvSpPr>
        <p:spPr>
          <a:xfrm>
            <a:off x="6400800" y="1981200"/>
            <a:ext cx="2209800" cy="1295400"/>
          </a:xfrm>
          <a:ln w="19050">
            <a:solidFill>
              <a:srgbClr val="C00000"/>
            </a:solidFill>
          </a:ln>
        </p:spPr>
        <p:txBody>
          <a:bodyPr/>
          <a:lstStyle/>
          <a:p>
            <a:pPr>
              <a:buNone/>
            </a:pPr>
            <a:r>
              <a:rPr lang="en-GB" sz="1400" b="1" dirty="0" smtClean="0"/>
              <a:t>Social Care Assessment (2)</a:t>
            </a:r>
          </a:p>
          <a:p>
            <a:r>
              <a:rPr lang="en-GB" sz="1400" dirty="0" smtClean="0"/>
              <a:t>Short term care home placement</a:t>
            </a:r>
          </a:p>
          <a:p>
            <a:r>
              <a:rPr lang="en-GB" sz="1400" dirty="0" smtClean="0"/>
              <a:t>39 days</a:t>
            </a:r>
          </a:p>
          <a:p>
            <a:r>
              <a:rPr lang="en-GB" sz="1400" dirty="0" smtClean="0"/>
              <a:t>Cost £1100</a:t>
            </a:r>
            <a:endParaRPr lang="en-GB" sz="1400" dirty="0"/>
          </a:p>
        </p:txBody>
      </p:sp>
      <p:cxnSp>
        <p:nvCxnSpPr>
          <p:cNvPr id="29" name="Straight Connector 28"/>
          <p:cNvCxnSpPr>
            <a:stCxn id="27" idx="2"/>
          </p:cNvCxnSpPr>
          <p:nvPr/>
        </p:nvCxnSpPr>
        <p:spPr>
          <a:xfrm flipH="1">
            <a:off x="5943600" y="3276600"/>
            <a:ext cx="1562100" cy="15240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36" name="Content Placeholder 11"/>
          <p:cNvSpPr>
            <a:spLocks noGrp="1"/>
          </p:cNvSpPr>
          <p:nvPr>
            <p:ph sz="half" idx="2"/>
          </p:nvPr>
        </p:nvSpPr>
        <p:spPr>
          <a:xfrm>
            <a:off x="228600" y="838200"/>
            <a:ext cx="3886200" cy="2438400"/>
          </a:xfrm>
          <a:solidFill>
            <a:schemeClr val="bg1"/>
          </a:solidFill>
          <a:ln w="19050">
            <a:solidFill>
              <a:srgbClr val="C00000"/>
            </a:solidFill>
          </a:ln>
        </p:spPr>
        <p:txBody>
          <a:bodyPr/>
          <a:lstStyle/>
          <a:p>
            <a:pPr>
              <a:buNone/>
            </a:pPr>
            <a:r>
              <a:rPr lang="en-GB" sz="1400" b="1" dirty="0" smtClean="0"/>
              <a:t>Hospital Admission 1</a:t>
            </a:r>
          </a:p>
          <a:p>
            <a:r>
              <a:rPr lang="en-GB" sz="1400" dirty="0" smtClean="0"/>
              <a:t>Emergency admission – Hosp X – gen med</a:t>
            </a:r>
          </a:p>
          <a:p>
            <a:r>
              <a:rPr lang="en-GB" sz="1400" dirty="0" smtClean="0"/>
              <a:t>Pneumonia</a:t>
            </a:r>
          </a:p>
          <a:p>
            <a:r>
              <a:rPr lang="en-GB" sz="1400" dirty="0" smtClean="0"/>
              <a:t>19 days</a:t>
            </a:r>
          </a:p>
          <a:p>
            <a:r>
              <a:rPr lang="en-GB" sz="1400" dirty="0" smtClean="0"/>
              <a:t>Consult with Psychiatry and Palliative Care</a:t>
            </a:r>
          </a:p>
          <a:p>
            <a:r>
              <a:rPr lang="en-GB" sz="1400" dirty="0" smtClean="0"/>
              <a:t>Transfer to community hospital</a:t>
            </a:r>
          </a:p>
          <a:p>
            <a:r>
              <a:rPr lang="en-GB" sz="1400" dirty="0" smtClean="0"/>
              <a:t>13 days (inc 10 days delayed discharge)</a:t>
            </a:r>
          </a:p>
          <a:p>
            <a:r>
              <a:rPr lang="en-GB" sz="1400" dirty="0" smtClean="0"/>
              <a:t>Discharged to own home</a:t>
            </a:r>
          </a:p>
          <a:p>
            <a:r>
              <a:rPr lang="en-GB" sz="1400" dirty="0" smtClean="0"/>
              <a:t>Cost £8800</a:t>
            </a:r>
          </a:p>
        </p:txBody>
      </p:sp>
      <p:cxnSp>
        <p:nvCxnSpPr>
          <p:cNvPr id="37" name="Straight Connector 36"/>
          <p:cNvCxnSpPr>
            <a:stCxn id="36" idx="2"/>
          </p:cNvCxnSpPr>
          <p:nvPr/>
        </p:nvCxnSpPr>
        <p:spPr>
          <a:xfrm>
            <a:off x="2171700" y="3276600"/>
            <a:ext cx="1714500" cy="7620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46" name="Content Placeholder 11"/>
          <p:cNvSpPr>
            <a:spLocks noGrp="1"/>
          </p:cNvSpPr>
          <p:nvPr>
            <p:ph sz="half" idx="2"/>
          </p:nvPr>
        </p:nvSpPr>
        <p:spPr>
          <a:xfrm>
            <a:off x="152400" y="3810000"/>
            <a:ext cx="1905000" cy="1524000"/>
          </a:xfrm>
          <a:ln w="19050">
            <a:solidFill>
              <a:srgbClr val="C00000"/>
            </a:solidFill>
          </a:ln>
        </p:spPr>
        <p:txBody>
          <a:bodyPr/>
          <a:lstStyle/>
          <a:p>
            <a:pPr>
              <a:buNone/>
            </a:pPr>
            <a:r>
              <a:rPr lang="en-GB" sz="1400" b="1" dirty="0" smtClean="0"/>
              <a:t>Outpatient</a:t>
            </a:r>
          </a:p>
          <a:p>
            <a:r>
              <a:rPr lang="en-GB" sz="1400" dirty="0" smtClean="0"/>
              <a:t>Consultant referral</a:t>
            </a:r>
          </a:p>
          <a:p>
            <a:r>
              <a:rPr lang="en-GB" sz="1400" dirty="0" smtClean="0"/>
              <a:t>Hosp X</a:t>
            </a:r>
          </a:p>
          <a:p>
            <a:r>
              <a:rPr lang="en-GB" sz="1400" dirty="0" smtClean="0"/>
              <a:t>Palliative medicine consultant</a:t>
            </a:r>
          </a:p>
          <a:p>
            <a:r>
              <a:rPr lang="en-GB" sz="1400" dirty="0" smtClean="0"/>
              <a:t>£70</a:t>
            </a:r>
          </a:p>
        </p:txBody>
      </p:sp>
      <p:cxnSp>
        <p:nvCxnSpPr>
          <p:cNvPr id="47" name="Straight Connector 46"/>
          <p:cNvCxnSpPr>
            <a:stCxn id="46" idx="0"/>
          </p:cNvCxnSpPr>
          <p:nvPr/>
        </p:nvCxnSpPr>
        <p:spPr>
          <a:xfrm flipV="1">
            <a:off x="1104900" y="3657600"/>
            <a:ext cx="876300" cy="15240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13" name="Subtitle 2"/>
          <p:cNvSpPr txBox="1">
            <a:spLocks/>
          </p:cNvSpPr>
          <p:nvPr/>
        </p:nvSpPr>
        <p:spPr>
          <a:xfrm>
            <a:off x="1143000" y="76200"/>
            <a:ext cx="6704856" cy="576064"/>
          </a:xfrm>
          <a:prstGeom prst="rect">
            <a:avLst/>
          </a:prstGeom>
          <a:solidFill>
            <a:schemeClr val="accent1"/>
          </a:solidFill>
          <a:ln>
            <a:solidFill>
              <a:schemeClr val="accent1"/>
            </a:solidFill>
          </a:ln>
        </p:spPr>
        <p:style>
          <a:lnRef idx="2">
            <a:schemeClr val="accent4"/>
          </a:lnRef>
          <a:fillRef idx="1">
            <a:schemeClr val="lt1"/>
          </a:fillRef>
          <a:effectRef idx="0">
            <a:schemeClr val="accent4"/>
          </a:effectRef>
          <a:fontRef idx="minor">
            <a:schemeClr val="dk1"/>
          </a:fontRef>
        </p:style>
        <p:txBody>
          <a:bodyPr/>
          <a:lstStyle/>
          <a:p>
            <a:pPr marL="342900" indent="-342900" algn="ctr" fontAlgn="auto">
              <a:spcBef>
                <a:spcPct val="20000"/>
              </a:spcBef>
              <a:spcAft>
                <a:spcPts val="0"/>
              </a:spcAft>
              <a:defRPr/>
            </a:pPr>
            <a:r>
              <a:rPr lang="en-GB" sz="32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Pathway 2</a:t>
            </a:r>
            <a:endParaRPr lang="en-GB" sz="32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64" name="Content Placeholder 11"/>
          <p:cNvSpPr>
            <a:spLocks noGrp="1"/>
          </p:cNvSpPr>
          <p:nvPr>
            <p:ph sz="half" idx="2"/>
          </p:nvPr>
        </p:nvSpPr>
        <p:spPr>
          <a:xfrm>
            <a:off x="4114800" y="2667000"/>
            <a:ext cx="2209800" cy="609600"/>
          </a:xfrm>
          <a:ln w="19050">
            <a:solidFill>
              <a:srgbClr val="C00000"/>
            </a:solidFill>
          </a:ln>
        </p:spPr>
        <p:txBody>
          <a:bodyPr/>
          <a:lstStyle/>
          <a:p>
            <a:pPr>
              <a:buNone/>
            </a:pPr>
            <a:r>
              <a:rPr lang="en-GB" sz="1400" b="1" dirty="0" smtClean="0"/>
              <a:t>Social Care Assessment (1)</a:t>
            </a:r>
          </a:p>
          <a:p>
            <a:r>
              <a:rPr lang="en-GB" sz="1400" dirty="0" smtClean="0"/>
              <a:t>Cost £150</a:t>
            </a:r>
            <a:endParaRPr lang="en-GB" sz="1400" dirty="0"/>
          </a:p>
        </p:txBody>
      </p:sp>
      <p:cxnSp>
        <p:nvCxnSpPr>
          <p:cNvPr id="65" name="Straight Connector 64"/>
          <p:cNvCxnSpPr>
            <a:stCxn id="64" idx="2"/>
          </p:cNvCxnSpPr>
          <p:nvPr/>
        </p:nvCxnSpPr>
        <p:spPr>
          <a:xfrm flipH="1">
            <a:off x="5105400" y="3276600"/>
            <a:ext cx="114300" cy="15240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83" name="Right Brace 82"/>
          <p:cNvSpPr/>
          <p:nvPr/>
        </p:nvSpPr>
        <p:spPr>
          <a:xfrm rot="16200000">
            <a:off x="6286501" y="-342901"/>
            <a:ext cx="381000" cy="4419602"/>
          </a:xfrm>
          <a:prstGeom prst="rightBrace">
            <a:avLst>
              <a:gd name="adj1" fmla="val 8333"/>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84" name="Content Placeholder 11"/>
          <p:cNvSpPr>
            <a:spLocks noGrp="1"/>
          </p:cNvSpPr>
          <p:nvPr>
            <p:ph sz="half" idx="2"/>
          </p:nvPr>
        </p:nvSpPr>
        <p:spPr>
          <a:xfrm>
            <a:off x="4724400" y="1219200"/>
            <a:ext cx="1676400" cy="609600"/>
          </a:xfrm>
          <a:ln w="19050">
            <a:solidFill>
              <a:srgbClr val="C00000"/>
            </a:solidFill>
          </a:ln>
        </p:spPr>
        <p:txBody>
          <a:bodyPr/>
          <a:lstStyle/>
          <a:p>
            <a:pPr>
              <a:buNone/>
            </a:pPr>
            <a:r>
              <a:rPr lang="en-GB" sz="1400" b="1" dirty="0" smtClean="0"/>
              <a:t>Social Care Notes</a:t>
            </a:r>
          </a:p>
          <a:p>
            <a:r>
              <a:rPr lang="en-GB" sz="1400" dirty="0" smtClean="0"/>
              <a:t>£300</a:t>
            </a:r>
          </a:p>
        </p:txBody>
      </p:sp>
      <p:sp>
        <p:nvSpPr>
          <p:cNvPr id="85" name="Right Brace 84"/>
          <p:cNvSpPr/>
          <p:nvPr/>
        </p:nvSpPr>
        <p:spPr>
          <a:xfrm rot="5400000">
            <a:off x="4000500" y="2095500"/>
            <a:ext cx="380999" cy="8229601"/>
          </a:xfrm>
          <a:prstGeom prst="rightBrace">
            <a:avLst>
              <a:gd name="adj1" fmla="val 8333"/>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86" name="Content Placeholder 11"/>
          <p:cNvSpPr>
            <a:spLocks noGrp="1"/>
          </p:cNvSpPr>
          <p:nvPr>
            <p:ph sz="half" idx="2"/>
          </p:nvPr>
        </p:nvSpPr>
        <p:spPr>
          <a:xfrm>
            <a:off x="914400" y="6248400"/>
            <a:ext cx="1676400" cy="533400"/>
          </a:xfrm>
          <a:ln w="19050">
            <a:solidFill>
              <a:srgbClr val="C00000"/>
            </a:solidFill>
          </a:ln>
        </p:spPr>
        <p:txBody>
          <a:bodyPr/>
          <a:lstStyle/>
          <a:p>
            <a:pPr>
              <a:buNone/>
            </a:pPr>
            <a:r>
              <a:rPr lang="en-GB" sz="1400" b="1" dirty="0" smtClean="0"/>
              <a:t>GP Prescribing</a:t>
            </a:r>
          </a:p>
          <a:p>
            <a:r>
              <a:rPr lang="en-GB" sz="1400" dirty="0" smtClean="0"/>
              <a:t>£150</a:t>
            </a:r>
          </a:p>
        </p:txBody>
      </p:sp>
      <p:sp>
        <p:nvSpPr>
          <p:cNvPr id="20" name="TextBox 19"/>
          <p:cNvSpPr txBox="1"/>
          <p:nvPr/>
        </p:nvSpPr>
        <p:spPr>
          <a:xfrm>
            <a:off x="6858000" y="1066800"/>
            <a:ext cx="1905000" cy="646331"/>
          </a:xfrm>
          <a:prstGeom prst="rect">
            <a:avLst/>
          </a:prstGeom>
          <a:solidFill>
            <a:schemeClr val="accent1">
              <a:lumMod val="40000"/>
              <a:lumOff val="60000"/>
            </a:schemeClr>
          </a:solidFill>
        </p:spPr>
        <p:txBody>
          <a:bodyPr wrap="square" rtlCol="0">
            <a:spAutoFit/>
          </a:bodyPr>
          <a:lstStyle/>
          <a:p>
            <a:pPr algn="ctr"/>
            <a:r>
              <a:rPr lang="en-GB" b="1" dirty="0" smtClean="0"/>
              <a:t>Total Cost</a:t>
            </a:r>
            <a:r>
              <a:rPr lang="en-GB" dirty="0" smtClean="0"/>
              <a:t>: £18,000</a:t>
            </a:r>
            <a:endParaRPr lang="en-GB"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6">
                                            <p:bg/>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6">
                                            <p:txEl>
                                              <p:pRg st="0" end="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6">
                                            <p:txEl>
                                              <p:pRg st="1" end="1"/>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6">
                                            <p:txEl>
                                              <p:pRg st="2" end="2"/>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6">
                                            <p:txEl>
                                              <p:pRg st="3" end="3"/>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4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6">
                                            <p:txEl>
                                              <p:pRg st="4" end="4"/>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6">
                                            <p:txEl>
                                              <p:pRg st="0" end="0"/>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6">
                                            <p:bg/>
                                          </p:spTgt>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6">
                                            <p:txEl>
                                              <p:pRg st="1" end="1"/>
                                            </p:txEl>
                                          </p:spTgt>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37"/>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6">
                                            <p:txEl>
                                              <p:pRg st="2" end="2"/>
                                            </p:txEl>
                                          </p:spTgt>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6">
                                            <p:txEl>
                                              <p:pRg st="3" end="3"/>
                                            </p:txEl>
                                          </p:spTgt>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6">
                                            <p:txEl>
                                              <p:pRg st="4" end="4"/>
                                            </p:txEl>
                                          </p:spTgt>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6">
                                            <p:txEl>
                                              <p:pRg st="5" end="5"/>
                                            </p:txEl>
                                          </p:spTgt>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6">
                                            <p:txEl>
                                              <p:pRg st="6" end="6"/>
                                            </p:txEl>
                                          </p:spTgt>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6">
                                            <p:txEl>
                                              <p:pRg st="7" end="7"/>
                                            </p:txEl>
                                          </p:spTgt>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36">
                                            <p:txEl>
                                              <p:pRg st="8" end="8"/>
                                            </p:txEl>
                                          </p:spTgt>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64">
                                            <p:bg/>
                                          </p:spTgt>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64">
                                            <p:txEl>
                                              <p:pRg st="0" end="0"/>
                                            </p:txEl>
                                          </p:spTgt>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65"/>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64">
                                            <p:txEl>
                                              <p:pRg st="1" end="1"/>
                                            </p:txEl>
                                          </p:spTgt>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15">
                                            <p:bg/>
                                          </p:spTgt>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15">
                                            <p:txEl>
                                              <p:pRg st="0" end="0"/>
                                            </p:txEl>
                                          </p:spTgt>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15">
                                            <p:txEl>
                                              <p:pRg st="1" end="1"/>
                                            </p:txEl>
                                          </p:spTgt>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15">
                                            <p:txEl>
                                              <p:pRg st="2" end="2"/>
                                            </p:txEl>
                                          </p:spTgt>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15">
                                            <p:txEl>
                                              <p:pRg st="3" end="3"/>
                                            </p:txEl>
                                          </p:spTgt>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15">
                                            <p:txEl>
                                              <p:pRg st="4" end="4"/>
                                            </p:txEl>
                                          </p:spTgt>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19"/>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15">
                                            <p:txEl>
                                              <p:pRg st="5" end="5"/>
                                            </p:txEl>
                                          </p:spTgt>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15">
                                            <p:txEl>
                                              <p:pRg st="6" end="6"/>
                                            </p:txEl>
                                          </p:spTgt>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nodeType="clickEffect">
                                  <p:stCondLst>
                                    <p:cond delay="0"/>
                                  </p:stCondLst>
                                  <p:childTnLst>
                                    <p:set>
                                      <p:cBhvr>
                                        <p:cTn id="94" dur="1" fill="hold">
                                          <p:stCondLst>
                                            <p:cond delay="0"/>
                                          </p:stCondLst>
                                        </p:cTn>
                                        <p:tgtEl>
                                          <p:spTgt spid="29"/>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27">
                                            <p:bg/>
                                          </p:spTgt>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27">
                                            <p:txEl>
                                              <p:pRg st="0" end="0"/>
                                            </p:txEl>
                                          </p:spTgt>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27">
                                            <p:txEl>
                                              <p:pRg st="1" end="1"/>
                                            </p:txEl>
                                          </p:spTgt>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27">
                                            <p:txEl>
                                              <p:pRg st="2" end="2"/>
                                            </p:txEl>
                                          </p:spTgt>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27">
                                            <p:txEl>
                                              <p:pRg st="3" end="3"/>
                                            </p:txEl>
                                          </p:spTgt>
                                        </p:tgtEl>
                                        <p:attrNameLst>
                                          <p:attrName>style.visibility</p:attrName>
                                        </p:attrNameLst>
                                      </p:cBhvr>
                                      <p:to>
                                        <p:strVal val="visible"/>
                                      </p:to>
                                    </p:set>
                                  </p:childTnLst>
                                </p:cTn>
                              </p:par>
                            </p:childTnLst>
                          </p:cTn>
                        </p:par>
                      </p:childTnLst>
                    </p:cTn>
                  </p:par>
                  <p:par>
                    <p:cTn id="105" fill="hold">
                      <p:stCondLst>
                        <p:cond delay="indefinite"/>
                      </p:stCondLst>
                      <p:childTnLst>
                        <p:par>
                          <p:cTn id="106" fill="hold">
                            <p:stCondLst>
                              <p:cond delay="0"/>
                            </p:stCondLst>
                            <p:childTnLst>
                              <p:par>
                                <p:cTn id="107" presetID="1" presetClass="entr" presetSubtype="0" fill="hold" grpId="0" nodeType="clickEffect">
                                  <p:stCondLst>
                                    <p:cond delay="0"/>
                                  </p:stCondLst>
                                  <p:childTnLst>
                                    <p:set>
                                      <p:cBhvr>
                                        <p:cTn id="108" dur="1" fill="hold">
                                          <p:stCondLst>
                                            <p:cond delay="0"/>
                                          </p:stCondLst>
                                        </p:cTn>
                                        <p:tgtEl>
                                          <p:spTgt spid="84">
                                            <p:bg/>
                                          </p:spTgt>
                                        </p:tgtEl>
                                        <p:attrNameLst>
                                          <p:attrName>style.visibility</p:attrName>
                                        </p:attrNameLst>
                                      </p:cBhvr>
                                      <p:to>
                                        <p:strVal val="visible"/>
                                      </p:to>
                                    </p:set>
                                  </p:childTnLst>
                                </p:cTn>
                              </p:par>
                              <p:par>
                                <p:cTn id="109" presetID="1" presetClass="entr" presetSubtype="0" fill="hold" grpId="0" nodeType="withEffect">
                                  <p:stCondLst>
                                    <p:cond delay="0"/>
                                  </p:stCondLst>
                                  <p:childTnLst>
                                    <p:set>
                                      <p:cBhvr>
                                        <p:cTn id="110" dur="1" fill="hold">
                                          <p:stCondLst>
                                            <p:cond delay="0"/>
                                          </p:stCondLst>
                                        </p:cTn>
                                        <p:tgtEl>
                                          <p:spTgt spid="84">
                                            <p:txEl>
                                              <p:pRg st="0" end="0"/>
                                            </p:txEl>
                                          </p:spTgt>
                                        </p:tgtEl>
                                        <p:attrNameLst>
                                          <p:attrName>style.visibility</p:attrName>
                                        </p:attrNameLst>
                                      </p:cBhvr>
                                      <p:to>
                                        <p:strVal val="visible"/>
                                      </p:to>
                                    </p:set>
                                  </p:childTnLst>
                                </p:cTn>
                              </p:par>
                              <p:par>
                                <p:cTn id="111" presetID="1" presetClass="entr" presetSubtype="0" fill="hold" grpId="0" nodeType="withEffect">
                                  <p:stCondLst>
                                    <p:cond delay="0"/>
                                  </p:stCondLst>
                                  <p:childTnLst>
                                    <p:set>
                                      <p:cBhvr>
                                        <p:cTn id="112" dur="1" fill="hold">
                                          <p:stCondLst>
                                            <p:cond delay="0"/>
                                          </p:stCondLst>
                                        </p:cTn>
                                        <p:tgtEl>
                                          <p:spTgt spid="83"/>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84">
                                            <p:txEl>
                                              <p:pRg st="1" end="1"/>
                                            </p:txEl>
                                          </p:spTgt>
                                        </p:tgtEl>
                                        <p:attrNameLst>
                                          <p:attrName>style.visibility</p:attrName>
                                        </p:attrNameLst>
                                      </p:cBhvr>
                                      <p:to>
                                        <p:strVal val="visible"/>
                                      </p:to>
                                    </p:set>
                                  </p:childTnLst>
                                </p:cTn>
                              </p:par>
                            </p:childTnLst>
                          </p:cTn>
                        </p:par>
                      </p:childTnLst>
                    </p:cTn>
                  </p:par>
                  <p:par>
                    <p:cTn id="115" fill="hold">
                      <p:stCondLst>
                        <p:cond delay="indefinite"/>
                      </p:stCondLst>
                      <p:childTnLst>
                        <p:par>
                          <p:cTn id="116" fill="hold">
                            <p:stCondLst>
                              <p:cond delay="0"/>
                            </p:stCondLst>
                            <p:childTnLst>
                              <p:par>
                                <p:cTn id="117" presetID="1" presetClass="entr" presetSubtype="0" fill="hold" grpId="0" nodeType="clickEffect">
                                  <p:stCondLst>
                                    <p:cond delay="0"/>
                                  </p:stCondLst>
                                  <p:childTnLst>
                                    <p:set>
                                      <p:cBhvr>
                                        <p:cTn id="118" dur="1" fill="hold">
                                          <p:stCondLst>
                                            <p:cond delay="0"/>
                                          </p:stCondLst>
                                        </p:cTn>
                                        <p:tgtEl>
                                          <p:spTgt spid="85"/>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86">
                                            <p:bg/>
                                          </p:spTgt>
                                        </p:tgtEl>
                                        <p:attrNameLst>
                                          <p:attrName>style.visibility</p:attrName>
                                        </p:attrNameLst>
                                      </p:cBhvr>
                                      <p:to>
                                        <p:strVal val="visible"/>
                                      </p:to>
                                    </p:set>
                                  </p:childTnLst>
                                </p:cTn>
                              </p:par>
                              <p:par>
                                <p:cTn id="121" presetID="1" presetClass="entr" presetSubtype="0" fill="hold" grpId="0" nodeType="withEffect">
                                  <p:stCondLst>
                                    <p:cond delay="0"/>
                                  </p:stCondLst>
                                  <p:childTnLst>
                                    <p:set>
                                      <p:cBhvr>
                                        <p:cTn id="122" dur="1" fill="hold">
                                          <p:stCondLst>
                                            <p:cond delay="0"/>
                                          </p:stCondLst>
                                        </p:cTn>
                                        <p:tgtEl>
                                          <p:spTgt spid="86">
                                            <p:txEl>
                                              <p:pRg st="0" end="0"/>
                                            </p:txEl>
                                          </p:spTgt>
                                        </p:tgtEl>
                                        <p:attrNameLst>
                                          <p:attrName>style.visibility</p:attrName>
                                        </p:attrNameLst>
                                      </p:cBhvr>
                                      <p:to>
                                        <p:strVal val="visible"/>
                                      </p:to>
                                    </p:set>
                                  </p:childTnLst>
                                </p:cTn>
                              </p:par>
                              <p:par>
                                <p:cTn id="123" presetID="1" presetClass="entr" presetSubtype="0" fill="hold" grpId="0" nodeType="withEffect">
                                  <p:stCondLst>
                                    <p:cond delay="0"/>
                                  </p:stCondLst>
                                  <p:childTnLst>
                                    <p:set>
                                      <p:cBhvr>
                                        <p:cTn id="124" dur="1" fill="hold">
                                          <p:stCondLst>
                                            <p:cond delay="0"/>
                                          </p:stCondLst>
                                        </p:cTn>
                                        <p:tgtEl>
                                          <p:spTgt spid="86">
                                            <p:txEl>
                                              <p:pRg st="1" end="1"/>
                                            </p:txEl>
                                          </p:spTgt>
                                        </p:tgtEl>
                                        <p:attrNameLst>
                                          <p:attrName>style.visibility</p:attrName>
                                        </p:attrNameLst>
                                      </p:cBhvr>
                                      <p:to>
                                        <p:strVal val="visible"/>
                                      </p:to>
                                    </p:set>
                                  </p:childTnLst>
                                </p:cTn>
                              </p:par>
                            </p:childTnLst>
                          </p:cTn>
                        </p:par>
                      </p:childTnLst>
                    </p:cTn>
                  </p:par>
                  <p:par>
                    <p:cTn id="125" fill="hold">
                      <p:stCondLst>
                        <p:cond delay="indefinite"/>
                      </p:stCondLst>
                      <p:childTnLst>
                        <p:par>
                          <p:cTn id="126" fill="hold">
                            <p:stCondLst>
                              <p:cond delay="0"/>
                            </p:stCondLst>
                            <p:childTnLst>
                              <p:par>
                                <p:cTn id="127" presetID="1" presetClass="entr" presetSubtype="0" fill="hold" grpId="0" nodeType="clickEffect">
                                  <p:stCondLst>
                                    <p:cond delay="0"/>
                                  </p:stCondLst>
                                  <p:childTnLst>
                                    <p:set>
                                      <p:cBhvr>
                                        <p:cTn id="128"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animBg="1"/>
      <p:bldP spid="15" grpId="0" build="p" animBg="1"/>
      <p:bldP spid="27" grpId="0" build="p" animBg="1"/>
      <p:bldP spid="36" grpId="0" build="p" animBg="1"/>
      <p:bldP spid="46" grpId="0" build="p" animBg="1"/>
      <p:bldP spid="64" grpId="0" build="p" animBg="1"/>
      <p:bldP spid="83" grpId="0" animBg="1"/>
      <p:bldP spid="84" grpId="0" build="p" animBg="1"/>
      <p:bldP spid="85" grpId="0" animBg="1"/>
      <p:bldP spid="86" grpId="0" build="p" animBg="1"/>
      <p:bldP spid="2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r>
              <a:rPr lang="en-GB" dirty="0" smtClean="0"/>
              <a:t>Data Quality Programme</a:t>
            </a:r>
          </a:p>
          <a:p>
            <a:endParaRPr lang="en-GB" dirty="0" smtClean="0"/>
          </a:p>
          <a:p>
            <a:r>
              <a:rPr lang="en-GB" dirty="0" smtClean="0"/>
              <a:t>Specific pathway analyses</a:t>
            </a:r>
          </a:p>
          <a:p>
            <a:endParaRPr lang="en-GB" dirty="0" smtClean="0"/>
          </a:p>
          <a:p>
            <a:r>
              <a:rPr lang="en-GB" dirty="0" smtClean="0"/>
              <a:t>Community Health Data Set</a:t>
            </a:r>
          </a:p>
          <a:p>
            <a:endParaRPr lang="en-GB" dirty="0" smtClean="0"/>
          </a:p>
          <a:p>
            <a:r>
              <a:rPr lang="en-GB" dirty="0" smtClean="0"/>
              <a:t>SPIRE – practice based data </a:t>
            </a:r>
          </a:p>
          <a:p>
            <a:endParaRPr lang="en-GB" dirty="0" smtClean="0"/>
          </a:p>
          <a:p>
            <a:endParaRPr lang="en-GB" dirty="0"/>
          </a:p>
        </p:txBody>
      </p:sp>
      <p:sp>
        <p:nvSpPr>
          <p:cNvPr id="5" name="Title 4"/>
          <p:cNvSpPr>
            <a:spLocks noGrp="1"/>
          </p:cNvSpPr>
          <p:nvPr>
            <p:ph type="title"/>
          </p:nvPr>
        </p:nvSpPr>
        <p:spPr/>
        <p:txBody>
          <a:bodyPr/>
          <a:lstStyle/>
          <a:p>
            <a:r>
              <a:rPr lang="en-GB" dirty="0" smtClean="0"/>
              <a:t>Future Developments</a:t>
            </a:r>
            <a:endParaRPr lang="en-GB" dirty="0"/>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GB"/>
          </a:p>
        </p:txBody>
      </p:sp>
      <p:sp>
        <p:nvSpPr>
          <p:cNvPr id="3" name="Title 2"/>
          <p:cNvSpPr>
            <a:spLocks noGrp="1"/>
          </p:cNvSpPr>
          <p:nvPr>
            <p:ph type="title"/>
          </p:nvPr>
        </p:nvSpPr>
        <p:spPr/>
        <p:txBody>
          <a:bodyPr/>
          <a:lstStyle/>
          <a:p>
            <a:endParaRPr lang="en-GB"/>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1"/>
          <p:cNvSpPr txBox="1">
            <a:spLocks/>
          </p:cNvSpPr>
          <p:nvPr/>
        </p:nvSpPr>
        <p:spPr bwMode="auto">
          <a:xfrm>
            <a:off x="457200" y="6553200"/>
            <a:ext cx="8229600" cy="30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0" fontAlgn="base" latinLnBrk="0" hangingPunct="0">
              <a:lnSpc>
                <a:spcPct val="100000"/>
              </a:lnSpc>
              <a:spcBef>
                <a:spcPct val="20000"/>
              </a:spcBef>
              <a:spcAft>
                <a:spcPct val="0"/>
              </a:spcAft>
              <a:buClrTx/>
              <a:buSzTx/>
              <a:buFont typeface="Arial" pitchFamily="34" charset="0"/>
              <a:buNone/>
              <a:tabLst/>
              <a:defRPr/>
            </a:pPr>
            <a:r>
              <a:rPr kumimoji="0" lang="en-GB" sz="1400" b="0" i="0" u="none" strike="noStrike" kern="1200" cap="none" spc="0" normalizeH="0" baseline="0" noProof="0" dirty="0" smtClean="0">
                <a:ln>
                  <a:noFill/>
                </a:ln>
                <a:solidFill>
                  <a:schemeClr val="tx1"/>
                </a:solidFill>
                <a:effectLst/>
                <a:uLnTx/>
                <a:uFillTx/>
                <a:latin typeface="+mn-lt"/>
                <a:ea typeface="+mn-ea"/>
                <a:cs typeface="+mn-cs"/>
              </a:rPr>
              <a:t>* Includes</a:t>
            </a:r>
            <a:r>
              <a:rPr kumimoji="0" lang="en-GB" sz="1400" b="0" i="0" u="none" strike="noStrike" kern="1200" cap="none" spc="0" normalizeH="0" noProof="0" dirty="0" smtClean="0">
                <a:ln>
                  <a:noFill/>
                </a:ln>
                <a:solidFill>
                  <a:schemeClr val="tx1"/>
                </a:solidFill>
                <a:effectLst/>
                <a:uLnTx/>
                <a:uFillTx/>
                <a:latin typeface="+mn-lt"/>
                <a:ea typeface="+mn-ea"/>
                <a:cs typeface="+mn-cs"/>
              </a:rPr>
              <a:t> GP prescribing   </a:t>
            </a:r>
            <a:r>
              <a:rPr kumimoji="0" lang="en-GB" sz="1400" b="0" i="0" u="none" strike="noStrike" kern="1200" cap="none" spc="0" normalizeH="0" baseline="0" noProof="0" dirty="0" smtClean="0">
                <a:ln>
                  <a:noFill/>
                </a:ln>
                <a:solidFill>
                  <a:schemeClr val="tx1"/>
                </a:solidFill>
                <a:effectLst/>
                <a:uLnTx/>
                <a:uFillTx/>
                <a:latin typeface="+mn-lt"/>
                <a:ea typeface="+mn-ea"/>
                <a:cs typeface="+mn-cs"/>
              </a:rPr>
              <a:t>** Estimated based on community care team notes</a:t>
            </a:r>
            <a:endParaRPr kumimoji="0" lang="en-GB" sz="1400" b="0" i="0" u="none" strike="noStrike" kern="1200" cap="none" spc="0" normalizeH="0" baseline="0" noProof="0" dirty="0">
              <a:ln>
                <a:noFill/>
              </a:ln>
              <a:solidFill>
                <a:schemeClr val="tx1"/>
              </a:solidFill>
              <a:effectLst/>
              <a:uLnTx/>
              <a:uFillTx/>
              <a:latin typeface="+mn-lt"/>
              <a:ea typeface="+mn-ea"/>
              <a:cs typeface="+mn-cs"/>
            </a:endParaRPr>
          </a:p>
        </p:txBody>
      </p:sp>
      <p:sp>
        <p:nvSpPr>
          <p:cNvPr id="6" name="Subtitle 2"/>
          <p:cNvSpPr txBox="1">
            <a:spLocks/>
          </p:cNvSpPr>
          <p:nvPr/>
        </p:nvSpPr>
        <p:spPr>
          <a:xfrm>
            <a:off x="1143000" y="228600"/>
            <a:ext cx="6704856" cy="576064"/>
          </a:xfrm>
          <a:prstGeom prst="rect">
            <a:avLst/>
          </a:prstGeom>
          <a:solidFill>
            <a:schemeClr val="accent1"/>
          </a:solidFill>
          <a:ln>
            <a:solidFill>
              <a:schemeClr val="accent1"/>
            </a:solidFill>
          </a:ln>
        </p:spPr>
        <p:style>
          <a:lnRef idx="2">
            <a:schemeClr val="accent4"/>
          </a:lnRef>
          <a:fillRef idx="1">
            <a:schemeClr val="lt1"/>
          </a:fillRef>
          <a:effectRef idx="0">
            <a:schemeClr val="accent4"/>
          </a:effectRef>
          <a:fontRef idx="minor">
            <a:schemeClr val="dk1"/>
          </a:fontRef>
        </p:style>
        <p:txBody>
          <a:bodyPr/>
          <a:lstStyle/>
          <a:p>
            <a:pPr marL="342900" indent="-342900" algn="ctr" fontAlgn="auto">
              <a:spcBef>
                <a:spcPct val="20000"/>
              </a:spcBef>
              <a:spcAft>
                <a:spcPts val="0"/>
              </a:spcAft>
              <a:defRPr/>
            </a:pPr>
            <a:r>
              <a:rPr lang="en-GB" sz="32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Pathway comparison</a:t>
            </a:r>
            <a:endParaRPr lang="en-GB" sz="32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graphicFrame>
        <p:nvGraphicFramePr>
          <p:cNvPr id="11" name="Table 10"/>
          <p:cNvGraphicFramePr>
            <a:graphicFrameLocks noGrp="1"/>
          </p:cNvGraphicFramePr>
          <p:nvPr/>
        </p:nvGraphicFramePr>
        <p:xfrm>
          <a:off x="762000" y="1143000"/>
          <a:ext cx="7467600" cy="5191760"/>
        </p:xfrm>
        <a:graphic>
          <a:graphicData uri="http://schemas.openxmlformats.org/drawingml/2006/table">
            <a:tbl>
              <a:tblPr firstRow="1" bandRow="1">
                <a:tableStyleId>{5C22544A-7EE6-4342-B048-85BDC9FD1C3A}</a:tableStyleId>
              </a:tblPr>
              <a:tblGrid>
                <a:gridCol w="2971800"/>
                <a:gridCol w="2286000"/>
                <a:gridCol w="2209800"/>
              </a:tblGrid>
              <a:tr h="370840">
                <a:tc>
                  <a:txBody>
                    <a:bodyPr/>
                    <a:lstStyle/>
                    <a:p>
                      <a:endParaRPr lang="en-GB" dirty="0"/>
                    </a:p>
                  </a:txBody>
                  <a:tcPr/>
                </a:tc>
                <a:tc>
                  <a:txBody>
                    <a:bodyPr/>
                    <a:lstStyle/>
                    <a:p>
                      <a:pPr algn="ctr"/>
                      <a:r>
                        <a:rPr lang="en-GB" dirty="0" smtClean="0"/>
                        <a:t>Pathway 1</a:t>
                      </a:r>
                      <a:endParaRPr lang="en-GB" dirty="0"/>
                    </a:p>
                  </a:txBody>
                  <a:tcPr/>
                </a:tc>
                <a:tc>
                  <a:txBody>
                    <a:bodyPr/>
                    <a:lstStyle/>
                    <a:p>
                      <a:pPr algn="ctr"/>
                      <a:r>
                        <a:rPr lang="en-GB" dirty="0" smtClean="0"/>
                        <a:t>Pathway 2</a:t>
                      </a:r>
                      <a:endParaRPr lang="en-GB" dirty="0"/>
                    </a:p>
                  </a:txBody>
                  <a:tcPr/>
                </a:tc>
              </a:tr>
              <a:tr h="370840">
                <a:tc>
                  <a:txBody>
                    <a:bodyPr/>
                    <a:lstStyle/>
                    <a:p>
                      <a:endParaRPr lang="en-GB" dirty="0"/>
                    </a:p>
                  </a:txBody>
                  <a:tcPr/>
                </a:tc>
                <a:tc>
                  <a:txBody>
                    <a:bodyPr/>
                    <a:lstStyle/>
                    <a:p>
                      <a:pPr algn="ctr"/>
                      <a:endParaRPr lang="en-GB" dirty="0"/>
                    </a:p>
                  </a:txBody>
                  <a:tcPr/>
                </a:tc>
                <a:tc>
                  <a:txBody>
                    <a:bodyPr/>
                    <a:lstStyle/>
                    <a:p>
                      <a:pPr algn="ctr"/>
                      <a:endParaRPr lang="en-GB" dirty="0"/>
                    </a:p>
                  </a:txBody>
                  <a:tcPr/>
                </a:tc>
              </a:tr>
              <a:tr h="370840">
                <a:tc>
                  <a:txBody>
                    <a:bodyPr/>
                    <a:lstStyle/>
                    <a:p>
                      <a:endParaRPr lang="en-GB" dirty="0"/>
                    </a:p>
                  </a:txBody>
                  <a:tcPr/>
                </a:tc>
                <a:tc>
                  <a:txBody>
                    <a:bodyPr/>
                    <a:lstStyle/>
                    <a:p>
                      <a:pPr algn="ctr"/>
                      <a:endParaRPr lang="en-GB" dirty="0"/>
                    </a:p>
                  </a:txBody>
                  <a:tcPr/>
                </a:tc>
                <a:tc>
                  <a:txBody>
                    <a:bodyPr/>
                    <a:lstStyle/>
                    <a:p>
                      <a:pPr algn="ctr"/>
                      <a:endParaRPr lang="en-GB" dirty="0"/>
                    </a:p>
                  </a:txBody>
                  <a:tcPr/>
                </a:tc>
              </a:tr>
              <a:tr h="370840">
                <a:tc>
                  <a:txBody>
                    <a:bodyPr/>
                    <a:lstStyle/>
                    <a:p>
                      <a:endParaRPr lang="en-GB" dirty="0"/>
                    </a:p>
                  </a:txBody>
                  <a:tcPr/>
                </a:tc>
                <a:tc>
                  <a:txBody>
                    <a:bodyPr/>
                    <a:lstStyle/>
                    <a:p>
                      <a:pPr algn="ctr"/>
                      <a:endParaRPr lang="en-GB" dirty="0"/>
                    </a:p>
                  </a:txBody>
                  <a:tcPr/>
                </a:tc>
                <a:tc>
                  <a:txBody>
                    <a:bodyPr/>
                    <a:lstStyle/>
                    <a:p>
                      <a:pPr algn="ctr"/>
                      <a:endParaRPr lang="en-GB" dirty="0"/>
                    </a:p>
                  </a:txBody>
                  <a:tcPr/>
                </a:tc>
              </a:tr>
              <a:tr h="370840">
                <a:tc>
                  <a:txBody>
                    <a:bodyPr/>
                    <a:lstStyle/>
                    <a:p>
                      <a:endParaRPr lang="en-GB" dirty="0"/>
                    </a:p>
                  </a:txBody>
                  <a:tcPr/>
                </a:tc>
                <a:tc>
                  <a:txBody>
                    <a:bodyPr/>
                    <a:lstStyle/>
                    <a:p>
                      <a:pPr algn="ctr"/>
                      <a:endParaRPr lang="en-GB" dirty="0"/>
                    </a:p>
                  </a:txBody>
                  <a:tcPr/>
                </a:tc>
                <a:tc>
                  <a:txBody>
                    <a:bodyPr/>
                    <a:lstStyle/>
                    <a:p>
                      <a:pPr algn="ctr"/>
                      <a:endParaRPr lang="en-GB" dirty="0"/>
                    </a:p>
                  </a:txBody>
                  <a:tcPr/>
                </a:tc>
              </a:tr>
              <a:tr h="370840">
                <a:tc>
                  <a:txBody>
                    <a:bodyPr/>
                    <a:lstStyle/>
                    <a:p>
                      <a:endParaRPr lang="en-GB" dirty="0"/>
                    </a:p>
                  </a:txBody>
                  <a:tcPr/>
                </a:tc>
                <a:tc>
                  <a:txBody>
                    <a:bodyPr/>
                    <a:lstStyle/>
                    <a:p>
                      <a:pPr algn="ctr"/>
                      <a:endParaRPr lang="en-GB" dirty="0"/>
                    </a:p>
                  </a:txBody>
                  <a:tcPr/>
                </a:tc>
                <a:tc>
                  <a:txBody>
                    <a:bodyPr/>
                    <a:lstStyle/>
                    <a:p>
                      <a:pPr algn="ctr"/>
                      <a:endParaRPr lang="en-GB" dirty="0"/>
                    </a:p>
                  </a:txBody>
                  <a:tcPr/>
                </a:tc>
              </a:tr>
              <a:tr h="370840">
                <a:tc>
                  <a:txBody>
                    <a:bodyPr/>
                    <a:lstStyle/>
                    <a:p>
                      <a:endParaRPr lang="en-GB" dirty="0"/>
                    </a:p>
                  </a:txBody>
                  <a:tcPr/>
                </a:tc>
                <a:tc>
                  <a:txBody>
                    <a:bodyPr/>
                    <a:lstStyle/>
                    <a:p>
                      <a:pPr algn="ctr"/>
                      <a:endParaRPr lang="en-GB" dirty="0"/>
                    </a:p>
                  </a:txBody>
                  <a:tcPr/>
                </a:tc>
                <a:tc>
                  <a:txBody>
                    <a:bodyPr/>
                    <a:lstStyle/>
                    <a:p>
                      <a:pPr algn="ctr"/>
                      <a:endParaRPr lang="en-GB" dirty="0"/>
                    </a:p>
                  </a:txBody>
                  <a:tcPr/>
                </a:tc>
              </a:tr>
              <a:tr h="370840">
                <a:tc>
                  <a:txBody>
                    <a:bodyPr/>
                    <a:lstStyle/>
                    <a:p>
                      <a:endParaRPr lang="en-GB" dirty="0"/>
                    </a:p>
                  </a:txBody>
                  <a:tcPr/>
                </a:tc>
                <a:tc>
                  <a:txBody>
                    <a:bodyPr/>
                    <a:lstStyle/>
                    <a:p>
                      <a:pPr algn="ctr"/>
                      <a:endParaRPr lang="en-GB" dirty="0"/>
                    </a:p>
                  </a:txBody>
                  <a:tcPr/>
                </a:tc>
                <a:tc>
                  <a:txBody>
                    <a:bodyPr/>
                    <a:lstStyle/>
                    <a:p>
                      <a:pPr algn="ctr"/>
                      <a:endParaRPr lang="en-GB" dirty="0"/>
                    </a:p>
                  </a:txBody>
                  <a:tcPr/>
                </a:tc>
              </a:tr>
              <a:tr h="370840">
                <a:tc>
                  <a:txBody>
                    <a:bodyPr/>
                    <a:lstStyle/>
                    <a:p>
                      <a:endParaRPr lang="en-GB" dirty="0"/>
                    </a:p>
                  </a:txBody>
                  <a:tcPr/>
                </a:tc>
                <a:tc>
                  <a:txBody>
                    <a:bodyPr/>
                    <a:lstStyle/>
                    <a:p>
                      <a:pPr algn="ctr"/>
                      <a:endParaRPr lang="en-GB" dirty="0"/>
                    </a:p>
                  </a:txBody>
                  <a:tcPr/>
                </a:tc>
                <a:tc>
                  <a:txBody>
                    <a:bodyPr/>
                    <a:lstStyle/>
                    <a:p>
                      <a:pPr algn="ctr"/>
                      <a:endParaRPr lang="en-GB" dirty="0"/>
                    </a:p>
                  </a:txBody>
                  <a:tcPr/>
                </a:tc>
              </a:tr>
              <a:tr h="370840">
                <a:tc>
                  <a:txBody>
                    <a:bodyPr/>
                    <a:lstStyle/>
                    <a:p>
                      <a:endParaRPr lang="en-GB" dirty="0"/>
                    </a:p>
                  </a:txBody>
                  <a:tcPr/>
                </a:tc>
                <a:tc>
                  <a:txBody>
                    <a:bodyPr/>
                    <a:lstStyle/>
                    <a:p>
                      <a:pPr algn="ctr"/>
                      <a:endParaRPr lang="en-GB" dirty="0"/>
                    </a:p>
                  </a:txBody>
                  <a:tcPr/>
                </a:tc>
                <a:tc>
                  <a:txBody>
                    <a:bodyPr/>
                    <a:lstStyle/>
                    <a:p>
                      <a:pPr algn="ctr"/>
                      <a:endParaRPr lang="en-GB" dirty="0"/>
                    </a:p>
                  </a:txBody>
                  <a:tcPr/>
                </a:tc>
              </a:tr>
              <a:tr h="370840">
                <a:tc>
                  <a:txBody>
                    <a:bodyPr/>
                    <a:lstStyle/>
                    <a:p>
                      <a:endParaRPr lang="en-GB" dirty="0"/>
                    </a:p>
                  </a:txBody>
                  <a:tcPr/>
                </a:tc>
                <a:tc>
                  <a:txBody>
                    <a:bodyPr/>
                    <a:lstStyle/>
                    <a:p>
                      <a:pPr algn="ctr"/>
                      <a:endParaRPr lang="en-GB" dirty="0"/>
                    </a:p>
                  </a:txBody>
                  <a:tcPr/>
                </a:tc>
                <a:tc>
                  <a:txBody>
                    <a:bodyPr/>
                    <a:lstStyle/>
                    <a:p>
                      <a:pPr algn="ctr"/>
                      <a:endParaRPr lang="en-GB" dirty="0"/>
                    </a:p>
                  </a:txBody>
                  <a:tcPr/>
                </a:tc>
              </a:tr>
              <a:tr h="370840">
                <a:tc>
                  <a:txBody>
                    <a:bodyPr/>
                    <a:lstStyle/>
                    <a:p>
                      <a:endParaRPr lang="en-GB" dirty="0"/>
                    </a:p>
                  </a:txBody>
                  <a:tcPr/>
                </a:tc>
                <a:tc>
                  <a:txBody>
                    <a:bodyPr/>
                    <a:lstStyle/>
                    <a:p>
                      <a:pPr algn="ctr"/>
                      <a:endParaRPr lang="en-GB" dirty="0"/>
                    </a:p>
                  </a:txBody>
                  <a:tcPr/>
                </a:tc>
                <a:tc>
                  <a:txBody>
                    <a:bodyPr/>
                    <a:lstStyle/>
                    <a:p>
                      <a:pPr algn="ctr"/>
                      <a:endParaRPr lang="en-GB" dirty="0"/>
                    </a:p>
                  </a:txBody>
                  <a:tcPr/>
                </a:tc>
              </a:tr>
              <a:tr h="370840">
                <a:tc>
                  <a:txBody>
                    <a:bodyPr/>
                    <a:lstStyle/>
                    <a:p>
                      <a:endParaRPr lang="en-GB" dirty="0"/>
                    </a:p>
                  </a:txBody>
                  <a:tcPr/>
                </a:tc>
                <a:tc>
                  <a:txBody>
                    <a:bodyPr/>
                    <a:lstStyle/>
                    <a:p>
                      <a:pPr algn="ctr"/>
                      <a:endParaRPr lang="en-GB" dirty="0"/>
                    </a:p>
                  </a:txBody>
                  <a:tcPr/>
                </a:tc>
                <a:tc>
                  <a:txBody>
                    <a:bodyPr/>
                    <a:lstStyle/>
                    <a:p>
                      <a:pPr algn="ctr"/>
                      <a:endParaRPr lang="en-GB" dirty="0"/>
                    </a:p>
                  </a:txBody>
                  <a:tcPr/>
                </a:tc>
              </a:tr>
              <a:tr h="370840">
                <a:tc>
                  <a:txBody>
                    <a:bodyPr/>
                    <a:lstStyle/>
                    <a:p>
                      <a:endParaRPr lang="en-GB" dirty="0"/>
                    </a:p>
                  </a:txBody>
                  <a:tcPr/>
                </a:tc>
                <a:tc>
                  <a:txBody>
                    <a:bodyPr/>
                    <a:lstStyle/>
                    <a:p>
                      <a:pPr algn="ctr"/>
                      <a:endParaRPr lang="en-GB" dirty="0"/>
                    </a:p>
                  </a:txBody>
                  <a:tcPr/>
                </a:tc>
                <a:tc>
                  <a:txBody>
                    <a:bodyPr/>
                    <a:lstStyle/>
                    <a:p>
                      <a:pPr algn="ctr"/>
                      <a:endParaRPr lang="en-GB" dirty="0"/>
                    </a:p>
                  </a:txBody>
                  <a:tcPr/>
                </a:tc>
              </a:tr>
            </a:tbl>
          </a:graphicData>
        </a:graphic>
      </p:graphicFrame>
      <p:graphicFrame>
        <p:nvGraphicFramePr>
          <p:cNvPr id="12" name="Table 11"/>
          <p:cNvGraphicFramePr>
            <a:graphicFrameLocks noGrp="1"/>
          </p:cNvGraphicFramePr>
          <p:nvPr/>
        </p:nvGraphicFramePr>
        <p:xfrm>
          <a:off x="762000" y="1143000"/>
          <a:ext cx="7467600" cy="5191760"/>
        </p:xfrm>
        <a:graphic>
          <a:graphicData uri="http://schemas.openxmlformats.org/drawingml/2006/table">
            <a:tbl>
              <a:tblPr firstRow="1" bandRow="1">
                <a:tableStyleId>{5C22544A-7EE6-4342-B048-85BDC9FD1C3A}</a:tableStyleId>
              </a:tblPr>
              <a:tblGrid>
                <a:gridCol w="2971800"/>
                <a:gridCol w="2286000"/>
                <a:gridCol w="2209800"/>
              </a:tblGrid>
              <a:tr h="370840">
                <a:tc>
                  <a:txBody>
                    <a:bodyPr/>
                    <a:lstStyle/>
                    <a:p>
                      <a:endParaRPr lang="en-GB" dirty="0"/>
                    </a:p>
                  </a:txBody>
                  <a:tcPr/>
                </a:tc>
                <a:tc>
                  <a:txBody>
                    <a:bodyPr/>
                    <a:lstStyle/>
                    <a:p>
                      <a:pPr algn="ctr"/>
                      <a:r>
                        <a:rPr lang="en-GB" dirty="0" smtClean="0"/>
                        <a:t>Pathway 1</a:t>
                      </a:r>
                      <a:endParaRPr lang="en-GB" dirty="0"/>
                    </a:p>
                  </a:txBody>
                  <a:tcPr/>
                </a:tc>
                <a:tc>
                  <a:txBody>
                    <a:bodyPr/>
                    <a:lstStyle/>
                    <a:p>
                      <a:pPr algn="ctr"/>
                      <a:r>
                        <a:rPr lang="en-GB" dirty="0" smtClean="0"/>
                        <a:t>Pathway 2</a:t>
                      </a:r>
                      <a:endParaRPr lang="en-GB" dirty="0"/>
                    </a:p>
                  </a:txBody>
                  <a:tcPr/>
                </a:tc>
              </a:tr>
              <a:tr h="370840">
                <a:tc>
                  <a:txBody>
                    <a:bodyPr/>
                    <a:lstStyle/>
                    <a:p>
                      <a:r>
                        <a:rPr lang="en-GB" dirty="0" smtClean="0"/>
                        <a:t>Total cost</a:t>
                      </a:r>
                      <a:endParaRPr lang="en-GB" dirty="0"/>
                    </a:p>
                  </a:txBody>
                  <a:tcPr/>
                </a:tc>
                <a:tc>
                  <a:txBody>
                    <a:bodyPr/>
                    <a:lstStyle/>
                    <a:p>
                      <a:pPr algn="ctr"/>
                      <a:r>
                        <a:rPr lang="en-GB" dirty="0" smtClean="0"/>
                        <a:t>£7,100</a:t>
                      </a:r>
                      <a:endParaRPr lang="en-GB" dirty="0"/>
                    </a:p>
                  </a:txBody>
                  <a:tcPr/>
                </a:tc>
                <a:tc>
                  <a:txBody>
                    <a:bodyPr/>
                    <a:lstStyle/>
                    <a:p>
                      <a:pPr algn="ctr"/>
                      <a:r>
                        <a:rPr lang="en-GB" dirty="0" smtClean="0"/>
                        <a:t>£18,000</a:t>
                      </a:r>
                      <a:endParaRPr lang="en-GB" dirty="0"/>
                    </a:p>
                  </a:txBody>
                  <a:tcPr/>
                </a:tc>
              </a:tr>
              <a:tr h="370840">
                <a:tc>
                  <a:txBody>
                    <a:bodyPr/>
                    <a:lstStyle/>
                    <a:p>
                      <a:endParaRPr lang="en-GB" dirty="0"/>
                    </a:p>
                  </a:txBody>
                  <a:tcPr/>
                </a:tc>
                <a:tc>
                  <a:txBody>
                    <a:bodyPr/>
                    <a:lstStyle/>
                    <a:p>
                      <a:pPr algn="ctr"/>
                      <a:endParaRPr lang="en-GB" dirty="0"/>
                    </a:p>
                  </a:txBody>
                  <a:tcPr/>
                </a:tc>
                <a:tc>
                  <a:txBody>
                    <a:bodyPr/>
                    <a:lstStyle/>
                    <a:p>
                      <a:pPr algn="ctr"/>
                      <a:endParaRPr lang="en-GB" dirty="0"/>
                    </a:p>
                  </a:txBody>
                  <a:tcPr/>
                </a:tc>
              </a:tr>
              <a:tr h="370840">
                <a:tc>
                  <a:txBody>
                    <a:bodyPr/>
                    <a:lstStyle/>
                    <a:p>
                      <a:endParaRPr lang="en-GB" dirty="0"/>
                    </a:p>
                  </a:txBody>
                  <a:tcPr/>
                </a:tc>
                <a:tc>
                  <a:txBody>
                    <a:bodyPr/>
                    <a:lstStyle/>
                    <a:p>
                      <a:pPr algn="ctr"/>
                      <a:endParaRPr lang="en-GB" dirty="0"/>
                    </a:p>
                  </a:txBody>
                  <a:tcPr/>
                </a:tc>
                <a:tc>
                  <a:txBody>
                    <a:bodyPr/>
                    <a:lstStyle/>
                    <a:p>
                      <a:pPr algn="ctr"/>
                      <a:endParaRPr lang="en-GB" dirty="0"/>
                    </a:p>
                  </a:txBody>
                  <a:tcPr/>
                </a:tc>
              </a:tr>
              <a:tr h="370840">
                <a:tc>
                  <a:txBody>
                    <a:bodyPr/>
                    <a:lstStyle/>
                    <a:p>
                      <a:endParaRPr lang="en-GB" dirty="0"/>
                    </a:p>
                  </a:txBody>
                  <a:tcPr/>
                </a:tc>
                <a:tc>
                  <a:txBody>
                    <a:bodyPr/>
                    <a:lstStyle/>
                    <a:p>
                      <a:pPr algn="ctr"/>
                      <a:endParaRPr lang="en-GB" dirty="0"/>
                    </a:p>
                  </a:txBody>
                  <a:tcPr/>
                </a:tc>
                <a:tc>
                  <a:txBody>
                    <a:bodyPr/>
                    <a:lstStyle/>
                    <a:p>
                      <a:pPr algn="ctr"/>
                      <a:endParaRPr lang="en-GB" dirty="0"/>
                    </a:p>
                  </a:txBody>
                  <a:tcPr/>
                </a:tc>
              </a:tr>
              <a:tr h="370840">
                <a:tc>
                  <a:txBody>
                    <a:bodyPr/>
                    <a:lstStyle/>
                    <a:p>
                      <a:endParaRPr lang="en-GB" dirty="0"/>
                    </a:p>
                  </a:txBody>
                  <a:tcPr/>
                </a:tc>
                <a:tc>
                  <a:txBody>
                    <a:bodyPr/>
                    <a:lstStyle/>
                    <a:p>
                      <a:pPr algn="ctr"/>
                      <a:endParaRPr lang="en-GB" dirty="0"/>
                    </a:p>
                  </a:txBody>
                  <a:tcPr/>
                </a:tc>
                <a:tc>
                  <a:txBody>
                    <a:bodyPr/>
                    <a:lstStyle/>
                    <a:p>
                      <a:pPr algn="ctr"/>
                      <a:endParaRPr lang="en-GB" dirty="0"/>
                    </a:p>
                  </a:txBody>
                  <a:tcPr/>
                </a:tc>
              </a:tr>
              <a:tr h="370840">
                <a:tc>
                  <a:txBody>
                    <a:bodyPr/>
                    <a:lstStyle/>
                    <a:p>
                      <a:endParaRPr lang="en-GB" dirty="0"/>
                    </a:p>
                  </a:txBody>
                  <a:tcPr/>
                </a:tc>
                <a:tc>
                  <a:txBody>
                    <a:bodyPr/>
                    <a:lstStyle/>
                    <a:p>
                      <a:pPr algn="ctr"/>
                      <a:endParaRPr lang="en-GB" dirty="0"/>
                    </a:p>
                  </a:txBody>
                  <a:tcPr/>
                </a:tc>
                <a:tc>
                  <a:txBody>
                    <a:bodyPr/>
                    <a:lstStyle/>
                    <a:p>
                      <a:pPr algn="ctr"/>
                      <a:endParaRPr lang="en-GB" dirty="0"/>
                    </a:p>
                  </a:txBody>
                  <a:tcPr/>
                </a:tc>
              </a:tr>
              <a:tr h="370840">
                <a:tc>
                  <a:txBody>
                    <a:bodyPr/>
                    <a:lstStyle/>
                    <a:p>
                      <a:endParaRPr lang="en-GB" dirty="0"/>
                    </a:p>
                  </a:txBody>
                  <a:tcPr/>
                </a:tc>
                <a:tc>
                  <a:txBody>
                    <a:bodyPr/>
                    <a:lstStyle/>
                    <a:p>
                      <a:pPr algn="ctr"/>
                      <a:endParaRPr lang="en-GB" dirty="0"/>
                    </a:p>
                  </a:txBody>
                  <a:tcPr/>
                </a:tc>
                <a:tc>
                  <a:txBody>
                    <a:bodyPr/>
                    <a:lstStyle/>
                    <a:p>
                      <a:pPr algn="ctr"/>
                      <a:endParaRPr lang="en-GB" dirty="0"/>
                    </a:p>
                  </a:txBody>
                  <a:tcPr/>
                </a:tc>
              </a:tr>
              <a:tr h="370840">
                <a:tc>
                  <a:txBody>
                    <a:bodyPr/>
                    <a:lstStyle/>
                    <a:p>
                      <a:endParaRPr lang="en-GB" dirty="0"/>
                    </a:p>
                  </a:txBody>
                  <a:tcPr/>
                </a:tc>
                <a:tc>
                  <a:txBody>
                    <a:bodyPr/>
                    <a:lstStyle/>
                    <a:p>
                      <a:pPr algn="ctr"/>
                      <a:endParaRPr lang="en-GB" dirty="0"/>
                    </a:p>
                  </a:txBody>
                  <a:tcPr/>
                </a:tc>
                <a:tc>
                  <a:txBody>
                    <a:bodyPr/>
                    <a:lstStyle/>
                    <a:p>
                      <a:pPr algn="ctr"/>
                      <a:endParaRPr lang="en-GB" dirty="0"/>
                    </a:p>
                  </a:txBody>
                  <a:tcPr/>
                </a:tc>
              </a:tr>
              <a:tr h="370840">
                <a:tc>
                  <a:txBody>
                    <a:bodyPr/>
                    <a:lstStyle/>
                    <a:p>
                      <a:endParaRPr lang="en-GB" dirty="0"/>
                    </a:p>
                  </a:txBody>
                  <a:tcPr/>
                </a:tc>
                <a:tc>
                  <a:txBody>
                    <a:bodyPr/>
                    <a:lstStyle/>
                    <a:p>
                      <a:pPr algn="ctr"/>
                      <a:endParaRPr lang="en-GB" dirty="0"/>
                    </a:p>
                  </a:txBody>
                  <a:tcPr/>
                </a:tc>
                <a:tc>
                  <a:txBody>
                    <a:bodyPr/>
                    <a:lstStyle/>
                    <a:p>
                      <a:pPr algn="ctr"/>
                      <a:endParaRPr lang="en-GB" dirty="0"/>
                    </a:p>
                  </a:txBody>
                  <a:tcPr/>
                </a:tc>
              </a:tr>
              <a:tr h="370840">
                <a:tc>
                  <a:txBody>
                    <a:bodyPr/>
                    <a:lstStyle/>
                    <a:p>
                      <a:endParaRPr lang="en-GB" dirty="0"/>
                    </a:p>
                  </a:txBody>
                  <a:tcPr/>
                </a:tc>
                <a:tc>
                  <a:txBody>
                    <a:bodyPr/>
                    <a:lstStyle/>
                    <a:p>
                      <a:pPr algn="ctr"/>
                      <a:endParaRPr lang="en-GB" dirty="0"/>
                    </a:p>
                  </a:txBody>
                  <a:tcPr/>
                </a:tc>
                <a:tc>
                  <a:txBody>
                    <a:bodyPr/>
                    <a:lstStyle/>
                    <a:p>
                      <a:pPr algn="ctr"/>
                      <a:endParaRPr lang="en-GB" dirty="0"/>
                    </a:p>
                  </a:txBody>
                  <a:tcPr/>
                </a:tc>
              </a:tr>
              <a:tr h="370840">
                <a:tc>
                  <a:txBody>
                    <a:bodyPr/>
                    <a:lstStyle/>
                    <a:p>
                      <a:endParaRPr lang="en-GB" dirty="0"/>
                    </a:p>
                  </a:txBody>
                  <a:tcPr/>
                </a:tc>
                <a:tc>
                  <a:txBody>
                    <a:bodyPr/>
                    <a:lstStyle/>
                    <a:p>
                      <a:pPr algn="ctr"/>
                      <a:endParaRPr lang="en-GB" dirty="0"/>
                    </a:p>
                  </a:txBody>
                  <a:tcPr/>
                </a:tc>
                <a:tc>
                  <a:txBody>
                    <a:bodyPr/>
                    <a:lstStyle/>
                    <a:p>
                      <a:pPr algn="ctr"/>
                      <a:endParaRPr lang="en-GB" dirty="0"/>
                    </a:p>
                  </a:txBody>
                  <a:tcPr/>
                </a:tc>
              </a:tr>
              <a:tr h="370840">
                <a:tc>
                  <a:txBody>
                    <a:bodyPr/>
                    <a:lstStyle/>
                    <a:p>
                      <a:endParaRPr lang="en-GB" dirty="0"/>
                    </a:p>
                  </a:txBody>
                  <a:tcPr/>
                </a:tc>
                <a:tc>
                  <a:txBody>
                    <a:bodyPr/>
                    <a:lstStyle/>
                    <a:p>
                      <a:pPr algn="ctr"/>
                      <a:endParaRPr lang="en-GB" dirty="0"/>
                    </a:p>
                  </a:txBody>
                  <a:tcPr/>
                </a:tc>
                <a:tc>
                  <a:txBody>
                    <a:bodyPr/>
                    <a:lstStyle/>
                    <a:p>
                      <a:pPr algn="ctr"/>
                      <a:endParaRPr lang="en-GB" dirty="0"/>
                    </a:p>
                  </a:txBody>
                  <a:tcPr/>
                </a:tc>
              </a:tr>
              <a:tr h="370840">
                <a:tc>
                  <a:txBody>
                    <a:bodyPr/>
                    <a:lstStyle/>
                    <a:p>
                      <a:endParaRPr lang="en-GB" dirty="0"/>
                    </a:p>
                  </a:txBody>
                  <a:tcPr/>
                </a:tc>
                <a:tc>
                  <a:txBody>
                    <a:bodyPr/>
                    <a:lstStyle/>
                    <a:p>
                      <a:pPr algn="ctr"/>
                      <a:endParaRPr lang="en-GB" dirty="0"/>
                    </a:p>
                  </a:txBody>
                  <a:tcPr/>
                </a:tc>
                <a:tc>
                  <a:txBody>
                    <a:bodyPr/>
                    <a:lstStyle/>
                    <a:p>
                      <a:pPr algn="ctr"/>
                      <a:endParaRPr lang="en-GB" dirty="0"/>
                    </a:p>
                  </a:txBody>
                  <a:tcPr/>
                </a:tc>
              </a:tr>
            </a:tbl>
          </a:graphicData>
        </a:graphic>
      </p:graphicFrame>
      <p:graphicFrame>
        <p:nvGraphicFramePr>
          <p:cNvPr id="13" name="Table 12"/>
          <p:cNvGraphicFramePr>
            <a:graphicFrameLocks noGrp="1"/>
          </p:cNvGraphicFramePr>
          <p:nvPr/>
        </p:nvGraphicFramePr>
        <p:xfrm>
          <a:off x="762000" y="1143000"/>
          <a:ext cx="7467600" cy="5191760"/>
        </p:xfrm>
        <a:graphic>
          <a:graphicData uri="http://schemas.openxmlformats.org/drawingml/2006/table">
            <a:tbl>
              <a:tblPr firstRow="1" bandRow="1">
                <a:tableStyleId>{5C22544A-7EE6-4342-B048-85BDC9FD1C3A}</a:tableStyleId>
              </a:tblPr>
              <a:tblGrid>
                <a:gridCol w="2971800"/>
                <a:gridCol w="2286000"/>
                <a:gridCol w="2209800"/>
              </a:tblGrid>
              <a:tr h="370840">
                <a:tc>
                  <a:txBody>
                    <a:bodyPr/>
                    <a:lstStyle/>
                    <a:p>
                      <a:endParaRPr lang="en-GB" dirty="0"/>
                    </a:p>
                  </a:txBody>
                  <a:tcPr/>
                </a:tc>
                <a:tc>
                  <a:txBody>
                    <a:bodyPr/>
                    <a:lstStyle/>
                    <a:p>
                      <a:pPr algn="ctr"/>
                      <a:r>
                        <a:rPr lang="en-GB" dirty="0" smtClean="0"/>
                        <a:t>Pathway 1</a:t>
                      </a:r>
                      <a:endParaRPr lang="en-GB" dirty="0"/>
                    </a:p>
                  </a:txBody>
                  <a:tcPr/>
                </a:tc>
                <a:tc>
                  <a:txBody>
                    <a:bodyPr/>
                    <a:lstStyle/>
                    <a:p>
                      <a:pPr algn="ctr"/>
                      <a:r>
                        <a:rPr lang="en-GB" dirty="0" smtClean="0"/>
                        <a:t>Pathway 2</a:t>
                      </a:r>
                      <a:endParaRPr lang="en-GB" dirty="0"/>
                    </a:p>
                  </a:txBody>
                  <a:tcPr/>
                </a:tc>
              </a:tr>
              <a:tr h="370840">
                <a:tc>
                  <a:txBody>
                    <a:bodyPr/>
                    <a:lstStyle/>
                    <a:p>
                      <a:r>
                        <a:rPr lang="en-GB" dirty="0" smtClean="0"/>
                        <a:t>Total cost</a:t>
                      </a:r>
                      <a:endParaRPr lang="en-GB" dirty="0"/>
                    </a:p>
                  </a:txBody>
                  <a:tcPr>
                    <a:lnB w="12700" cap="flat" cmpd="sng" algn="ctr">
                      <a:solidFill>
                        <a:schemeClr val="tx1"/>
                      </a:solidFill>
                      <a:prstDash val="solid"/>
                      <a:round/>
                      <a:headEnd type="none" w="med" len="med"/>
                      <a:tailEnd type="none" w="med" len="med"/>
                    </a:lnB>
                  </a:tcPr>
                </a:tc>
                <a:tc>
                  <a:txBody>
                    <a:bodyPr/>
                    <a:lstStyle/>
                    <a:p>
                      <a:pPr algn="ctr"/>
                      <a:r>
                        <a:rPr lang="en-GB" dirty="0" smtClean="0"/>
                        <a:t>£7,100</a:t>
                      </a:r>
                      <a:endParaRPr lang="en-GB" dirty="0"/>
                    </a:p>
                  </a:txBody>
                  <a:tcPr>
                    <a:lnB w="12700" cap="flat" cmpd="sng" algn="ctr">
                      <a:solidFill>
                        <a:schemeClr val="tx1"/>
                      </a:solidFill>
                      <a:prstDash val="solid"/>
                      <a:round/>
                      <a:headEnd type="none" w="med" len="med"/>
                      <a:tailEnd type="none" w="med" len="med"/>
                    </a:lnB>
                  </a:tcPr>
                </a:tc>
                <a:tc>
                  <a:txBody>
                    <a:bodyPr/>
                    <a:lstStyle/>
                    <a:p>
                      <a:pPr algn="ctr"/>
                      <a:r>
                        <a:rPr lang="en-GB" dirty="0" smtClean="0"/>
                        <a:t>£18,000</a:t>
                      </a:r>
                      <a:endParaRPr lang="en-GB" dirty="0"/>
                    </a:p>
                  </a:txBody>
                  <a:tcPr>
                    <a:lnB w="12700" cap="flat" cmpd="sng" algn="ctr">
                      <a:solidFill>
                        <a:schemeClr val="tx1"/>
                      </a:solidFill>
                      <a:prstDash val="solid"/>
                      <a:round/>
                      <a:headEnd type="none" w="med" len="med"/>
                      <a:tailEnd type="none" w="med" len="med"/>
                    </a:lnB>
                  </a:tcPr>
                </a:tc>
              </a:tr>
              <a:tr h="370840">
                <a:tc>
                  <a:txBody>
                    <a:bodyPr/>
                    <a:lstStyle/>
                    <a:p>
                      <a:r>
                        <a:rPr lang="en-GB" dirty="0" smtClean="0"/>
                        <a:t>Hospital admissions</a:t>
                      </a:r>
                      <a:endParaRPr lang="en-GB" dirty="0"/>
                    </a:p>
                  </a:txBody>
                  <a:tcPr>
                    <a:lnT w="12700" cap="flat" cmpd="sng" algn="ctr">
                      <a:solidFill>
                        <a:schemeClr val="tx1"/>
                      </a:solidFill>
                      <a:prstDash val="solid"/>
                      <a:round/>
                      <a:headEnd type="none" w="med" len="med"/>
                      <a:tailEnd type="none" w="med" len="med"/>
                    </a:lnT>
                  </a:tcPr>
                </a:tc>
                <a:tc>
                  <a:txBody>
                    <a:bodyPr/>
                    <a:lstStyle/>
                    <a:p>
                      <a:pPr algn="ctr"/>
                      <a:r>
                        <a:rPr lang="en-GB" dirty="0" smtClean="0"/>
                        <a:t>1</a:t>
                      </a:r>
                      <a:endParaRPr lang="en-GB" dirty="0"/>
                    </a:p>
                  </a:txBody>
                  <a:tcPr>
                    <a:lnT w="12700" cap="flat" cmpd="sng" algn="ctr">
                      <a:solidFill>
                        <a:schemeClr val="tx1"/>
                      </a:solidFill>
                      <a:prstDash val="solid"/>
                      <a:round/>
                      <a:headEnd type="none" w="med" len="med"/>
                      <a:tailEnd type="none" w="med" len="med"/>
                    </a:lnT>
                  </a:tcPr>
                </a:tc>
                <a:tc>
                  <a:txBody>
                    <a:bodyPr/>
                    <a:lstStyle/>
                    <a:p>
                      <a:pPr algn="ctr"/>
                      <a:r>
                        <a:rPr lang="en-GB" dirty="0" smtClean="0"/>
                        <a:t>3</a:t>
                      </a:r>
                      <a:endParaRPr lang="en-GB" dirty="0"/>
                    </a:p>
                  </a:txBody>
                  <a:tcPr>
                    <a:lnT w="12700" cap="flat" cmpd="sng" algn="ctr">
                      <a:solidFill>
                        <a:schemeClr val="tx1"/>
                      </a:solidFill>
                      <a:prstDash val="solid"/>
                      <a:round/>
                      <a:headEnd type="none" w="med" len="med"/>
                      <a:tailEnd type="none" w="med" len="med"/>
                    </a:lnT>
                  </a:tcPr>
                </a:tc>
              </a:tr>
              <a:tr h="370840">
                <a:tc>
                  <a:txBody>
                    <a:bodyPr/>
                    <a:lstStyle/>
                    <a:p>
                      <a:r>
                        <a:rPr lang="en-GB" dirty="0" smtClean="0"/>
                        <a:t>Hospital bed days</a:t>
                      </a:r>
                      <a:endParaRPr lang="en-GB" dirty="0"/>
                    </a:p>
                  </a:txBody>
                  <a:tcPr/>
                </a:tc>
                <a:tc>
                  <a:txBody>
                    <a:bodyPr/>
                    <a:lstStyle/>
                    <a:p>
                      <a:pPr algn="ctr"/>
                      <a:r>
                        <a:rPr lang="en-GB" dirty="0" smtClean="0"/>
                        <a:t>4</a:t>
                      </a:r>
                      <a:endParaRPr lang="en-GB" dirty="0"/>
                    </a:p>
                  </a:txBody>
                  <a:tcPr/>
                </a:tc>
                <a:tc>
                  <a:txBody>
                    <a:bodyPr/>
                    <a:lstStyle/>
                    <a:p>
                      <a:pPr algn="ctr"/>
                      <a:r>
                        <a:rPr lang="en-GB" dirty="0" smtClean="0"/>
                        <a:t>51</a:t>
                      </a:r>
                      <a:endParaRPr lang="en-GB" dirty="0"/>
                    </a:p>
                  </a:txBody>
                  <a:tcPr/>
                </a:tc>
              </a:tr>
              <a:tr h="370840">
                <a:tc>
                  <a:txBody>
                    <a:bodyPr/>
                    <a:lstStyle/>
                    <a:p>
                      <a:r>
                        <a:rPr lang="en-GB" dirty="0" smtClean="0"/>
                        <a:t>   of which delayed</a:t>
                      </a:r>
                      <a:r>
                        <a:rPr lang="en-GB" baseline="0" dirty="0" smtClean="0"/>
                        <a:t> discharge</a:t>
                      </a:r>
                      <a:endParaRPr lang="en-GB" dirty="0"/>
                    </a:p>
                  </a:txBody>
                  <a:tcPr/>
                </a:tc>
                <a:tc>
                  <a:txBody>
                    <a:bodyPr/>
                    <a:lstStyle/>
                    <a:p>
                      <a:pPr algn="ctr"/>
                      <a:r>
                        <a:rPr lang="en-GB" dirty="0" smtClean="0"/>
                        <a:t>0</a:t>
                      </a:r>
                      <a:endParaRPr lang="en-GB" dirty="0"/>
                    </a:p>
                  </a:txBody>
                  <a:tcPr/>
                </a:tc>
                <a:tc>
                  <a:txBody>
                    <a:bodyPr/>
                    <a:lstStyle/>
                    <a:p>
                      <a:pPr algn="ctr"/>
                      <a:r>
                        <a:rPr lang="en-GB" dirty="0" smtClean="0"/>
                        <a:t>22</a:t>
                      </a:r>
                      <a:endParaRPr lang="en-GB" dirty="0"/>
                    </a:p>
                  </a:txBody>
                  <a:tcPr/>
                </a:tc>
              </a:tr>
              <a:tr h="370840">
                <a:tc>
                  <a:txBody>
                    <a:bodyPr/>
                    <a:lstStyle/>
                    <a:p>
                      <a:r>
                        <a:rPr lang="en-GB" dirty="0" smtClean="0"/>
                        <a:t>Hospital</a:t>
                      </a:r>
                      <a:r>
                        <a:rPr lang="en-GB" baseline="0" dirty="0" smtClean="0"/>
                        <a:t> cost</a:t>
                      </a:r>
                      <a:endParaRPr lang="en-GB" dirty="0"/>
                    </a:p>
                  </a:txBody>
                  <a:tcPr/>
                </a:tc>
                <a:tc>
                  <a:txBody>
                    <a:bodyPr/>
                    <a:lstStyle/>
                    <a:p>
                      <a:pPr algn="ctr"/>
                      <a:r>
                        <a:rPr lang="en-GB" dirty="0" smtClean="0"/>
                        <a:t>£1,200</a:t>
                      </a:r>
                      <a:endParaRPr lang="en-GB" dirty="0"/>
                    </a:p>
                  </a:txBody>
                  <a:tcPr/>
                </a:tc>
                <a:tc>
                  <a:txBody>
                    <a:bodyPr/>
                    <a:lstStyle/>
                    <a:p>
                      <a:pPr algn="ctr"/>
                      <a:r>
                        <a:rPr lang="en-GB" dirty="0" smtClean="0"/>
                        <a:t>£14,700</a:t>
                      </a:r>
                      <a:endParaRPr lang="en-GB" dirty="0"/>
                    </a:p>
                  </a:txBody>
                  <a:tcPr/>
                </a:tc>
              </a:tr>
              <a:tr h="370840">
                <a:tc>
                  <a:txBody>
                    <a:bodyPr/>
                    <a:lstStyle/>
                    <a:p>
                      <a:r>
                        <a:rPr lang="en-GB" dirty="0" smtClean="0"/>
                        <a:t>   of which delayed</a:t>
                      </a:r>
                      <a:r>
                        <a:rPr lang="en-GB" baseline="0" dirty="0" smtClean="0"/>
                        <a:t> discharge</a:t>
                      </a:r>
                      <a:endParaRPr lang="en-GB" dirty="0"/>
                    </a:p>
                  </a:txBody>
                  <a:tcPr/>
                </a:tc>
                <a:tc>
                  <a:txBody>
                    <a:bodyPr/>
                    <a:lstStyle/>
                    <a:p>
                      <a:pPr algn="ctr"/>
                      <a:r>
                        <a:rPr lang="en-GB" dirty="0" smtClean="0"/>
                        <a:t>£0</a:t>
                      </a:r>
                      <a:endParaRPr lang="en-GB" dirty="0"/>
                    </a:p>
                  </a:txBody>
                  <a:tcPr/>
                </a:tc>
                <a:tc>
                  <a:txBody>
                    <a:bodyPr/>
                    <a:lstStyle/>
                    <a:p>
                      <a:pPr algn="ctr"/>
                      <a:r>
                        <a:rPr lang="en-GB" dirty="0" smtClean="0"/>
                        <a:t>£6,400</a:t>
                      </a:r>
                      <a:endParaRPr lang="en-GB" dirty="0"/>
                    </a:p>
                  </a:txBody>
                  <a:tcPr/>
                </a:tc>
              </a:tr>
              <a:tr h="370840">
                <a:tc>
                  <a:txBody>
                    <a:bodyPr/>
                    <a:lstStyle/>
                    <a:p>
                      <a:r>
                        <a:rPr lang="en-GB" dirty="0" smtClean="0"/>
                        <a:t>% days in hospital</a:t>
                      </a:r>
                      <a:endParaRPr lang="en-GB" dirty="0"/>
                    </a:p>
                  </a:txBody>
                  <a:tcPr/>
                </a:tc>
                <a:tc>
                  <a:txBody>
                    <a:bodyPr/>
                    <a:lstStyle/>
                    <a:p>
                      <a:pPr algn="ctr"/>
                      <a:r>
                        <a:rPr lang="en-GB" dirty="0" smtClean="0"/>
                        <a:t>2%</a:t>
                      </a:r>
                      <a:endParaRPr lang="en-GB" dirty="0"/>
                    </a:p>
                  </a:txBody>
                  <a:tcPr/>
                </a:tc>
                <a:tc>
                  <a:txBody>
                    <a:bodyPr/>
                    <a:lstStyle/>
                    <a:p>
                      <a:pPr algn="ctr"/>
                      <a:r>
                        <a:rPr lang="en-GB" dirty="0" smtClean="0"/>
                        <a:t>28%</a:t>
                      </a:r>
                      <a:endParaRPr lang="en-GB" dirty="0"/>
                    </a:p>
                  </a:txBody>
                  <a:tcPr/>
                </a:tc>
              </a:tr>
              <a:tr h="370840">
                <a:tc>
                  <a:txBody>
                    <a:bodyPr/>
                    <a:lstStyle/>
                    <a:p>
                      <a:endParaRPr lang="en-GB" dirty="0"/>
                    </a:p>
                  </a:txBody>
                  <a:tcPr/>
                </a:tc>
                <a:tc>
                  <a:txBody>
                    <a:bodyPr/>
                    <a:lstStyle/>
                    <a:p>
                      <a:pPr algn="ctr"/>
                      <a:endParaRPr lang="en-GB" dirty="0"/>
                    </a:p>
                  </a:txBody>
                  <a:tcPr/>
                </a:tc>
                <a:tc>
                  <a:txBody>
                    <a:bodyPr/>
                    <a:lstStyle/>
                    <a:p>
                      <a:pPr algn="ctr"/>
                      <a:endParaRPr lang="en-GB" dirty="0"/>
                    </a:p>
                  </a:txBody>
                  <a:tcPr/>
                </a:tc>
              </a:tr>
              <a:tr h="370840">
                <a:tc>
                  <a:txBody>
                    <a:bodyPr/>
                    <a:lstStyle/>
                    <a:p>
                      <a:endParaRPr lang="en-GB" dirty="0"/>
                    </a:p>
                  </a:txBody>
                  <a:tcPr/>
                </a:tc>
                <a:tc>
                  <a:txBody>
                    <a:bodyPr/>
                    <a:lstStyle/>
                    <a:p>
                      <a:pPr algn="ctr"/>
                      <a:endParaRPr lang="en-GB" dirty="0"/>
                    </a:p>
                  </a:txBody>
                  <a:tcPr/>
                </a:tc>
                <a:tc>
                  <a:txBody>
                    <a:bodyPr/>
                    <a:lstStyle/>
                    <a:p>
                      <a:pPr algn="ctr"/>
                      <a:endParaRPr lang="en-GB" dirty="0"/>
                    </a:p>
                  </a:txBody>
                  <a:tcPr/>
                </a:tc>
              </a:tr>
              <a:tr h="370840">
                <a:tc>
                  <a:txBody>
                    <a:bodyPr/>
                    <a:lstStyle/>
                    <a:p>
                      <a:endParaRPr lang="en-GB" dirty="0"/>
                    </a:p>
                  </a:txBody>
                  <a:tcPr/>
                </a:tc>
                <a:tc>
                  <a:txBody>
                    <a:bodyPr/>
                    <a:lstStyle/>
                    <a:p>
                      <a:pPr algn="ctr"/>
                      <a:endParaRPr lang="en-GB" dirty="0"/>
                    </a:p>
                  </a:txBody>
                  <a:tcPr/>
                </a:tc>
                <a:tc>
                  <a:txBody>
                    <a:bodyPr/>
                    <a:lstStyle/>
                    <a:p>
                      <a:pPr algn="ctr"/>
                      <a:endParaRPr lang="en-GB" dirty="0"/>
                    </a:p>
                  </a:txBody>
                  <a:tcPr/>
                </a:tc>
              </a:tr>
              <a:tr h="370840">
                <a:tc>
                  <a:txBody>
                    <a:bodyPr/>
                    <a:lstStyle/>
                    <a:p>
                      <a:endParaRPr lang="en-GB" dirty="0"/>
                    </a:p>
                  </a:txBody>
                  <a:tcPr/>
                </a:tc>
                <a:tc>
                  <a:txBody>
                    <a:bodyPr/>
                    <a:lstStyle/>
                    <a:p>
                      <a:pPr algn="ctr"/>
                      <a:endParaRPr lang="en-GB" dirty="0"/>
                    </a:p>
                  </a:txBody>
                  <a:tcPr/>
                </a:tc>
                <a:tc>
                  <a:txBody>
                    <a:bodyPr/>
                    <a:lstStyle/>
                    <a:p>
                      <a:pPr algn="ctr"/>
                      <a:endParaRPr lang="en-GB" dirty="0"/>
                    </a:p>
                  </a:txBody>
                  <a:tcPr/>
                </a:tc>
              </a:tr>
              <a:tr h="370840">
                <a:tc>
                  <a:txBody>
                    <a:bodyPr/>
                    <a:lstStyle/>
                    <a:p>
                      <a:endParaRPr lang="en-GB" dirty="0"/>
                    </a:p>
                  </a:txBody>
                  <a:tcPr/>
                </a:tc>
                <a:tc>
                  <a:txBody>
                    <a:bodyPr/>
                    <a:lstStyle/>
                    <a:p>
                      <a:pPr algn="ctr"/>
                      <a:endParaRPr lang="en-GB" dirty="0"/>
                    </a:p>
                  </a:txBody>
                  <a:tcPr/>
                </a:tc>
                <a:tc>
                  <a:txBody>
                    <a:bodyPr/>
                    <a:lstStyle/>
                    <a:p>
                      <a:pPr algn="ctr"/>
                      <a:endParaRPr lang="en-GB" dirty="0"/>
                    </a:p>
                  </a:txBody>
                  <a:tcPr/>
                </a:tc>
              </a:tr>
              <a:tr h="370840">
                <a:tc>
                  <a:txBody>
                    <a:bodyPr/>
                    <a:lstStyle/>
                    <a:p>
                      <a:endParaRPr lang="en-GB" dirty="0"/>
                    </a:p>
                  </a:txBody>
                  <a:tcPr/>
                </a:tc>
                <a:tc>
                  <a:txBody>
                    <a:bodyPr/>
                    <a:lstStyle/>
                    <a:p>
                      <a:pPr algn="ctr"/>
                      <a:endParaRPr lang="en-GB" dirty="0"/>
                    </a:p>
                  </a:txBody>
                  <a:tcPr/>
                </a:tc>
                <a:tc>
                  <a:txBody>
                    <a:bodyPr/>
                    <a:lstStyle/>
                    <a:p>
                      <a:pPr algn="ctr"/>
                      <a:endParaRPr lang="en-GB" dirty="0"/>
                    </a:p>
                  </a:txBody>
                  <a:tcPr/>
                </a:tc>
              </a:tr>
            </a:tbl>
          </a:graphicData>
        </a:graphic>
      </p:graphicFrame>
      <p:graphicFrame>
        <p:nvGraphicFramePr>
          <p:cNvPr id="14" name="Table 13"/>
          <p:cNvGraphicFramePr>
            <a:graphicFrameLocks noGrp="1"/>
          </p:cNvGraphicFramePr>
          <p:nvPr/>
        </p:nvGraphicFramePr>
        <p:xfrm>
          <a:off x="762000" y="1143000"/>
          <a:ext cx="7467600" cy="5191760"/>
        </p:xfrm>
        <a:graphic>
          <a:graphicData uri="http://schemas.openxmlformats.org/drawingml/2006/table">
            <a:tbl>
              <a:tblPr firstRow="1" bandRow="1">
                <a:tableStyleId>{5C22544A-7EE6-4342-B048-85BDC9FD1C3A}</a:tableStyleId>
              </a:tblPr>
              <a:tblGrid>
                <a:gridCol w="2971800"/>
                <a:gridCol w="2286000"/>
                <a:gridCol w="2209800"/>
              </a:tblGrid>
              <a:tr h="370840">
                <a:tc>
                  <a:txBody>
                    <a:bodyPr/>
                    <a:lstStyle/>
                    <a:p>
                      <a:endParaRPr lang="en-GB" dirty="0"/>
                    </a:p>
                  </a:txBody>
                  <a:tcPr/>
                </a:tc>
                <a:tc>
                  <a:txBody>
                    <a:bodyPr/>
                    <a:lstStyle/>
                    <a:p>
                      <a:pPr algn="ctr"/>
                      <a:r>
                        <a:rPr lang="en-GB" dirty="0" smtClean="0"/>
                        <a:t>Pathway 1</a:t>
                      </a:r>
                      <a:endParaRPr lang="en-GB" dirty="0"/>
                    </a:p>
                  </a:txBody>
                  <a:tcPr/>
                </a:tc>
                <a:tc>
                  <a:txBody>
                    <a:bodyPr/>
                    <a:lstStyle/>
                    <a:p>
                      <a:pPr algn="ctr"/>
                      <a:r>
                        <a:rPr lang="en-GB" dirty="0" smtClean="0"/>
                        <a:t>Pathway 2</a:t>
                      </a:r>
                      <a:endParaRPr lang="en-GB" dirty="0"/>
                    </a:p>
                  </a:txBody>
                  <a:tcPr/>
                </a:tc>
              </a:tr>
              <a:tr h="370840">
                <a:tc>
                  <a:txBody>
                    <a:bodyPr/>
                    <a:lstStyle/>
                    <a:p>
                      <a:r>
                        <a:rPr lang="en-GB" dirty="0" smtClean="0"/>
                        <a:t>Total cost</a:t>
                      </a:r>
                      <a:endParaRPr lang="en-GB" dirty="0"/>
                    </a:p>
                  </a:txBody>
                  <a:tcPr>
                    <a:lnB w="12700" cap="flat" cmpd="sng" algn="ctr">
                      <a:solidFill>
                        <a:schemeClr val="tx1"/>
                      </a:solidFill>
                      <a:prstDash val="solid"/>
                      <a:round/>
                      <a:headEnd type="none" w="med" len="med"/>
                      <a:tailEnd type="none" w="med" len="med"/>
                    </a:lnB>
                  </a:tcPr>
                </a:tc>
                <a:tc>
                  <a:txBody>
                    <a:bodyPr/>
                    <a:lstStyle/>
                    <a:p>
                      <a:pPr algn="ctr"/>
                      <a:r>
                        <a:rPr lang="en-GB" dirty="0" smtClean="0"/>
                        <a:t>£7,100</a:t>
                      </a:r>
                      <a:endParaRPr lang="en-GB" dirty="0"/>
                    </a:p>
                  </a:txBody>
                  <a:tcPr>
                    <a:lnB w="12700" cap="flat" cmpd="sng" algn="ctr">
                      <a:solidFill>
                        <a:schemeClr val="tx1"/>
                      </a:solidFill>
                      <a:prstDash val="solid"/>
                      <a:round/>
                      <a:headEnd type="none" w="med" len="med"/>
                      <a:tailEnd type="none" w="med" len="med"/>
                    </a:lnB>
                  </a:tcPr>
                </a:tc>
                <a:tc>
                  <a:txBody>
                    <a:bodyPr/>
                    <a:lstStyle/>
                    <a:p>
                      <a:pPr algn="ctr"/>
                      <a:r>
                        <a:rPr lang="en-GB" dirty="0" smtClean="0"/>
                        <a:t>£18,000</a:t>
                      </a:r>
                      <a:endParaRPr lang="en-GB" dirty="0"/>
                    </a:p>
                  </a:txBody>
                  <a:tcPr>
                    <a:lnB w="12700" cap="flat" cmpd="sng" algn="ctr">
                      <a:solidFill>
                        <a:schemeClr val="tx1"/>
                      </a:solidFill>
                      <a:prstDash val="solid"/>
                      <a:round/>
                      <a:headEnd type="none" w="med" len="med"/>
                      <a:tailEnd type="none" w="med" len="med"/>
                    </a:lnB>
                  </a:tcPr>
                </a:tc>
              </a:tr>
              <a:tr h="370840">
                <a:tc>
                  <a:txBody>
                    <a:bodyPr/>
                    <a:lstStyle/>
                    <a:p>
                      <a:r>
                        <a:rPr lang="en-GB" dirty="0" smtClean="0"/>
                        <a:t>Hospital admissions</a:t>
                      </a:r>
                      <a:endParaRPr lang="en-GB" dirty="0"/>
                    </a:p>
                  </a:txBody>
                  <a:tcPr>
                    <a:lnT w="12700" cap="flat" cmpd="sng" algn="ctr">
                      <a:solidFill>
                        <a:schemeClr val="tx1"/>
                      </a:solidFill>
                      <a:prstDash val="solid"/>
                      <a:round/>
                      <a:headEnd type="none" w="med" len="med"/>
                      <a:tailEnd type="none" w="med" len="med"/>
                    </a:lnT>
                  </a:tcPr>
                </a:tc>
                <a:tc>
                  <a:txBody>
                    <a:bodyPr/>
                    <a:lstStyle/>
                    <a:p>
                      <a:pPr algn="ctr"/>
                      <a:r>
                        <a:rPr lang="en-GB" dirty="0" smtClean="0"/>
                        <a:t>1</a:t>
                      </a:r>
                      <a:endParaRPr lang="en-GB" dirty="0"/>
                    </a:p>
                  </a:txBody>
                  <a:tcPr>
                    <a:lnT w="12700" cap="flat" cmpd="sng" algn="ctr">
                      <a:solidFill>
                        <a:schemeClr val="tx1"/>
                      </a:solidFill>
                      <a:prstDash val="solid"/>
                      <a:round/>
                      <a:headEnd type="none" w="med" len="med"/>
                      <a:tailEnd type="none" w="med" len="med"/>
                    </a:lnT>
                  </a:tcPr>
                </a:tc>
                <a:tc>
                  <a:txBody>
                    <a:bodyPr/>
                    <a:lstStyle/>
                    <a:p>
                      <a:pPr algn="ctr"/>
                      <a:r>
                        <a:rPr lang="en-GB" dirty="0" smtClean="0"/>
                        <a:t>3</a:t>
                      </a:r>
                      <a:endParaRPr lang="en-GB" dirty="0"/>
                    </a:p>
                  </a:txBody>
                  <a:tcPr>
                    <a:lnT w="12700" cap="flat" cmpd="sng" algn="ctr">
                      <a:solidFill>
                        <a:schemeClr val="tx1"/>
                      </a:solidFill>
                      <a:prstDash val="solid"/>
                      <a:round/>
                      <a:headEnd type="none" w="med" len="med"/>
                      <a:tailEnd type="none" w="med" len="med"/>
                    </a:lnT>
                  </a:tcPr>
                </a:tc>
              </a:tr>
              <a:tr h="370840">
                <a:tc>
                  <a:txBody>
                    <a:bodyPr/>
                    <a:lstStyle/>
                    <a:p>
                      <a:r>
                        <a:rPr lang="en-GB" dirty="0" smtClean="0"/>
                        <a:t>Hospital bed days</a:t>
                      </a:r>
                      <a:endParaRPr lang="en-GB" dirty="0"/>
                    </a:p>
                  </a:txBody>
                  <a:tcPr/>
                </a:tc>
                <a:tc>
                  <a:txBody>
                    <a:bodyPr/>
                    <a:lstStyle/>
                    <a:p>
                      <a:pPr algn="ctr"/>
                      <a:r>
                        <a:rPr lang="en-GB" dirty="0" smtClean="0"/>
                        <a:t>4</a:t>
                      </a:r>
                      <a:endParaRPr lang="en-GB" dirty="0"/>
                    </a:p>
                  </a:txBody>
                  <a:tcPr/>
                </a:tc>
                <a:tc>
                  <a:txBody>
                    <a:bodyPr/>
                    <a:lstStyle/>
                    <a:p>
                      <a:pPr algn="ctr"/>
                      <a:r>
                        <a:rPr lang="en-GB" dirty="0" smtClean="0"/>
                        <a:t>51</a:t>
                      </a:r>
                      <a:endParaRPr lang="en-GB" dirty="0"/>
                    </a:p>
                  </a:txBody>
                  <a:tcPr/>
                </a:tc>
              </a:tr>
              <a:tr h="370840">
                <a:tc>
                  <a:txBody>
                    <a:bodyPr/>
                    <a:lstStyle/>
                    <a:p>
                      <a:r>
                        <a:rPr lang="en-GB" dirty="0" smtClean="0"/>
                        <a:t>   of which delayed</a:t>
                      </a:r>
                      <a:r>
                        <a:rPr lang="en-GB" baseline="0" dirty="0" smtClean="0"/>
                        <a:t> discharge</a:t>
                      </a:r>
                      <a:endParaRPr lang="en-GB" dirty="0"/>
                    </a:p>
                  </a:txBody>
                  <a:tcPr/>
                </a:tc>
                <a:tc>
                  <a:txBody>
                    <a:bodyPr/>
                    <a:lstStyle/>
                    <a:p>
                      <a:pPr algn="ctr"/>
                      <a:r>
                        <a:rPr lang="en-GB" dirty="0" smtClean="0"/>
                        <a:t>0</a:t>
                      </a:r>
                      <a:endParaRPr lang="en-GB" dirty="0"/>
                    </a:p>
                  </a:txBody>
                  <a:tcPr/>
                </a:tc>
                <a:tc>
                  <a:txBody>
                    <a:bodyPr/>
                    <a:lstStyle/>
                    <a:p>
                      <a:pPr algn="ctr"/>
                      <a:r>
                        <a:rPr lang="en-GB" dirty="0" smtClean="0"/>
                        <a:t>22</a:t>
                      </a:r>
                      <a:endParaRPr lang="en-GB" dirty="0"/>
                    </a:p>
                  </a:txBody>
                  <a:tcPr/>
                </a:tc>
              </a:tr>
              <a:tr h="370840">
                <a:tc>
                  <a:txBody>
                    <a:bodyPr/>
                    <a:lstStyle/>
                    <a:p>
                      <a:r>
                        <a:rPr lang="en-GB" dirty="0" smtClean="0"/>
                        <a:t>Hospital</a:t>
                      </a:r>
                      <a:r>
                        <a:rPr lang="en-GB" baseline="0" dirty="0" smtClean="0"/>
                        <a:t> cost</a:t>
                      </a:r>
                      <a:endParaRPr lang="en-GB" dirty="0"/>
                    </a:p>
                  </a:txBody>
                  <a:tcPr/>
                </a:tc>
                <a:tc>
                  <a:txBody>
                    <a:bodyPr/>
                    <a:lstStyle/>
                    <a:p>
                      <a:pPr algn="ctr"/>
                      <a:r>
                        <a:rPr lang="en-GB" dirty="0" smtClean="0"/>
                        <a:t>£1,200</a:t>
                      </a:r>
                      <a:endParaRPr lang="en-GB" dirty="0"/>
                    </a:p>
                  </a:txBody>
                  <a:tcPr/>
                </a:tc>
                <a:tc>
                  <a:txBody>
                    <a:bodyPr/>
                    <a:lstStyle/>
                    <a:p>
                      <a:pPr algn="ctr"/>
                      <a:r>
                        <a:rPr lang="en-GB" dirty="0" smtClean="0"/>
                        <a:t>£14,700</a:t>
                      </a:r>
                      <a:endParaRPr lang="en-GB" dirty="0"/>
                    </a:p>
                  </a:txBody>
                  <a:tcPr/>
                </a:tc>
              </a:tr>
              <a:tr h="370840">
                <a:tc>
                  <a:txBody>
                    <a:bodyPr/>
                    <a:lstStyle/>
                    <a:p>
                      <a:r>
                        <a:rPr lang="en-GB" dirty="0" smtClean="0"/>
                        <a:t>   of which delayed</a:t>
                      </a:r>
                      <a:r>
                        <a:rPr lang="en-GB" baseline="0" dirty="0" smtClean="0"/>
                        <a:t> discharge</a:t>
                      </a:r>
                      <a:endParaRPr lang="en-GB" dirty="0"/>
                    </a:p>
                  </a:txBody>
                  <a:tcPr/>
                </a:tc>
                <a:tc>
                  <a:txBody>
                    <a:bodyPr/>
                    <a:lstStyle/>
                    <a:p>
                      <a:pPr algn="ctr"/>
                      <a:r>
                        <a:rPr lang="en-GB" dirty="0" smtClean="0"/>
                        <a:t>£0</a:t>
                      </a:r>
                      <a:endParaRPr lang="en-GB" dirty="0"/>
                    </a:p>
                  </a:txBody>
                  <a:tcPr/>
                </a:tc>
                <a:tc>
                  <a:txBody>
                    <a:bodyPr/>
                    <a:lstStyle/>
                    <a:p>
                      <a:pPr algn="ctr"/>
                      <a:r>
                        <a:rPr lang="en-GB" dirty="0" smtClean="0"/>
                        <a:t>£6,400</a:t>
                      </a:r>
                      <a:endParaRPr lang="en-GB" dirty="0"/>
                    </a:p>
                  </a:txBody>
                  <a:tcPr/>
                </a:tc>
              </a:tr>
              <a:tr h="370840">
                <a:tc>
                  <a:txBody>
                    <a:bodyPr/>
                    <a:lstStyle/>
                    <a:p>
                      <a:r>
                        <a:rPr lang="en-GB" dirty="0" smtClean="0"/>
                        <a:t>% days in hospital</a:t>
                      </a:r>
                      <a:endParaRPr lang="en-GB" dirty="0"/>
                    </a:p>
                  </a:txBody>
                  <a:tcPr>
                    <a:lnB w="12700" cap="flat" cmpd="sng" algn="ctr">
                      <a:solidFill>
                        <a:schemeClr val="tx1"/>
                      </a:solidFill>
                      <a:prstDash val="solid"/>
                      <a:round/>
                      <a:headEnd type="none" w="med" len="med"/>
                      <a:tailEnd type="none" w="med" len="med"/>
                    </a:lnB>
                  </a:tcPr>
                </a:tc>
                <a:tc>
                  <a:txBody>
                    <a:bodyPr/>
                    <a:lstStyle/>
                    <a:p>
                      <a:pPr algn="ctr"/>
                      <a:r>
                        <a:rPr lang="en-GB" dirty="0" smtClean="0"/>
                        <a:t>2%</a:t>
                      </a:r>
                      <a:endParaRPr lang="en-GB" dirty="0"/>
                    </a:p>
                  </a:txBody>
                  <a:tcPr>
                    <a:lnB w="12700" cap="flat" cmpd="sng" algn="ctr">
                      <a:solidFill>
                        <a:schemeClr val="tx1"/>
                      </a:solidFill>
                      <a:prstDash val="solid"/>
                      <a:round/>
                      <a:headEnd type="none" w="med" len="med"/>
                      <a:tailEnd type="none" w="med" len="med"/>
                    </a:lnB>
                  </a:tcPr>
                </a:tc>
                <a:tc>
                  <a:txBody>
                    <a:bodyPr/>
                    <a:lstStyle/>
                    <a:p>
                      <a:pPr algn="ctr"/>
                      <a:r>
                        <a:rPr lang="en-GB" dirty="0" smtClean="0"/>
                        <a:t>28%</a:t>
                      </a:r>
                      <a:endParaRPr lang="en-GB" dirty="0"/>
                    </a:p>
                  </a:txBody>
                  <a:tcPr>
                    <a:lnB w="12700" cap="flat" cmpd="sng" algn="ctr">
                      <a:solidFill>
                        <a:schemeClr val="tx1"/>
                      </a:solidFill>
                      <a:prstDash val="solid"/>
                      <a:round/>
                      <a:headEnd type="none" w="med" len="med"/>
                      <a:tailEnd type="none" w="med" len="med"/>
                    </a:lnB>
                  </a:tcPr>
                </a:tc>
              </a:tr>
              <a:tr h="370840">
                <a:tc>
                  <a:txBody>
                    <a:bodyPr/>
                    <a:lstStyle/>
                    <a:p>
                      <a:r>
                        <a:rPr lang="en-GB" dirty="0" smtClean="0"/>
                        <a:t>Care home days</a:t>
                      </a:r>
                      <a:endParaRPr lang="en-GB" dirty="0"/>
                    </a:p>
                  </a:txBody>
                  <a:tcPr>
                    <a:lnT w="12700" cap="flat" cmpd="sng" algn="ctr">
                      <a:solidFill>
                        <a:schemeClr val="tx1"/>
                      </a:solidFill>
                      <a:prstDash val="solid"/>
                      <a:round/>
                      <a:headEnd type="none" w="med" len="med"/>
                      <a:tailEnd type="none" w="med" len="med"/>
                    </a:lnT>
                  </a:tcPr>
                </a:tc>
                <a:tc>
                  <a:txBody>
                    <a:bodyPr/>
                    <a:lstStyle/>
                    <a:p>
                      <a:pPr algn="ctr"/>
                      <a:r>
                        <a:rPr lang="en-GB" dirty="0" smtClean="0"/>
                        <a:t>73</a:t>
                      </a:r>
                      <a:endParaRPr lang="en-GB" dirty="0"/>
                    </a:p>
                  </a:txBody>
                  <a:tcPr>
                    <a:lnT w="12700" cap="flat" cmpd="sng" algn="ctr">
                      <a:solidFill>
                        <a:schemeClr val="tx1"/>
                      </a:solidFill>
                      <a:prstDash val="solid"/>
                      <a:round/>
                      <a:headEnd type="none" w="med" len="med"/>
                      <a:tailEnd type="none" w="med" len="med"/>
                    </a:lnT>
                  </a:tcPr>
                </a:tc>
                <a:tc>
                  <a:txBody>
                    <a:bodyPr/>
                    <a:lstStyle/>
                    <a:p>
                      <a:pPr algn="ctr"/>
                      <a:r>
                        <a:rPr lang="en-GB" dirty="0" smtClean="0"/>
                        <a:t>39</a:t>
                      </a:r>
                      <a:endParaRPr lang="en-GB" dirty="0"/>
                    </a:p>
                  </a:txBody>
                  <a:tcPr>
                    <a:lnT w="12700" cap="flat" cmpd="sng" algn="ctr">
                      <a:solidFill>
                        <a:schemeClr val="tx1"/>
                      </a:solidFill>
                      <a:prstDash val="solid"/>
                      <a:round/>
                      <a:headEnd type="none" w="med" len="med"/>
                      <a:tailEnd type="none" w="med" len="med"/>
                    </a:lnT>
                  </a:tcPr>
                </a:tc>
              </a:tr>
              <a:tr h="370840">
                <a:tc>
                  <a:txBody>
                    <a:bodyPr/>
                    <a:lstStyle/>
                    <a:p>
                      <a:r>
                        <a:rPr lang="en-GB" dirty="0" smtClean="0"/>
                        <a:t>Care home cost</a:t>
                      </a:r>
                      <a:endParaRPr lang="en-GB" dirty="0"/>
                    </a:p>
                  </a:txBody>
                  <a:tcPr/>
                </a:tc>
                <a:tc>
                  <a:txBody>
                    <a:bodyPr/>
                    <a:lstStyle/>
                    <a:p>
                      <a:pPr algn="ctr"/>
                      <a:r>
                        <a:rPr lang="en-GB" dirty="0" smtClean="0"/>
                        <a:t>£3,400</a:t>
                      </a:r>
                      <a:endParaRPr lang="en-GB" dirty="0"/>
                    </a:p>
                  </a:txBody>
                  <a:tcPr/>
                </a:tc>
                <a:tc>
                  <a:txBody>
                    <a:bodyPr/>
                    <a:lstStyle/>
                    <a:p>
                      <a:pPr algn="ctr"/>
                      <a:r>
                        <a:rPr lang="en-GB" dirty="0" smtClean="0"/>
                        <a:t>£1,300</a:t>
                      </a:r>
                      <a:endParaRPr lang="en-GB" dirty="0"/>
                    </a:p>
                  </a:txBody>
                  <a:tcPr/>
                </a:tc>
              </a:tr>
              <a:tr h="370840">
                <a:tc>
                  <a:txBody>
                    <a:bodyPr/>
                    <a:lstStyle/>
                    <a:p>
                      <a:endParaRPr lang="en-GB" dirty="0"/>
                    </a:p>
                  </a:txBody>
                  <a:tcPr/>
                </a:tc>
                <a:tc>
                  <a:txBody>
                    <a:bodyPr/>
                    <a:lstStyle/>
                    <a:p>
                      <a:pPr algn="ctr"/>
                      <a:endParaRPr lang="en-GB" dirty="0"/>
                    </a:p>
                  </a:txBody>
                  <a:tcPr/>
                </a:tc>
                <a:tc>
                  <a:txBody>
                    <a:bodyPr/>
                    <a:lstStyle/>
                    <a:p>
                      <a:pPr algn="ctr"/>
                      <a:endParaRPr lang="en-GB" dirty="0"/>
                    </a:p>
                  </a:txBody>
                  <a:tcPr/>
                </a:tc>
              </a:tr>
              <a:tr h="370840">
                <a:tc>
                  <a:txBody>
                    <a:bodyPr/>
                    <a:lstStyle/>
                    <a:p>
                      <a:endParaRPr lang="en-GB" dirty="0"/>
                    </a:p>
                  </a:txBody>
                  <a:tcPr/>
                </a:tc>
                <a:tc>
                  <a:txBody>
                    <a:bodyPr/>
                    <a:lstStyle/>
                    <a:p>
                      <a:pPr algn="ctr"/>
                      <a:endParaRPr lang="en-GB" dirty="0"/>
                    </a:p>
                  </a:txBody>
                  <a:tcPr/>
                </a:tc>
                <a:tc>
                  <a:txBody>
                    <a:bodyPr/>
                    <a:lstStyle/>
                    <a:p>
                      <a:pPr algn="ctr"/>
                      <a:endParaRPr lang="en-GB" dirty="0"/>
                    </a:p>
                  </a:txBody>
                  <a:tcPr/>
                </a:tc>
              </a:tr>
              <a:tr h="370840">
                <a:tc>
                  <a:txBody>
                    <a:bodyPr/>
                    <a:lstStyle/>
                    <a:p>
                      <a:endParaRPr lang="en-GB" dirty="0"/>
                    </a:p>
                  </a:txBody>
                  <a:tcPr/>
                </a:tc>
                <a:tc>
                  <a:txBody>
                    <a:bodyPr/>
                    <a:lstStyle/>
                    <a:p>
                      <a:pPr algn="ctr"/>
                      <a:endParaRPr lang="en-GB" dirty="0"/>
                    </a:p>
                  </a:txBody>
                  <a:tcPr/>
                </a:tc>
                <a:tc>
                  <a:txBody>
                    <a:bodyPr/>
                    <a:lstStyle/>
                    <a:p>
                      <a:pPr algn="ctr"/>
                      <a:endParaRPr lang="en-GB" dirty="0"/>
                    </a:p>
                  </a:txBody>
                  <a:tcPr/>
                </a:tc>
              </a:tr>
              <a:tr h="370840">
                <a:tc>
                  <a:txBody>
                    <a:bodyPr/>
                    <a:lstStyle/>
                    <a:p>
                      <a:endParaRPr lang="en-GB" dirty="0"/>
                    </a:p>
                  </a:txBody>
                  <a:tcPr/>
                </a:tc>
                <a:tc>
                  <a:txBody>
                    <a:bodyPr/>
                    <a:lstStyle/>
                    <a:p>
                      <a:pPr algn="ctr"/>
                      <a:endParaRPr lang="en-GB" dirty="0"/>
                    </a:p>
                  </a:txBody>
                  <a:tcPr/>
                </a:tc>
                <a:tc>
                  <a:txBody>
                    <a:bodyPr/>
                    <a:lstStyle/>
                    <a:p>
                      <a:pPr algn="ctr"/>
                      <a:endParaRPr lang="en-GB" dirty="0"/>
                    </a:p>
                  </a:txBody>
                  <a:tcPr/>
                </a:tc>
              </a:tr>
            </a:tbl>
          </a:graphicData>
        </a:graphic>
      </p:graphicFrame>
      <p:graphicFrame>
        <p:nvGraphicFramePr>
          <p:cNvPr id="15" name="Table 14"/>
          <p:cNvGraphicFramePr>
            <a:graphicFrameLocks noGrp="1"/>
          </p:cNvGraphicFramePr>
          <p:nvPr/>
        </p:nvGraphicFramePr>
        <p:xfrm>
          <a:off x="762000" y="1143000"/>
          <a:ext cx="7467600" cy="5191760"/>
        </p:xfrm>
        <a:graphic>
          <a:graphicData uri="http://schemas.openxmlformats.org/drawingml/2006/table">
            <a:tbl>
              <a:tblPr firstRow="1" bandRow="1">
                <a:tableStyleId>{5C22544A-7EE6-4342-B048-85BDC9FD1C3A}</a:tableStyleId>
              </a:tblPr>
              <a:tblGrid>
                <a:gridCol w="2971800"/>
                <a:gridCol w="2286000"/>
                <a:gridCol w="2209800"/>
              </a:tblGrid>
              <a:tr h="370840">
                <a:tc>
                  <a:txBody>
                    <a:bodyPr/>
                    <a:lstStyle/>
                    <a:p>
                      <a:endParaRPr lang="en-GB" dirty="0"/>
                    </a:p>
                  </a:txBody>
                  <a:tcPr/>
                </a:tc>
                <a:tc>
                  <a:txBody>
                    <a:bodyPr/>
                    <a:lstStyle/>
                    <a:p>
                      <a:pPr algn="ctr"/>
                      <a:r>
                        <a:rPr lang="en-GB" dirty="0" smtClean="0"/>
                        <a:t>Pathway 1</a:t>
                      </a:r>
                      <a:endParaRPr lang="en-GB" dirty="0"/>
                    </a:p>
                  </a:txBody>
                  <a:tcPr/>
                </a:tc>
                <a:tc>
                  <a:txBody>
                    <a:bodyPr/>
                    <a:lstStyle/>
                    <a:p>
                      <a:pPr algn="ctr"/>
                      <a:r>
                        <a:rPr lang="en-GB" dirty="0" smtClean="0"/>
                        <a:t>Pathway 2</a:t>
                      </a:r>
                      <a:endParaRPr lang="en-GB" dirty="0"/>
                    </a:p>
                  </a:txBody>
                  <a:tcPr/>
                </a:tc>
              </a:tr>
              <a:tr h="370840">
                <a:tc>
                  <a:txBody>
                    <a:bodyPr/>
                    <a:lstStyle/>
                    <a:p>
                      <a:r>
                        <a:rPr lang="en-GB" dirty="0" smtClean="0"/>
                        <a:t>Total cost</a:t>
                      </a:r>
                      <a:endParaRPr lang="en-GB" dirty="0"/>
                    </a:p>
                  </a:txBody>
                  <a:tcPr>
                    <a:lnB w="12700" cap="flat" cmpd="sng" algn="ctr">
                      <a:solidFill>
                        <a:schemeClr val="tx1"/>
                      </a:solidFill>
                      <a:prstDash val="solid"/>
                      <a:round/>
                      <a:headEnd type="none" w="med" len="med"/>
                      <a:tailEnd type="none" w="med" len="med"/>
                    </a:lnB>
                  </a:tcPr>
                </a:tc>
                <a:tc>
                  <a:txBody>
                    <a:bodyPr/>
                    <a:lstStyle/>
                    <a:p>
                      <a:pPr algn="ctr"/>
                      <a:r>
                        <a:rPr lang="en-GB" dirty="0" smtClean="0"/>
                        <a:t>£7,100</a:t>
                      </a:r>
                      <a:endParaRPr lang="en-GB" dirty="0"/>
                    </a:p>
                  </a:txBody>
                  <a:tcPr>
                    <a:lnB w="12700" cap="flat" cmpd="sng" algn="ctr">
                      <a:solidFill>
                        <a:schemeClr val="tx1"/>
                      </a:solidFill>
                      <a:prstDash val="solid"/>
                      <a:round/>
                      <a:headEnd type="none" w="med" len="med"/>
                      <a:tailEnd type="none" w="med" len="med"/>
                    </a:lnB>
                  </a:tcPr>
                </a:tc>
                <a:tc>
                  <a:txBody>
                    <a:bodyPr/>
                    <a:lstStyle/>
                    <a:p>
                      <a:pPr algn="ctr"/>
                      <a:r>
                        <a:rPr lang="en-GB" dirty="0" smtClean="0"/>
                        <a:t>£18,000</a:t>
                      </a:r>
                      <a:endParaRPr lang="en-GB" dirty="0"/>
                    </a:p>
                  </a:txBody>
                  <a:tcPr>
                    <a:lnB w="12700" cap="flat" cmpd="sng" algn="ctr">
                      <a:solidFill>
                        <a:schemeClr val="tx1"/>
                      </a:solidFill>
                      <a:prstDash val="solid"/>
                      <a:round/>
                      <a:headEnd type="none" w="med" len="med"/>
                      <a:tailEnd type="none" w="med" len="med"/>
                    </a:lnB>
                  </a:tcPr>
                </a:tc>
              </a:tr>
              <a:tr h="370840">
                <a:tc>
                  <a:txBody>
                    <a:bodyPr/>
                    <a:lstStyle/>
                    <a:p>
                      <a:r>
                        <a:rPr lang="en-GB" dirty="0" smtClean="0"/>
                        <a:t>Hospital admissions</a:t>
                      </a:r>
                      <a:endParaRPr lang="en-GB" dirty="0"/>
                    </a:p>
                  </a:txBody>
                  <a:tcPr>
                    <a:lnT w="12700" cap="flat" cmpd="sng" algn="ctr">
                      <a:solidFill>
                        <a:schemeClr val="tx1"/>
                      </a:solidFill>
                      <a:prstDash val="solid"/>
                      <a:round/>
                      <a:headEnd type="none" w="med" len="med"/>
                      <a:tailEnd type="none" w="med" len="med"/>
                    </a:lnT>
                  </a:tcPr>
                </a:tc>
                <a:tc>
                  <a:txBody>
                    <a:bodyPr/>
                    <a:lstStyle/>
                    <a:p>
                      <a:pPr algn="ctr"/>
                      <a:r>
                        <a:rPr lang="en-GB" dirty="0" smtClean="0"/>
                        <a:t>1</a:t>
                      </a:r>
                      <a:endParaRPr lang="en-GB" dirty="0"/>
                    </a:p>
                  </a:txBody>
                  <a:tcPr>
                    <a:lnT w="12700" cap="flat" cmpd="sng" algn="ctr">
                      <a:solidFill>
                        <a:schemeClr val="tx1"/>
                      </a:solidFill>
                      <a:prstDash val="solid"/>
                      <a:round/>
                      <a:headEnd type="none" w="med" len="med"/>
                      <a:tailEnd type="none" w="med" len="med"/>
                    </a:lnT>
                  </a:tcPr>
                </a:tc>
                <a:tc>
                  <a:txBody>
                    <a:bodyPr/>
                    <a:lstStyle/>
                    <a:p>
                      <a:pPr algn="ctr"/>
                      <a:r>
                        <a:rPr lang="en-GB" dirty="0" smtClean="0"/>
                        <a:t>3</a:t>
                      </a:r>
                      <a:endParaRPr lang="en-GB" dirty="0"/>
                    </a:p>
                  </a:txBody>
                  <a:tcPr>
                    <a:lnT w="12700" cap="flat" cmpd="sng" algn="ctr">
                      <a:solidFill>
                        <a:schemeClr val="tx1"/>
                      </a:solidFill>
                      <a:prstDash val="solid"/>
                      <a:round/>
                      <a:headEnd type="none" w="med" len="med"/>
                      <a:tailEnd type="none" w="med" len="med"/>
                    </a:lnT>
                  </a:tcPr>
                </a:tc>
              </a:tr>
              <a:tr h="370840">
                <a:tc>
                  <a:txBody>
                    <a:bodyPr/>
                    <a:lstStyle/>
                    <a:p>
                      <a:r>
                        <a:rPr lang="en-GB" dirty="0" smtClean="0"/>
                        <a:t>Hospital bed days</a:t>
                      </a:r>
                      <a:endParaRPr lang="en-GB" dirty="0"/>
                    </a:p>
                  </a:txBody>
                  <a:tcPr/>
                </a:tc>
                <a:tc>
                  <a:txBody>
                    <a:bodyPr/>
                    <a:lstStyle/>
                    <a:p>
                      <a:pPr algn="ctr"/>
                      <a:r>
                        <a:rPr lang="en-GB" dirty="0" smtClean="0"/>
                        <a:t>4</a:t>
                      </a:r>
                      <a:endParaRPr lang="en-GB" dirty="0"/>
                    </a:p>
                  </a:txBody>
                  <a:tcPr/>
                </a:tc>
                <a:tc>
                  <a:txBody>
                    <a:bodyPr/>
                    <a:lstStyle/>
                    <a:p>
                      <a:pPr algn="ctr"/>
                      <a:r>
                        <a:rPr lang="en-GB" dirty="0" smtClean="0"/>
                        <a:t>51</a:t>
                      </a:r>
                      <a:endParaRPr lang="en-GB" dirty="0"/>
                    </a:p>
                  </a:txBody>
                  <a:tcPr/>
                </a:tc>
              </a:tr>
              <a:tr h="370840">
                <a:tc>
                  <a:txBody>
                    <a:bodyPr/>
                    <a:lstStyle/>
                    <a:p>
                      <a:r>
                        <a:rPr lang="en-GB" dirty="0" smtClean="0"/>
                        <a:t>   of which delayed</a:t>
                      </a:r>
                      <a:r>
                        <a:rPr lang="en-GB" baseline="0" dirty="0" smtClean="0"/>
                        <a:t> discharge</a:t>
                      </a:r>
                      <a:endParaRPr lang="en-GB" dirty="0"/>
                    </a:p>
                  </a:txBody>
                  <a:tcPr/>
                </a:tc>
                <a:tc>
                  <a:txBody>
                    <a:bodyPr/>
                    <a:lstStyle/>
                    <a:p>
                      <a:pPr algn="ctr"/>
                      <a:r>
                        <a:rPr lang="en-GB" dirty="0" smtClean="0"/>
                        <a:t>0</a:t>
                      </a:r>
                      <a:endParaRPr lang="en-GB" dirty="0"/>
                    </a:p>
                  </a:txBody>
                  <a:tcPr/>
                </a:tc>
                <a:tc>
                  <a:txBody>
                    <a:bodyPr/>
                    <a:lstStyle/>
                    <a:p>
                      <a:pPr algn="ctr"/>
                      <a:r>
                        <a:rPr lang="en-GB" dirty="0" smtClean="0"/>
                        <a:t>22</a:t>
                      </a:r>
                      <a:endParaRPr lang="en-GB" dirty="0"/>
                    </a:p>
                  </a:txBody>
                  <a:tcPr/>
                </a:tc>
              </a:tr>
              <a:tr h="370840">
                <a:tc>
                  <a:txBody>
                    <a:bodyPr/>
                    <a:lstStyle/>
                    <a:p>
                      <a:r>
                        <a:rPr lang="en-GB" dirty="0" smtClean="0"/>
                        <a:t>Hospital</a:t>
                      </a:r>
                      <a:r>
                        <a:rPr lang="en-GB" baseline="0" dirty="0" smtClean="0"/>
                        <a:t> cost</a:t>
                      </a:r>
                      <a:endParaRPr lang="en-GB" dirty="0"/>
                    </a:p>
                  </a:txBody>
                  <a:tcPr/>
                </a:tc>
                <a:tc>
                  <a:txBody>
                    <a:bodyPr/>
                    <a:lstStyle/>
                    <a:p>
                      <a:pPr algn="ctr"/>
                      <a:r>
                        <a:rPr lang="en-GB" dirty="0" smtClean="0"/>
                        <a:t>£1,200</a:t>
                      </a:r>
                      <a:endParaRPr lang="en-GB" dirty="0"/>
                    </a:p>
                  </a:txBody>
                  <a:tcPr/>
                </a:tc>
                <a:tc>
                  <a:txBody>
                    <a:bodyPr/>
                    <a:lstStyle/>
                    <a:p>
                      <a:pPr algn="ctr"/>
                      <a:r>
                        <a:rPr lang="en-GB" dirty="0" smtClean="0"/>
                        <a:t>£14,700</a:t>
                      </a:r>
                      <a:endParaRPr lang="en-GB" dirty="0"/>
                    </a:p>
                  </a:txBody>
                  <a:tcPr/>
                </a:tc>
              </a:tr>
              <a:tr h="370840">
                <a:tc>
                  <a:txBody>
                    <a:bodyPr/>
                    <a:lstStyle/>
                    <a:p>
                      <a:r>
                        <a:rPr lang="en-GB" dirty="0" smtClean="0"/>
                        <a:t>   of which delayed</a:t>
                      </a:r>
                      <a:r>
                        <a:rPr lang="en-GB" baseline="0" dirty="0" smtClean="0"/>
                        <a:t> discharge</a:t>
                      </a:r>
                      <a:endParaRPr lang="en-GB" dirty="0"/>
                    </a:p>
                  </a:txBody>
                  <a:tcPr/>
                </a:tc>
                <a:tc>
                  <a:txBody>
                    <a:bodyPr/>
                    <a:lstStyle/>
                    <a:p>
                      <a:pPr algn="ctr"/>
                      <a:r>
                        <a:rPr lang="en-GB" dirty="0" smtClean="0"/>
                        <a:t>£0</a:t>
                      </a:r>
                      <a:endParaRPr lang="en-GB" dirty="0"/>
                    </a:p>
                  </a:txBody>
                  <a:tcPr/>
                </a:tc>
                <a:tc>
                  <a:txBody>
                    <a:bodyPr/>
                    <a:lstStyle/>
                    <a:p>
                      <a:pPr algn="ctr"/>
                      <a:r>
                        <a:rPr lang="en-GB" dirty="0" smtClean="0"/>
                        <a:t>£6,400</a:t>
                      </a:r>
                      <a:endParaRPr lang="en-GB" dirty="0"/>
                    </a:p>
                  </a:txBody>
                  <a:tcPr/>
                </a:tc>
              </a:tr>
              <a:tr h="370840">
                <a:tc>
                  <a:txBody>
                    <a:bodyPr/>
                    <a:lstStyle/>
                    <a:p>
                      <a:r>
                        <a:rPr lang="en-GB" dirty="0" smtClean="0"/>
                        <a:t>% days in hospital</a:t>
                      </a:r>
                      <a:endParaRPr lang="en-GB" dirty="0"/>
                    </a:p>
                  </a:txBody>
                  <a:tcPr>
                    <a:lnB w="12700" cap="flat" cmpd="sng" algn="ctr">
                      <a:solidFill>
                        <a:schemeClr val="tx1"/>
                      </a:solidFill>
                      <a:prstDash val="solid"/>
                      <a:round/>
                      <a:headEnd type="none" w="med" len="med"/>
                      <a:tailEnd type="none" w="med" len="med"/>
                    </a:lnB>
                  </a:tcPr>
                </a:tc>
                <a:tc>
                  <a:txBody>
                    <a:bodyPr/>
                    <a:lstStyle/>
                    <a:p>
                      <a:pPr algn="ctr"/>
                      <a:r>
                        <a:rPr lang="en-GB" dirty="0" smtClean="0"/>
                        <a:t>2%</a:t>
                      </a:r>
                      <a:endParaRPr lang="en-GB" dirty="0"/>
                    </a:p>
                  </a:txBody>
                  <a:tcPr>
                    <a:lnB w="12700" cap="flat" cmpd="sng" algn="ctr">
                      <a:solidFill>
                        <a:schemeClr val="tx1"/>
                      </a:solidFill>
                      <a:prstDash val="solid"/>
                      <a:round/>
                      <a:headEnd type="none" w="med" len="med"/>
                      <a:tailEnd type="none" w="med" len="med"/>
                    </a:lnB>
                  </a:tcPr>
                </a:tc>
                <a:tc>
                  <a:txBody>
                    <a:bodyPr/>
                    <a:lstStyle/>
                    <a:p>
                      <a:pPr algn="ctr"/>
                      <a:r>
                        <a:rPr lang="en-GB" dirty="0" smtClean="0"/>
                        <a:t>28%</a:t>
                      </a:r>
                      <a:endParaRPr lang="en-GB" dirty="0"/>
                    </a:p>
                  </a:txBody>
                  <a:tcPr>
                    <a:lnB w="12700" cap="flat" cmpd="sng" algn="ctr">
                      <a:solidFill>
                        <a:schemeClr val="tx1"/>
                      </a:solidFill>
                      <a:prstDash val="solid"/>
                      <a:round/>
                      <a:headEnd type="none" w="med" len="med"/>
                      <a:tailEnd type="none" w="med" len="med"/>
                    </a:lnB>
                  </a:tcPr>
                </a:tc>
              </a:tr>
              <a:tr h="370840">
                <a:tc>
                  <a:txBody>
                    <a:bodyPr/>
                    <a:lstStyle/>
                    <a:p>
                      <a:r>
                        <a:rPr lang="en-GB" dirty="0" smtClean="0"/>
                        <a:t>Care home days</a:t>
                      </a:r>
                      <a:endParaRPr lang="en-GB" dirty="0"/>
                    </a:p>
                  </a:txBody>
                  <a:tcPr>
                    <a:lnT w="12700" cap="flat" cmpd="sng" algn="ctr">
                      <a:solidFill>
                        <a:schemeClr val="tx1"/>
                      </a:solidFill>
                      <a:prstDash val="solid"/>
                      <a:round/>
                      <a:headEnd type="none" w="med" len="med"/>
                      <a:tailEnd type="none" w="med" len="med"/>
                    </a:lnT>
                  </a:tcPr>
                </a:tc>
                <a:tc>
                  <a:txBody>
                    <a:bodyPr/>
                    <a:lstStyle/>
                    <a:p>
                      <a:pPr algn="ctr"/>
                      <a:r>
                        <a:rPr lang="en-GB" dirty="0" smtClean="0"/>
                        <a:t>73</a:t>
                      </a:r>
                      <a:endParaRPr lang="en-GB" dirty="0"/>
                    </a:p>
                  </a:txBody>
                  <a:tcPr>
                    <a:lnT w="12700" cap="flat" cmpd="sng" algn="ctr">
                      <a:solidFill>
                        <a:schemeClr val="tx1"/>
                      </a:solidFill>
                      <a:prstDash val="solid"/>
                      <a:round/>
                      <a:headEnd type="none" w="med" len="med"/>
                      <a:tailEnd type="none" w="med" len="med"/>
                    </a:lnT>
                  </a:tcPr>
                </a:tc>
                <a:tc>
                  <a:txBody>
                    <a:bodyPr/>
                    <a:lstStyle/>
                    <a:p>
                      <a:pPr algn="ctr"/>
                      <a:r>
                        <a:rPr lang="en-GB" dirty="0" smtClean="0"/>
                        <a:t>39</a:t>
                      </a:r>
                      <a:endParaRPr lang="en-GB" dirty="0"/>
                    </a:p>
                  </a:txBody>
                  <a:tcPr>
                    <a:lnT w="12700" cap="flat" cmpd="sng" algn="ctr">
                      <a:solidFill>
                        <a:schemeClr val="tx1"/>
                      </a:solidFill>
                      <a:prstDash val="solid"/>
                      <a:round/>
                      <a:headEnd type="none" w="med" len="med"/>
                      <a:tailEnd type="none" w="med" len="med"/>
                    </a:lnT>
                  </a:tcPr>
                </a:tc>
              </a:tr>
              <a:tr h="370840">
                <a:tc>
                  <a:txBody>
                    <a:bodyPr/>
                    <a:lstStyle/>
                    <a:p>
                      <a:r>
                        <a:rPr lang="en-GB" dirty="0" smtClean="0"/>
                        <a:t>Care home cost</a:t>
                      </a:r>
                      <a:endParaRPr lang="en-GB" dirty="0"/>
                    </a:p>
                  </a:txBody>
                  <a:tcPr>
                    <a:lnB w="12700" cap="flat" cmpd="sng" algn="ctr">
                      <a:solidFill>
                        <a:schemeClr val="tx1"/>
                      </a:solidFill>
                      <a:prstDash val="solid"/>
                      <a:round/>
                      <a:headEnd type="none" w="med" len="med"/>
                      <a:tailEnd type="none" w="med" len="med"/>
                    </a:lnB>
                  </a:tcPr>
                </a:tc>
                <a:tc>
                  <a:txBody>
                    <a:bodyPr/>
                    <a:lstStyle/>
                    <a:p>
                      <a:pPr algn="ctr"/>
                      <a:r>
                        <a:rPr lang="en-GB" dirty="0" smtClean="0"/>
                        <a:t>£3,400</a:t>
                      </a:r>
                      <a:endParaRPr lang="en-GB" dirty="0"/>
                    </a:p>
                  </a:txBody>
                  <a:tcPr>
                    <a:lnB w="12700" cap="flat" cmpd="sng" algn="ctr">
                      <a:solidFill>
                        <a:schemeClr val="tx1"/>
                      </a:solidFill>
                      <a:prstDash val="solid"/>
                      <a:round/>
                      <a:headEnd type="none" w="med" len="med"/>
                      <a:tailEnd type="none" w="med" len="med"/>
                    </a:lnB>
                  </a:tcPr>
                </a:tc>
                <a:tc>
                  <a:txBody>
                    <a:bodyPr/>
                    <a:lstStyle/>
                    <a:p>
                      <a:pPr algn="ctr"/>
                      <a:r>
                        <a:rPr lang="en-GB" dirty="0" smtClean="0"/>
                        <a:t>£1,300</a:t>
                      </a:r>
                      <a:endParaRPr lang="en-GB" dirty="0"/>
                    </a:p>
                  </a:txBody>
                  <a:tcPr>
                    <a:lnB w="12700" cap="flat" cmpd="sng" algn="ctr">
                      <a:solidFill>
                        <a:schemeClr val="tx1"/>
                      </a:solidFill>
                      <a:prstDash val="solid"/>
                      <a:round/>
                      <a:headEnd type="none" w="med" len="med"/>
                      <a:tailEnd type="none" w="med" len="med"/>
                    </a:lnB>
                  </a:tcPr>
                </a:tc>
              </a:tr>
              <a:tr h="370840">
                <a:tc>
                  <a:txBody>
                    <a:bodyPr/>
                    <a:lstStyle/>
                    <a:p>
                      <a:r>
                        <a:rPr lang="en-GB" dirty="0" smtClean="0"/>
                        <a:t>Home days</a:t>
                      </a:r>
                      <a:endParaRPr lang="en-GB" dirty="0"/>
                    </a:p>
                  </a:txBody>
                  <a:tcPr>
                    <a:lnT w="12700" cap="flat" cmpd="sng" algn="ctr">
                      <a:solidFill>
                        <a:schemeClr val="tx1"/>
                      </a:solidFill>
                      <a:prstDash val="solid"/>
                      <a:round/>
                      <a:headEnd type="none" w="med" len="med"/>
                      <a:tailEnd type="none" w="med" len="med"/>
                    </a:lnT>
                  </a:tcPr>
                </a:tc>
                <a:tc>
                  <a:txBody>
                    <a:bodyPr/>
                    <a:lstStyle/>
                    <a:p>
                      <a:pPr algn="ctr"/>
                      <a:r>
                        <a:rPr lang="en-GB" dirty="0" smtClean="0"/>
                        <a:t>105</a:t>
                      </a:r>
                      <a:endParaRPr lang="en-GB" dirty="0"/>
                    </a:p>
                  </a:txBody>
                  <a:tcPr>
                    <a:lnT w="12700" cap="flat" cmpd="sng" algn="ctr">
                      <a:solidFill>
                        <a:schemeClr val="tx1"/>
                      </a:solidFill>
                      <a:prstDash val="solid"/>
                      <a:round/>
                      <a:headEnd type="none" w="med" len="med"/>
                      <a:tailEnd type="none" w="med" len="med"/>
                    </a:lnT>
                  </a:tcPr>
                </a:tc>
                <a:tc>
                  <a:txBody>
                    <a:bodyPr/>
                    <a:lstStyle/>
                    <a:p>
                      <a:pPr algn="ctr"/>
                      <a:r>
                        <a:rPr lang="en-GB" dirty="0" smtClean="0"/>
                        <a:t>92</a:t>
                      </a:r>
                      <a:endParaRPr lang="en-GB" dirty="0"/>
                    </a:p>
                  </a:txBody>
                  <a:tcPr>
                    <a:lnT w="12700" cap="flat" cmpd="sng" algn="ctr">
                      <a:solidFill>
                        <a:schemeClr val="tx1"/>
                      </a:solidFill>
                      <a:prstDash val="solid"/>
                      <a:round/>
                      <a:headEnd type="none" w="med" len="med"/>
                      <a:tailEnd type="none" w="med" len="med"/>
                    </a:lnT>
                  </a:tcPr>
                </a:tc>
              </a:tr>
              <a:tr h="370840">
                <a:tc>
                  <a:txBody>
                    <a:bodyPr/>
                    <a:lstStyle/>
                    <a:p>
                      <a:r>
                        <a:rPr lang="en-GB" dirty="0" smtClean="0"/>
                        <a:t>Home cost*</a:t>
                      </a:r>
                      <a:endParaRPr lang="en-GB" dirty="0"/>
                    </a:p>
                  </a:txBody>
                  <a:tcPr/>
                </a:tc>
                <a:tc>
                  <a:txBody>
                    <a:bodyPr/>
                    <a:lstStyle/>
                    <a:p>
                      <a:pPr algn="ctr"/>
                      <a:r>
                        <a:rPr lang="en-GB" dirty="0" smtClean="0"/>
                        <a:t>£1,100</a:t>
                      </a:r>
                      <a:endParaRPr lang="en-GB" dirty="0"/>
                    </a:p>
                  </a:txBody>
                  <a:tcPr/>
                </a:tc>
                <a:tc>
                  <a:txBody>
                    <a:bodyPr/>
                    <a:lstStyle/>
                    <a:p>
                      <a:pPr algn="ctr"/>
                      <a:r>
                        <a:rPr lang="en-GB" dirty="0" smtClean="0"/>
                        <a:t>£150</a:t>
                      </a:r>
                      <a:endParaRPr lang="en-GB" dirty="0"/>
                    </a:p>
                  </a:txBody>
                  <a:tcPr/>
                </a:tc>
              </a:tr>
              <a:tr h="370840">
                <a:tc>
                  <a:txBody>
                    <a:bodyPr/>
                    <a:lstStyle/>
                    <a:p>
                      <a:r>
                        <a:rPr lang="en-GB" dirty="0" smtClean="0"/>
                        <a:t>Other social</a:t>
                      </a:r>
                      <a:r>
                        <a:rPr lang="en-GB" baseline="0" dirty="0" smtClean="0"/>
                        <a:t> care cost**</a:t>
                      </a:r>
                      <a:endParaRPr lang="en-GB" dirty="0"/>
                    </a:p>
                  </a:txBody>
                  <a:tcPr/>
                </a:tc>
                <a:tc>
                  <a:txBody>
                    <a:bodyPr/>
                    <a:lstStyle/>
                    <a:p>
                      <a:pPr algn="ctr"/>
                      <a:r>
                        <a:rPr lang="en-GB" dirty="0" smtClean="0"/>
                        <a:t>£1,200</a:t>
                      </a:r>
                      <a:endParaRPr lang="en-GB" dirty="0"/>
                    </a:p>
                  </a:txBody>
                  <a:tcPr/>
                </a:tc>
                <a:tc>
                  <a:txBody>
                    <a:bodyPr/>
                    <a:lstStyle/>
                    <a:p>
                      <a:pPr algn="ctr"/>
                      <a:r>
                        <a:rPr lang="en-GB" dirty="0" smtClean="0"/>
                        <a:t>£750</a:t>
                      </a:r>
                      <a:endParaRPr lang="en-GB" dirty="0"/>
                    </a:p>
                  </a:txBody>
                  <a:tcPr/>
                </a:tc>
              </a:tr>
              <a:tr h="370840">
                <a:tc>
                  <a:txBody>
                    <a:bodyPr/>
                    <a:lstStyle/>
                    <a:p>
                      <a:r>
                        <a:rPr lang="en-GB" dirty="0" smtClean="0"/>
                        <a:t>% days</a:t>
                      </a:r>
                      <a:r>
                        <a:rPr lang="en-GB" baseline="0" dirty="0" smtClean="0"/>
                        <a:t> </a:t>
                      </a:r>
                      <a:r>
                        <a:rPr lang="en-GB" dirty="0" smtClean="0"/>
                        <a:t>in community</a:t>
                      </a:r>
                      <a:endParaRPr lang="en-GB" dirty="0"/>
                    </a:p>
                  </a:txBody>
                  <a:tcPr/>
                </a:tc>
                <a:tc>
                  <a:txBody>
                    <a:bodyPr/>
                    <a:lstStyle/>
                    <a:p>
                      <a:pPr algn="ctr"/>
                      <a:r>
                        <a:rPr lang="en-GB" dirty="0" smtClean="0"/>
                        <a:t>57%</a:t>
                      </a:r>
                      <a:endParaRPr lang="en-GB" dirty="0"/>
                    </a:p>
                  </a:txBody>
                  <a:tcPr/>
                </a:tc>
                <a:tc>
                  <a:txBody>
                    <a:bodyPr/>
                    <a:lstStyle/>
                    <a:p>
                      <a:pPr algn="ctr"/>
                      <a:r>
                        <a:rPr lang="en-GB" dirty="0" smtClean="0"/>
                        <a:t>51%</a:t>
                      </a:r>
                      <a:endParaRPr lang="en-GB" dirty="0"/>
                    </a:p>
                  </a:txBody>
                  <a:tcPr/>
                </a:tc>
              </a:tr>
            </a:tbl>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txBox="1">
            <a:spLocks/>
          </p:cNvSpPr>
          <p:nvPr/>
        </p:nvSpPr>
        <p:spPr bwMode="auto">
          <a:xfrm>
            <a:off x="990600" y="188640"/>
            <a:ext cx="7162800" cy="725760"/>
          </a:xfrm>
          <a:prstGeom prst="rect">
            <a:avLst/>
          </a:prstGeom>
          <a:solidFill>
            <a:schemeClr val="accent1"/>
          </a:solid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defRPr/>
            </a:pPr>
            <a:r>
              <a:rPr lang="en-GB" sz="4000" b="1" dirty="0" smtClean="0">
                <a:solidFill>
                  <a:schemeClr val="bg1"/>
                </a:solidFill>
              </a:rPr>
              <a:t>End of Life Care</a:t>
            </a:r>
            <a:endParaRPr lang="en-GB" sz="4000" dirty="0" smtClean="0">
              <a:solidFill>
                <a:schemeClr val="bg1"/>
              </a:solidFill>
            </a:endParaRPr>
          </a:p>
        </p:txBody>
      </p:sp>
      <p:sp>
        <p:nvSpPr>
          <p:cNvPr id="4" name="Content Placeholder 3"/>
          <p:cNvSpPr>
            <a:spLocks noGrp="1"/>
          </p:cNvSpPr>
          <p:nvPr>
            <p:ph idx="1"/>
          </p:nvPr>
        </p:nvSpPr>
        <p:spPr/>
        <p:txBody>
          <a:bodyPr/>
          <a:lstStyle/>
          <a:p>
            <a:pPr>
              <a:buNone/>
            </a:pPr>
            <a:endParaRPr lang="en-GB" dirty="0" smtClean="0"/>
          </a:p>
        </p:txBody>
      </p:sp>
      <p:graphicFrame>
        <p:nvGraphicFramePr>
          <p:cNvPr id="5" name="Table 4"/>
          <p:cNvGraphicFramePr>
            <a:graphicFrameLocks noGrp="1"/>
          </p:cNvGraphicFramePr>
          <p:nvPr/>
        </p:nvGraphicFramePr>
        <p:xfrm>
          <a:off x="152400" y="1417320"/>
          <a:ext cx="8849741" cy="5212080"/>
        </p:xfrm>
        <a:graphic>
          <a:graphicData uri="http://schemas.openxmlformats.org/drawingml/2006/table">
            <a:tbl>
              <a:tblPr firstRow="1" bandRow="1">
                <a:tableStyleId>{5C22544A-7EE6-4342-B048-85BDC9FD1C3A}</a:tableStyleId>
              </a:tblPr>
              <a:tblGrid>
                <a:gridCol w="3744341"/>
                <a:gridCol w="2895600"/>
                <a:gridCol w="2209800"/>
              </a:tblGrid>
              <a:tr h="548640">
                <a:tc>
                  <a:txBody>
                    <a:bodyPr/>
                    <a:lstStyle/>
                    <a:p>
                      <a:endParaRPr lang="en-GB" sz="2400" dirty="0"/>
                    </a:p>
                  </a:txBody>
                  <a:tcPr/>
                </a:tc>
                <a:tc>
                  <a:txBody>
                    <a:bodyPr/>
                    <a:lstStyle/>
                    <a:p>
                      <a:pPr algn="ctr"/>
                      <a:r>
                        <a:rPr lang="en-GB" sz="2400" dirty="0" smtClean="0"/>
                        <a:t>High</a:t>
                      </a:r>
                      <a:r>
                        <a:rPr lang="en-GB" sz="2400" baseline="0" dirty="0" smtClean="0"/>
                        <a:t> </a:t>
                      </a:r>
                      <a:r>
                        <a:rPr lang="en-GB" sz="2400" dirty="0" smtClean="0"/>
                        <a:t>Resource Users</a:t>
                      </a:r>
                      <a:endParaRPr lang="en-GB" sz="2400" dirty="0"/>
                    </a:p>
                  </a:txBody>
                  <a:tcPr/>
                </a:tc>
                <a:tc>
                  <a:txBody>
                    <a:bodyPr/>
                    <a:lstStyle/>
                    <a:p>
                      <a:pPr algn="ctr"/>
                      <a:r>
                        <a:rPr lang="en-GB" sz="2400" dirty="0" smtClean="0"/>
                        <a:t>Low Resource Users</a:t>
                      </a:r>
                      <a:endParaRPr lang="en-GB" sz="2400" dirty="0"/>
                    </a:p>
                  </a:txBody>
                  <a:tcPr/>
                </a:tc>
              </a:tr>
              <a:tr h="548640">
                <a:tc>
                  <a:txBody>
                    <a:bodyPr/>
                    <a:lstStyle/>
                    <a:p>
                      <a:r>
                        <a:rPr lang="en-GB" sz="2400" dirty="0" smtClean="0"/>
                        <a:t>Number of deaths</a:t>
                      </a:r>
                      <a:endParaRPr lang="en-GB" sz="2400" dirty="0"/>
                    </a:p>
                  </a:txBody>
                  <a:tcPr/>
                </a:tc>
                <a:tc>
                  <a:txBody>
                    <a:bodyPr/>
                    <a:lstStyle/>
                    <a:p>
                      <a:pPr algn="ctr"/>
                      <a:r>
                        <a:rPr lang="en-GB" sz="2400" dirty="0" smtClean="0"/>
                        <a:t>2,350</a:t>
                      </a:r>
                    </a:p>
                  </a:txBody>
                  <a:tcPr/>
                </a:tc>
                <a:tc>
                  <a:txBody>
                    <a:bodyPr/>
                    <a:lstStyle/>
                    <a:p>
                      <a:pPr algn="ctr"/>
                      <a:r>
                        <a:rPr lang="en-GB" sz="2400" dirty="0" smtClean="0"/>
                        <a:t>3,700</a:t>
                      </a:r>
                      <a:endParaRPr lang="en-GB" sz="2400" dirty="0"/>
                    </a:p>
                  </a:txBody>
                  <a:tcPr/>
                </a:tc>
              </a:tr>
              <a:tr h="548640">
                <a:tc>
                  <a:txBody>
                    <a:bodyPr/>
                    <a:lstStyle/>
                    <a:p>
                      <a:r>
                        <a:rPr lang="en-GB" sz="2400" dirty="0" smtClean="0"/>
                        <a:t>Average no of conditions</a:t>
                      </a:r>
                      <a:endParaRPr lang="en-GB" sz="2400" dirty="0"/>
                    </a:p>
                  </a:txBody>
                  <a:tcPr/>
                </a:tc>
                <a:tc>
                  <a:txBody>
                    <a:bodyPr/>
                    <a:lstStyle/>
                    <a:p>
                      <a:pPr algn="ctr"/>
                      <a:r>
                        <a:rPr lang="en-GB" sz="2400" dirty="0" smtClean="0"/>
                        <a:t>2.8</a:t>
                      </a:r>
                      <a:endParaRPr lang="en-GB" sz="2400" dirty="0"/>
                    </a:p>
                  </a:txBody>
                  <a:tcPr/>
                </a:tc>
                <a:tc>
                  <a:txBody>
                    <a:bodyPr/>
                    <a:lstStyle/>
                    <a:p>
                      <a:pPr algn="ctr"/>
                      <a:r>
                        <a:rPr lang="en-GB" sz="2400" dirty="0" smtClean="0"/>
                        <a:t>2.1</a:t>
                      </a:r>
                      <a:endParaRPr lang="en-GB" sz="2400" dirty="0"/>
                    </a:p>
                  </a:txBody>
                  <a:tcPr/>
                </a:tc>
              </a:tr>
              <a:tr h="548640">
                <a:tc>
                  <a:txBody>
                    <a:bodyPr/>
                    <a:lstStyle/>
                    <a:p>
                      <a:r>
                        <a:rPr lang="en-GB" sz="2400" dirty="0" smtClean="0"/>
                        <a:t>Age</a:t>
                      </a:r>
                      <a:endParaRPr lang="en-GB" sz="2400" dirty="0"/>
                    </a:p>
                  </a:txBody>
                  <a:tcPr/>
                </a:tc>
                <a:tc>
                  <a:txBody>
                    <a:bodyPr/>
                    <a:lstStyle/>
                    <a:p>
                      <a:pPr algn="ctr"/>
                      <a:r>
                        <a:rPr lang="en-GB" sz="2400" dirty="0" smtClean="0"/>
                        <a:t>71</a:t>
                      </a:r>
                      <a:endParaRPr lang="en-GB" sz="2400" dirty="0"/>
                    </a:p>
                  </a:txBody>
                  <a:tcPr/>
                </a:tc>
                <a:tc>
                  <a:txBody>
                    <a:bodyPr/>
                    <a:lstStyle/>
                    <a:p>
                      <a:pPr algn="ctr"/>
                      <a:r>
                        <a:rPr lang="en-GB" sz="2400" dirty="0" smtClean="0"/>
                        <a:t>71</a:t>
                      </a:r>
                      <a:endParaRPr lang="en-GB" sz="2400" dirty="0"/>
                    </a:p>
                  </a:txBody>
                  <a:tcPr/>
                </a:tc>
              </a:tr>
              <a:tr h="548640">
                <a:tc>
                  <a:txBody>
                    <a:bodyPr/>
                    <a:lstStyle/>
                    <a:p>
                      <a:r>
                        <a:rPr lang="en-GB" sz="2400" dirty="0" smtClean="0">
                          <a:solidFill>
                            <a:schemeClr val="bg1"/>
                          </a:solidFill>
                        </a:rPr>
                        <a:t>Total cost</a:t>
                      </a:r>
                      <a:endParaRPr lang="en-GB" sz="2400" dirty="0">
                        <a:solidFill>
                          <a:schemeClr val="bg1"/>
                        </a:solidFill>
                      </a:endParaRPr>
                    </a:p>
                  </a:txBody>
                  <a:tcPr>
                    <a:solidFill>
                      <a:schemeClr val="accent2">
                        <a:lumMod val="75000"/>
                      </a:schemeClr>
                    </a:solidFill>
                  </a:tcPr>
                </a:tc>
                <a:tc>
                  <a:txBody>
                    <a:bodyPr/>
                    <a:lstStyle/>
                    <a:p>
                      <a:pPr algn="ctr"/>
                      <a:r>
                        <a:rPr lang="en-GB" sz="2400" dirty="0" smtClean="0">
                          <a:solidFill>
                            <a:schemeClr val="bg1"/>
                          </a:solidFill>
                        </a:rPr>
                        <a:t>£63m</a:t>
                      </a:r>
                      <a:endParaRPr lang="en-GB" sz="2400" dirty="0">
                        <a:solidFill>
                          <a:schemeClr val="bg1"/>
                        </a:solidFill>
                      </a:endParaRPr>
                    </a:p>
                  </a:txBody>
                  <a:tcPr>
                    <a:solidFill>
                      <a:schemeClr val="accent2">
                        <a:lumMod val="75000"/>
                      </a:schemeClr>
                    </a:solidFill>
                  </a:tcPr>
                </a:tc>
                <a:tc>
                  <a:txBody>
                    <a:bodyPr/>
                    <a:lstStyle/>
                    <a:p>
                      <a:pPr algn="ctr"/>
                      <a:r>
                        <a:rPr lang="en-GB" sz="2400" dirty="0" smtClean="0">
                          <a:solidFill>
                            <a:schemeClr val="bg1"/>
                          </a:solidFill>
                        </a:rPr>
                        <a:t>£12m</a:t>
                      </a:r>
                      <a:endParaRPr lang="en-GB" sz="2400" dirty="0">
                        <a:solidFill>
                          <a:schemeClr val="bg1"/>
                        </a:solidFill>
                      </a:endParaRPr>
                    </a:p>
                  </a:txBody>
                  <a:tcPr>
                    <a:solidFill>
                      <a:schemeClr val="accent2">
                        <a:lumMod val="75000"/>
                      </a:schemeClr>
                    </a:solidFill>
                  </a:tcPr>
                </a:tc>
              </a:tr>
              <a:tr h="548640">
                <a:tc>
                  <a:txBody>
                    <a:bodyPr/>
                    <a:lstStyle/>
                    <a:p>
                      <a:r>
                        <a:rPr lang="en-GB" sz="2400" dirty="0" smtClean="0"/>
                        <a:t>Costs/head</a:t>
                      </a:r>
                      <a:endParaRPr lang="en-GB" sz="2400" dirty="0"/>
                    </a:p>
                  </a:txBody>
                  <a:tcPr/>
                </a:tc>
                <a:tc>
                  <a:txBody>
                    <a:bodyPr/>
                    <a:lstStyle/>
                    <a:p>
                      <a:pPr algn="ctr"/>
                      <a:r>
                        <a:rPr lang="en-GB" sz="2400" dirty="0" smtClean="0"/>
                        <a:t>£26,800</a:t>
                      </a:r>
                      <a:endParaRPr lang="en-GB" sz="2400" dirty="0"/>
                    </a:p>
                  </a:txBody>
                  <a:tcPr/>
                </a:tc>
                <a:tc>
                  <a:txBody>
                    <a:bodyPr/>
                    <a:lstStyle/>
                    <a:p>
                      <a:pPr algn="ctr"/>
                      <a:r>
                        <a:rPr lang="en-GB" sz="2400" dirty="0" smtClean="0"/>
                        <a:t>£3,200</a:t>
                      </a:r>
                      <a:endParaRPr lang="en-GB" sz="2400" dirty="0"/>
                    </a:p>
                  </a:txBody>
                  <a:tcPr/>
                </a:tc>
              </a:tr>
              <a:tr h="548640">
                <a:tc>
                  <a:txBody>
                    <a:bodyPr/>
                    <a:lstStyle/>
                    <a:p>
                      <a:r>
                        <a:rPr lang="en-GB" sz="2400" dirty="0" smtClean="0"/>
                        <a:t>Deaths</a:t>
                      </a:r>
                      <a:r>
                        <a:rPr lang="en-GB" sz="2400" baseline="0" dirty="0" smtClean="0"/>
                        <a:t> in homely setting</a:t>
                      </a:r>
                      <a:endParaRPr lang="en-GB" sz="2400" dirty="0"/>
                    </a:p>
                  </a:txBody>
                  <a:tcPr/>
                </a:tc>
                <a:tc>
                  <a:txBody>
                    <a:bodyPr/>
                    <a:lstStyle/>
                    <a:p>
                      <a:pPr algn="ctr"/>
                      <a:r>
                        <a:rPr lang="en-GB" sz="2400" dirty="0" smtClean="0">
                          <a:solidFill>
                            <a:schemeClr val="tx1"/>
                          </a:solidFill>
                        </a:rPr>
                        <a:t>35%</a:t>
                      </a:r>
                      <a:endParaRPr lang="en-GB" sz="2400" dirty="0">
                        <a:solidFill>
                          <a:schemeClr val="tx1"/>
                        </a:solidFill>
                      </a:endParaRPr>
                    </a:p>
                  </a:txBody>
                  <a:tcPr/>
                </a:tc>
                <a:tc>
                  <a:txBody>
                    <a:bodyPr/>
                    <a:lstStyle/>
                    <a:p>
                      <a:pPr algn="ctr"/>
                      <a:r>
                        <a:rPr lang="en-GB" sz="2400" dirty="0" smtClean="0">
                          <a:solidFill>
                            <a:schemeClr val="tx1"/>
                          </a:solidFill>
                        </a:rPr>
                        <a:t>55%</a:t>
                      </a:r>
                      <a:endParaRPr lang="en-GB" sz="2400" dirty="0">
                        <a:solidFill>
                          <a:schemeClr val="tx1"/>
                        </a:solidFill>
                      </a:endParaRPr>
                    </a:p>
                  </a:txBody>
                  <a:tcPr/>
                </a:tc>
              </a:tr>
              <a:tr h="548640">
                <a:tc>
                  <a:txBody>
                    <a:bodyPr/>
                    <a:lstStyle/>
                    <a:p>
                      <a:r>
                        <a:rPr lang="en-GB" sz="2400" dirty="0" smtClean="0">
                          <a:solidFill>
                            <a:schemeClr val="bg1"/>
                          </a:solidFill>
                        </a:rPr>
                        <a:t>Last 6 months in community</a:t>
                      </a:r>
                      <a:endParaRPr lang="en-GB" sz="2400" dirty="0">
                        <a:solidFill>
                          <a:schemeClr val="bg1"/>
                        </a:solidFill>
                      </a:endParaRPr>
                    </a:p>
                  </a:txBody>
                  <a:tcPr>
                    <a:solidFill>
                      <a:schemeClr val="accent2">
                        <a:lumMod val="75000"/>
                      </a:schemeClr>
                    </a:solidFill>
                  </a:tcPr>
                </a:tc>
                <a:tc>
                  <a:txBody>
                    <a:bodyPr/>
                    <a:lstStyle/>
                    <a:p>
                      <a:pPr algn="ctr"/>
                      <a:r>
                        <a:rPr lang="en-GB" sz="2400" dirty="0" smtClean="0">
                          <a:solidFill>
                            <a:schemeClr val="bg1"/>
                          </a:solidFill>
                        </a:rPr>
                        <a:t>72%</a:t>
                      </a:r>
                      <a:endParaRPr lang="en-GB" sz="2400" dirty="0">
                        <a:solidFill>
                          <a:schemeClr val="bg1"/>
                        </a:solidFill>
                      </a:endParaRPr>
                    </a:p>
                  </a:txBody>
                  <a:tcPr>
                    <a:solidFill>
                      <a:schemeClr val="accent2">
                        <a:lumMod val="75000"/>
                      </a:schemeClr>
                    </a:solidFill>
                  </a:tcPr>
                </a:tc>
                <a:tc>
                  <a:txBody>
                    <a:bodyPr/>
                    <a:lstStyle/>
                    <a:p>
                      <a:pPr algn="ctr"/>
                      <a:r>
                        <a:rPr lang="en-GB" sz="2400" dirty="0" smtClean="0">
                          <a:solidFill>
                            <a:schemeClr val="bg1"/>
                          </a:solidFill>
                        </a:rPr>
                        <a:t>93%</a:t>
                      </a:r>
                      <a:endParaRPr lang="en-GB" sz="2400" dirty="0">
                        <a:solidFill>
                          <a:schemeClr val="bg1"/>
                        </a:solidFill>
                      </a:endParaRPr>
                    </a:p>
                  </a:txBody>
                  <a:tcPr>
                    <a:solidFill>
                      <a:schemeClr val="accent2">
                        <a:lumMod val="75000"/>
                      </a:schemeClr>
                    </a:solidFill>
                  </a:tcPr>
                </a:tc>
              </a:tr>
              <a:tr h="548640">
                <a:tc>
                  <a:txBody>
                    <a:bodyPr/>
                    <a:lstStyle/>
                    <a:p>
                      <a:r>
                        <a:rPr lang="en-GB" sz="2400" dirty="0" smtClean="0"/>
                        <a:t>Hospital bed days</a:t>
                      </a:r>
                      <a:endParaRPr lang="en-GB" sz="2400" dirty="0"/>
                    </a:p>
                  </a:txBody>
                  <a:tcPr/>
                </a:tc>
                <a:tc>
                  <a:txBody>
                    <a:bodyPr/>
                    <a:lstStyle/>
                    <a:p>
                      <a:pPr algn="ctr"/>
                      <a:r>
                        <a:rPr lang="en-GB" sz="2400" dirty="0" smtClean="0">
                          <a:solidFill>
                            <a:schemeClr val="tx1"/>
                          </a:solidFill>
                        </a:rPr>
                        <a:t>155,000</a:t>
                      </a:r>
                      <a:endParaRPr lang="en-GB" sz="2400" dirty="0">
                        <a:solidFill>
                          <a:schemeClr val="tx1"/>
                        </a:solidFill>
                      </a:endParaRPr>
                    </a:p>
                  </a:txBody>
                  <a:tcPr/>
                </a:tc>
                <a:tc>
                  <a:txBody>
                    <a:bodyPr/>
                    <a:lstStyle/>
                    <a:p>
                      <a:pPr algn="ctr"/>
                      <a:r>
                        <a:rPr lang="en-GB" sz="2400" dirty="0" smtClean="0">
                          <a:solidFill>
                            <a:schemeClr val="tx1"/>
                          </a:solidFill>
                        </a:rPr>
                        <a:t>31,000</a:t>
                      </a:r>
                      <a:endParaRPr lang="en-GB" sz="2400" dirty="0">
                        <a:solidFill>
                          <a:schemeClr val="tx1"/>
                        </a:solidFill>
                      </a:endParaRPr>
                    </a:p>
                  </a:txBody>
                  <a:tcPr/>
                </a:tc>
              </a:tr>
            </a:tbl>
          </a:graphicData>
        </a:graphic>
      </p:graphicFrame>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29225</TotalTime>
  <Words>1297</Words>
  <Application>Microsoft Office PowerPoint</Application>
  <PresentationFormat>On-screen Show (4:3)</PresentationFormat>
  <Paragraphs>313</Paragraphs>
  <Slides>14</Slides>
  <Notes>7</Notes>
  <HiddenSlides>0</HiddenSlides>
  <MMClips>0</MMClips>
  <ScaleCrop>false</ScaleCrop>
  <HeadingPairs>
    <vt:vector size="4" baseType="variant">
      <vt:variant>
        <vt:lpstr>Theme</vt:lpstr>
      </vt:variant>
      <vt:variant>
        <vt:i4>2</vt:i4>
      </vt:variant>
      <vt:variant>
        <vt:lpstr>Slide Titles</vt:lpstr>
      </vt:variant>
      <vt:variant>
        <vt:i4>14</vt:i4>
      </vt:variant>
    </vt:vector>
  </HeadingPairs>
  <TitlesOfParts>
    <vt:vector size="16" baseType="lpstr">
      <vt:lpstr>Office Theme</vt:lpstr>
      <vt:lpstr>Custom Design</vt:lpstr>
      <vt:lpstr>End of Life Care Pathways – an emergent picture</vt:lpstr>
      <vt:lpstr>Some facts and figures</vt:lpstr>
      <vt:lpstr>Hospice Inpatients</vt:lpstr>
      <vt:lpstr>Slide 4</vt:lpstr>
      <vt:lpstr>Slide 5</vt:lpstr>
      <vt:lpstr>Hospital costs - year before death</vt:lpstr>
      <vt:lpstr>Hospital costs (cancer)- year before death</vt:lpstr>
      <vt:lpstr>Slide 8</vt:lpstr>
      <vt:lpstr>Slide 9</vt:lpstr>
      <vt:lpstr>Slide 10</vt:lpstr>
      <vt:lpstr>Future Developments</vt:lpstr>
      <vt:lpstr>Slide 12</vt:lpstr>
      <vt:lpstr>Slide 13</vt:lpstr>
      <vt:lpstr>Slide 14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Supporting H&amp;SCI CO mtg</dc:title>
  <dc:creator>Fiona Murphy</dc:creator>
  <cp:lastModifiedBy>Rebecca Patterson</cp:lastModifiedBy>
  <cp:revision>507</cp:revision>
  <dcterms:created xsi:type="dcterms:W3CDTF">2006-08-16T00:00:00Z</dcterms:created>
  <dcterms:modified xsi:type="dcterms:W3CDTF">2016-02-11T14:37:50Z</dcterms:modified>
</cp:coreProperties>
</file>