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69" r:id="rId3"/>
    <p:sldId id="278" r:id="rId4"/>
    <p:sldId id="279" r:id="rId5"/>
    <p:sldId id="277" r:id="rId6"/>
    <p:sldId id="268" r:id="rId7"/>
    <p:sldId id="263" r:id="rId8"/>
    <p:sldId id="271" r:id="rId9"/>
    <p:sldId id="274" r:id="rId10"/>
    <p:sldId id="275" r:id="rId11"/>
    <p:sldId id="280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847" autoAdjust="0"/>
  </p:normalViewPr>
  <p:slideViewPr>
    <p:cSldViewPr>
      <p:cViewPr>
        <p:scale>
          <a:sx n="78" d="100"/>
          <a:sy n="78" d="100"/>
        </p:scale>
        <p:origin x="-282" y="6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82C12C-2E8C-498E-BFF8-03B34FDC2FD0}" type="doc">
      <dgm:prSet loTypeId="urn:microsoft.com/office/officeart/2005/8/layout/default#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42F304AD-154D-4504-B852-84C2C2607919}">
      <dgm:prSet phldrT="[Text]"/>
      <dgm:spPr/>
      <dgm:t>
        <a:bodyPr/>
        <a:lstStyle/>
        <a:p>
          <a:r>
            <a:rPr lang="en-GB" dirty="0" smtClean="0"/>
            <a:t>What do you know?</a:t>
          </a:r>
          <a:endParaRPr lang="en-GB" dirty="0"/>
        </a:p>
      </dgm:t>
    </dgm:pt>
    <dgm:pt modelId="{67D2494B-AFF4-4E0B-8EE0-01624DC6BF2E}" type="parTrans" cxnId="{4954FAE4-6B1D-4D9E-9878-6FBC87A19903}">
      <dgm:prSet/>
      <dgm:spPr/>
      <dgm:t>
        <a:bodyPr/>
        <a:lstStyle/>
        <a:p>
          <a:endParaRPr lang="en-GB"/>
        </a:p>
      </dgm:t>
    </dgm:pt>
    <dgm:pt modelId="{1BE642BD-261F-416C-B2CC-4E4B66138ED8}" type="sibTrans" cxnId="{4954FAE4-6B1D-4D9E-9878-6FBC87A19903}">
      <dgm:prSet/>
      <dgm:spPr/>
      <dgm:t>
        <a:bodyPr/>
        <a:lstStyle/>
        <a:p>
          <a:endParaRPr lang="en-GB"/>
        </a:p>
      </dgm:t>
    </dgm:pt>
    <dgm:pt modelId="{F8135505-D0FA-40A9-81E2-41A90B5CECE8}">
      <dgm:prSet phldrT="[Text]"/>
      <dgm:spPr/>
      <dgm:t>
        <a:bodyPr/>
        <a:lstStyle/>
        <a:p>
          <a:r>
            <a:rPr lang="en-GB" dirty="0" smtClean="0"/>
            <a:t>What are you expecting?</a:t>
          </a:r>
          <a:endParaRPr lang="en-GB" dirty="0"/>
        </a:p>
      </dgm:t>
    </dgm:pt>
    <dgm:pt modelId="{CED3B4CE-70EC-424C-B341-52D22C68FAD7}" type="parTrans" cxnId="{C536335A-2DF1-4A72-AA5E-15B513136628}">
      <dgm:prSet/>
      <dgm:spPr/>
      <dgm:t>
        <a:bodyPr/>
        <a:lstStyle/>
        <a:p>
          <a:endParaRPr lang="en-GB"/>
        </a:p>
      </dgm:t>
    </dgm:pt>
    <dgm:pt modelId="{6604E1C8-80EE-4614-860D-3A418AF30273}" type="sibTrans" cxnId="{C536335A-2DF1-4A72-AA5E-15B513136628}">
      <dgm:prSet/>
      <dgm:spPr/>
      <dgm:t>
        <a:bodyPr/>
        <a:lstStyle/>
        <a:p>
          <a:endParaRPr lang="en-GB"/>
        </a:p>
      </dgm:t>
    </dgm:pt>
    <dgm:pt modelId="{39619F41-00AD-463C-A05C-70D9055BFD10}">
      <dgm:prSet phldrT="[Text]"/>
      <dgm:spPr/>
      <dgm:t>
        <a:bodyPr/>
        <a:lstStyle/>
        <a:p>
          <a:r>
            <a:rPr lang="en-GB" dirty="0" smtClean="0"/>
            <a:t>What’s happening?</a:t>
          </a:r>
          <a:endParaRPr lang="en-GB" dirty="0"/>
        </a:p>
      </dgm:t>
    </dgm:pt>
    <dgm:pt modelId="{954B6DE9-49B9-4E1D-A56D-292E2D6E5DB7}" type="parTrans" cxnId="{BD0690C5-DBF8-4FD5-B81D-3D54F920CCA8}">
      <dgm:prSet/>
      <dgm:spPr/>
      <dgm:t>
        <a:bodyPr/>
        <a:lstStyle/>
        <a:p>
          <a:endParaRPr lang="en-GB"/>
        </a:p>
      </dgm:t>
    </dgm:pt>
    <dgm:pt modelId="{840E4C18-F9DE-4314-B59D-5E344F780C50}" type="sibTrans" cxnId="{BD0690C5-DBF8-4FD5-B81D-3D54F920CCA8}">
      <dgm:prSet/>
      <dgm:spPr/>
      <dgm:t>
        <a:bodyPr/>
        <a:lstStyle/>
        <a:p>
          <a:endParaRPr lang="en-GB"/>
        </a:p>
      </dgm:t>
    </dgm:pt>
    <dgm:pt modelId="{066F8F2F-91AC-4520-82B1-6E997A8091A0}">
      <dgm:prSet phldrT="[Text]"/>
      <dgm:spPr>
        <a:solidFill>
          <a:srgbClr val="00B0F0"/>
        </a:solidFill>
      </dgm:spPr>
      <dgm:t>
        <a:bodyPr/>
        <a:lstStyle/>
        <a:p>
          <a:r>
            <a:rPr lang="en-GB" dirty="0" smtClean="0"/>
            <a:t>What matters?</a:t>
          </a:r>
          <a:endParaRPr lang="en-GB" dirty="0"/>
        </a:p>
      </dgm:t>
    </dgm:pt>
    <dgm:pt modelId="{FFB70B5E-617A-42D7-BD6B-68AFC591C987}" type="parTrans" cxnId="{0A4B3A56-8E5E-4DC4-BB02-259FA9B30502}">
      <dgm:prSet/>
      <dgm:spPr/>
      <dgm:t>
        <a:bodyPr/>
        <a:lstStyle/>
        <a:p>
          <a:endParaRPr lang="en-GB"/>
        </a:p>
      </dgm:t>
    </dgm:pt>
    <dgm:pt modelId="{FD18D4C2-9E7D-453A-90B7-DDA45A124D1B}" type="sibTrans" cxnId="{0A4B3A56-8E5E-4DC4-BB02-259FA9B30502}">
      <dgm:prSet/>
      <dgm:spPr/>
      <dgm:t>
        <a:bodyPr/>
        <a:lstStyle/>
        <a:p>
          <a:endParaRPr lang="en-GB"/>
        </a:p>
      </dgm:t>
    </dgm:pt>
    <dgm:pt modelId="{1AF36705-5DA3-48F5-958D-125A58D4C125}">
      <dgm:prSet phldrT="[Text]"/>
      <dgm:spPr>
        <a:solidFill>
          <a:srgbClr val="00B0F0"/>
        </a:solidFill>
      </dgm:spPr>
      <dgm:t>
        <a:bodyPr/>
        <a:lstStyle/>
        <a:p>
          <a:r>
            <a:rPr lang="en-GB" dirty="0" smtClean="0"/>
            <a:t>What would help?</a:t>
          </a:r>
          <a:endParaRPr lang="en-GB" dirty="0"/>
        </a:p>
      </dgm:t>
    </dgm:pt>
    <dgm:pt modelId="{F48DAFDC-C597-464B-8368-75D0FE8F30C7}" type="parTrans" cxnId="{B22FC0C6-965C-44EA-BC6C-25A3F5EC93D5}">
      <dgm:prSet/>
      <dgm:spPr/>
      <dgm:t>
        <a:bodyPr/>
        <a:lstStyle/>
        <a:p>
          <a:endParaRPr lang="en-GB"/>
        </a:p>
      </dgm:t>
    </dgm:pt>
    <dgm:pt modelId="{779F3E3D-3D21-4B06-8E1D-9001C770C2B8}" type="sibTrans" cxnId="{B22FC0C6-965C-44EA-BC6C-25A3F5EC93D5}">
      <dgm:prSet/>
      <dgm:spPr/>
      <dgm:t>
        <a:bodyPr/>
        <a:lstStyle/>
        <a:p>
          <a:endParaRPr lang="en-GB"/>
        </a:p>
      </dgm:t>
    </dgm:pt>
    <dgm:pt modelId="{9111D120-2614-466C-A729-1B359D11FD89}" type="pres">
      <dgm:prSet presAssocID="{7182C12C-2E8C-498E-BFF8-03B34FDC2FD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CF51FBF-8596-41C9-B486-A005C6B57509}" type="pres">
      <dgm:prSet presAssocID="{42F304AD-154D-4504-B852-84C2C2607919}" presName="node" presStyleLbl="node1" presStyleIdx="0" presStyleCnt="5" custLinFactNeighborX="-2256" custLinFactNeighborY="-4418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747FC8F-AE20-46F9-B665-5948A4EE2553}" type="pres">
      <dgm:prSet presAssocID="{1BE642BD-261F-416C-B2CC-4E4B66138ED8}" presName="sibTrans" presStyleCnt="0"/>
      <dgm:spPr/>
    </dgm:pt>
    <dgm:pt modelId="{845A18AD-F9E7-4EB7-9B21-0497F90DA75A}" type="pres">
      <dgm:prSet presAssocID="{F8135505-D0FA-40A9-81E2-41A90B5CECE8}" presName="node" presStyleLbl="node1" presStyleIdx="1" presStyleCnt="5" custLinFactNeighborX="-146" custLinFactNeighborY="-4418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40AA5E5-9EDE-4247-A1B2-CE2223549246}" type="pres">
      <dgm:prSet presAssocID="{6604E1C8-80EE-4614-860D-3A418AF30273}" presName="sibTrans" presStyleCnt="0"/>
      <dgm:spPr/>
    </dgm:pt>
    <dgm:pt modelId="{B199F400-D9C8-4BC8-B2F1-0D5E4C14E948}" type="pres">
      <dgm:prSet presAssocID="{39619F41-00AD-463C-A05C-70D9055BFD10}" presName="node" presStyleLbl="node1" presStyleIdx="2" presStyleCnt="5" custLinFactNeighborX="55031" custLinFactNeighborY="-574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C0AC99B-43F6-4346-8361-7B3C4AE00A1B}" type="pres">
      <dgm:prSet presAssocID="{840E4C18-F9DE-4314-B59D-5E344F780C50}" presName="sibTrans" presStyleCnt="0"/>
      <dgm:spPr/>
    </dgm:pt>
    <dgm:pt modelId="{FC2FF297-1DD6-4DC8-B2F4-491998DE9114}" type="pres">
      <dgm:prSet presAssocID="{066F8F2F-91AC-4520-82B1-6E997A8091A0}" presName="node" presStyleLbl="node1" presStyleIdx="3" presStyleCnt="5" custLinFactNeighborX="-54969" custLinFactNeighborY="5397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629628-455A-40A4-A861-D4E318B43BD7}" type="pres">
      <dgm:prSet presAssocID="{FD18D4C2-9E7D-453A-90B7-DDA45A124D1B}" presName="sibTrans" presStyleCnt="0"/>
      <dgm:spPr/>
    </dgm:pt>
    <dgm:pt modelId="{E4AD2925-C204-4747-90B2-2EA9003209DA}" type="pres">
      <dgm:prSet presAssocID="{1AF36705-5DA3-48F5-958D-125A58D4C125}" presName="node" presStyleLbl="node1" presStyleIdx="4" presStyleCnt="5" custLinFactNeighborX="31" custLinFactNeighborY="4074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93A8EEF-827B-4000-AE0F-F923004256E4}" type="presOf" srcId="{42F304AD-154D-4504-B852-84C2C2607919}" destId="{DCF51FBF-8596-41C9-B486-A005C6B57509}" srcOrd="0" destOrd="0" presId="urn:microsoft.com/office/officeart/2005/8/layout/default#1"/>
    <dgm:cxn modelId="{B22FC0C6-965C-44EA-BC6C-25A3F5EC93D5}" srcId="{7182C12C-2E8C-498E-BFF8-03B34FDC2FD0}" destId="{1AF36705-5DA3-48F5-958D-125A58D4C125}" srcOrd="4" destOrd="0" parTransId="{F48DAFDC-C597-464B-8368-75D0FE8F30C7}" sibTransId="{779F3E3D-3D21-4B06-8E1D-9001C770C2B8}"/>
    <dgm:cxn modelId="{4954FAE4-6B1D-4D9E-9878-6FBC87A19903}" srcId="{7182C12C-2E8C-498E-BFF8-03B34FDC2FD0}" destId="{42F304AD-154D-4504-B852-84C2C2607919}" srcOrd="0" destOrd="0" parTransId="{67D2494B-AFF4-4E0B-8EE0-01624DC6BF2E}" sibTransId="{1BE642BD-261F-416C-B2CC-4E4B66138ED8}"/>
    <dgm:cxn modelId="{0A4B3A56-8E5E-4DC4-BB02-259FA9B30502}" srcId="{7182C12C-2E8C-498E-BFF8-03B34FDC2FD0}" destId="{066F8F2F-91AC-4520-82B1-6E997A8091A0}" srcOrd="3" destOrd="0" parTransId="{FFB70B5E-617A-42D7-BD6B-68AFC591C987}" sibTransId="{FD18D4C2-9E7D-453A-90B7-DDA45A124D1B}"/>
    <dgm:cxn modelId="{5BB52151-BF17-41FA-B4ED-31C36CAC695A}" type="presOf" srcId="{7182C12C-2E8C-498E-BFF8-03B34FDC2FD0}" destId="{9111D120-2614-466C-A729-1B359D11FD89}" srcOrd="0" destOrd="0" presId="urn:microsoft.com/office/officeart/2005/8/layout/default#1"/>
    <dgm:cxn modelId="{43BAD351-7822-4517-967F-DA758FC741DF}" type="presOf" srcId="{F8135505-D0FA-40A9-81E2-41A90B5CECE8}" destId="{845A18AD-F9E7-4EB7-9B21-0497F90DA75A}" srcOrd="0" destOrd="0" presId="urn:microsoft.com/office/officeart/2005/8/layout/default#1"/>
    <dgm:cxn modelId="{1B2D430A-15DA-4207-A8E1-0C3FAC0ECB22}" type="presOf" srcId="{1AF36705-5DA3-48F5-958D-125A58D4C125}" destId="{E4AD2925-C204-4747-90B2-2EA9003209DA}" srcOrd="0" destOrd="0" presId="urn:microsoft.com/office/officeart/2005/8/layout/default#1"/>
    <dgm:cxn modelId="{BD0690C5-DBF8-4FD5-B81D-3D54F920CCA8}" srcId="{7182C12C-2E8C-498E-BFF8-03B34FDC2FD0}" destId="{39619F41-00AD-463C-A05C-70D9055BFD10}" srcOrd="2" destOrd="0" parTransId="{954B6DE9-49B9-4E1D-A56D-292E2D6E5DB7}" sibTransId="{840E4C18-F9DE-4314-B59D-5E344F780C50}"/>
    <dgm:cxn modelId="{167C024A-4AA5-4E9D-A31F-1D26C683B33C}" type="presOf" srcId="{39619F41-00AD-463C-A05C-70D9055BFD10}" destId="{B199F400-D9C8-4BC8-B2F1-0D5E4C14E948}" srcOrd="0" destOrd="0" presId="urn:microsoft.com/office/officeart/2005/8/layout/default#1"/>
    <dgm:cxn modelId="{CE2F9888-86C1-4768-960A-FEA577C7350C}" type="presOf" srcId="{066F8F2F-91AC-4520-82B1-6E997A8091A0}" destId="{FC2FF297-1DD6-4DC8-B2F4-491998DE9114}" srcOrd="0" destOrd="0" presId="urn:microsoft.com/office/officeart/2005/8/layout/default#1"/>
    <dgm:cxn modelId="{C536335A-2DF1-4A72-AA5E-15B513136628}" srcId="{7182C12C-2E8C-498E-BFF8-03B34FDC2FD0}" destId="{F8135505-D0FA-40A9-81E2-41A90B5CECE8}" srcOrd="1" destOrd="0" parTransId="{CED3B4CE-70EC-424C-B341-52D22C68FAD7}" sibTransId="{6604E1C8-80EE-4614-860D-3A418AF30273}"/>
    <dgm:cxn modelId="{FDAA1348-395F-4945-A326-5BAAFA1E8D5A}" type="presParOf" srcId="{9111D120-2614-466C-A729-1B359D11FD89}" destId="{DCF51FBF-8596-41C9-B486-A005C6B57509}" srcOrd="0" destOrd="0" presId="urn:microsoft.com/office/officeart/2005/8/layout/default#1"/>
    <dgm:cxn modelId="{D57CF02A-A9C1-439A-A430-13D505C1EDE0}" type="presParOf" srcId="{9111D120-2614-466C-A729-1B359D11FD89}" destId="{9747FC8F-AE20-46F9-B665-5948A4EE2553}" srcOrd="1" destOrd="0" presId="urn:microsoft.com/office/officeart/2005/8/layout/default#1"/>
    <dgm:cxn modelId="{4543FF6C-86EA-46D5-A942-84928B81104B}" type="presParOf" srcId="{9111D120-2614-466C-A729-1B359D11FD89}" destId="{845A18AD-F9E7-4EB7-9B21-0497F90DA75A}" srcOrd="2" destOrd="0" presId="urn:microsoft.com/office/officeart/2005/8/layout/default#1"/>
    <dgm:cxn modelId="{54F5F67D-B7CF-4F47-8050-3F8B9707D5E4}" type="presParOf" srcId="{9111D120-2614-466C-A729-1B359D11FD89}" destId="{E40AA5E5-9EDE-4247-A1B2-CE2223549246}" srcOrd="3" destOrd="0" presId="urn:microsoft.com/office/officeart/2005/8/layout/default#1"/>
    <dgm:cxn modelId="{6BBB6C7E-570B-4BFE-9EB4-80F7F9C1FD3B}" type="presParOf" srcId="{9111D120-2614-466C-A729-1B359D11FD89}" destId="{B199F400-D9C8-4BC8-B2F1-0D5E4C14E948}" srcOrd="4" destOrd="0" presId="urn:microsoft.com/office/officeart/2005/8/layout/default#1"/>
    <dgm:cxn modelId="{0CF56750-FA32-48AC-9BFF-4F3CF4E899BC}" type="presParOf" srcId="{9111D120-2614-466C-A729-1B359D11FD89}" destId="{DC0AC99B-43F6-4346-8361-7B3C4AE00A1B}" srcOrd="5" destOrd="0" presId="urn:microsoft.com/office/officeart/2005/8/layout/default#1"/>
    <dgm:cxn modelId="{7D4A51D6-1A16-44A1-A109-2E6F25EAE276}" type="presParOf" srcId="{9111D120-2614-466C-A729-1B359D11FD89}" destId="{FC2FF297-1DD6-4DC8-B2F4-491998DE9114}" srcOrd="6" destOrd="0" presId="urn:microsoft.com/office/officeart/2005/8/layout/default#1"/>
    <dgm:cxn modelId="{FDC4FBDC-6BA6-4FFD-AD6A-6EA4E3BB68D8}" type="presParOf" srcId="{9111D120-2614-466C-A729-1B359D11FD89}" destId="{F5629628-455A-40A4-A861-D4E318B43BD7}" srcOrd="7" destOrd="0" presId="urn:microsoft.com/office/officeart/2005/8/layout/default#1"/>
    <dgm:cxn modelId="{0990B46D-3069-495E-A5D3-96C229BCAD1E}" type="presParOf" srcId="{9111D120-2614-466C-A729-1B359D11FD89}" destId="{E4AD2925-C204-4747-90B2-2EA9003209DA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CF51FBF-8596-41C9-B486-A005C6B57509}">
      <dsp:nvSpPr>
        <dsp:cNvPr id="0" name=""/>
        <dsp:cNvSpPr/>
      </dsp:nvSpPr>
      <dsp:spPr>
        <a:xfrm>
          <a:off x="0" y="872"/>
          <a:ext cx="1507553" cy="9045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What do you know?</a:t>
          </a:r>
          <a:endParaRPr lang="en-GB" sz="1900" kern="1200" dirty="0"/>
        </a:p>
      </dsp:txBody>
      <dsp:txXfrm>
        <a:off x="0" y="872"/>
        <a:ext cx="1507553" cy="904531"/>
      </dsp:txXfrm>
    </dsp:sp>
    <dsp:sp modelId="{845A18AD-F9E7-4EB7-9B21-0497F90DA75A}">
      <dsp:nvSpPr>
        <dsp:cNvPr id="0" name=""/>
        <dsp:cNvSpPr/>
      </dsp:nvSpPr>
      <dsp:spPr>
        <a:xfrm>
          <a:off x="1656494" y="872"/>
          <a:ext cx="1507553" cy="9045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What are you expecting?</a:t>
          </a:r>
          <a:endParaRPr lang="en-GB" sz="1900" kern="1200" dirty="0"/>
        </a:p>
      </dsp:txBody>
      <dsp:txXfrm>
        <a:off x="1656494" y="872"/>
        <a:ext cx="1507553" cy="904531"/>
      </dsp:txXfrm>
    </dsp:sp>
    <dsp:sp modelId="{B199F400-D9C8-4BC8-B2F1-0D5E4C14E948}">
      <dsp:nvSpPr>
        <dsp:cNvPr id="0" name=""/>
        <dsp:cNvSpPr/>
      </dsp:nvSpPr>
      <dsp:spPr>
        <a:xfrm>
          <a:off x="830008" y="936463"/>
          <a:ext cx="1507553" cy="9045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What’s happening?</a:t>
          </a:r>
          <a:endParaRPr lang="en-GB" sz="1900" kern="1200" dirty="0"/>
        </a:p>
      </dsp:txBody>
      <dsp:txXfrm>
        <a:off x="830008" y="936463"/>
        <a:ext cx="1507553" cy="904531"/>
      </dsp:txXfrm>
    </dsp:sp>
    <dsp:sp modelId="{FC2FF297-1DD6-4DC8-B2F4-491998DE9114}">
      <dsp:nvSpPr>
        <dsp:cNvPr id="0" name=""/>
        <dsp:cNvSpPr/>
      </dsp:nvSpPr>
      <dsp:spPr>
        <a:xfrm>
          <a:off x="830008" y="1944030"/>
          <a:ext cx="1507553" cy="904531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What matters?</a:t>
          </a:r>
          <a:endParaRPr lang="en-GB" sz="1900" kern="1200" dirty="0"/>
        </a:p>
      </dsp:txBody>
      <dsp:txXfrm>
        <a:off x="830008" y="1944030"/>
        <a:ext cx="1507553" cy="904531"/>
      </dsp:txXfrm>
    </dsp:sp>
    <dsp:sp modelId="{E4AD2925-C204-4747-90B2-2EA9003209DA}">
      <dsp:nvSpPr>
        <dsp:cNvPr id="0" name=""/>
        <dsp:cNvSpPr/>
      </dsp:nvSpPr>
      <dsp:spPr>
        <a:xfrm>
          <a:off x="830008" y="2879629"/>
          <a:ext cx="1507553" cy="904531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What would help?</a:t>
          </a:r>
          <a:endParaRPr lang="en-GB" sz="1900" kern="1200" dirty="0"/>
        </a:p>
      </dsp:txBody>
      <dsp:txXfrm>
        <a:off x="830008" y="2879629"/>
        <a:ext cx="1507553" cy="9045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F3D8110-2D33-4E1D-BB66-C4C89CAC51CC}" type="datetimeFigureOut">
              <a:rPr lang="en-GB"/>
              <a:pPr>
                <a:defRPr/>
              </a:pPr>
              <a:t>15/02/2016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00A5174-69F4-4432-BBF8-388CAA78DBB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24E0F7-2ECE-41A1-AB74-BA6E5C40776A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AA39DC-47AB-4506-92B0-462CD839935F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2A04C6-1AB0-40ED-AF23-CA2A9E92F31F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467B8D-BCE0-43C3-BF21-D57DD6850406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i="1" u="sng" smtClean="0"/>
          </a:p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96B5FC-6009-465F-B371-D2E02A9FC62E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E07A7C-2874-4671-A443-53AD18B43C9D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C09DE-46A4-49B0-93C4-62386DDD77C1}" type="datetimeFigureOut">
              <a:rPr lang="en-GB"/>
              <a:pPr>
                <a:defRPr/>
              </a:pPr>
              <a:t>15/02/2016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CC5D7-1F28-4CFF-A699-229B37E3E7D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D5220-C5F2-4BC2-B7C6-2E084CDA5137}" type="datetimeFigureOut">
              <a:rPr lang="en-GB"/>
              <a:pPr>
                <a:defRPr/>
              </a:pPr>
              <a:t>15/02/2016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C498F-243B-4B12-A18D-2A3240E1198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A396A-23AE-440E-B6A3-A46F236786BF}" type="datetimeFigureOut">
              <a:rPr lang="en-GB"/>
              <a:pPr>
                <a:defRPr/>
              </a:pPr>
              <a:t>15/02/2016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25221-23FD-4D20-8A21-2E8F2EACAB8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8F506-9346-4D3A-B7C7-4C4280995E13}" type="datetimeFigureOut">
              <a:rPr lang="en-GB"/>
              <a:pPr>
                <a:defRPr/>
              </a:pPr>
              <a:t>15/02/2016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E4570-EB25-4844-9CDE-3BE75DF291F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512EA-02E4-4319-B569-4768C7AB39E6}" type="datetimeFigureOut">
              <a:rPr lang="en-GB"/>
              <a:pPr>
                <a:defRPr/>
              </a:pPr>
              <a:t>15/02/2016</a:t>
            </a:fld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060AE-E4C0-4C16-9D13-2B2AE310B89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3C95A-2EE9-40DA-B288-37936EE5D32E}" type="datetimeFigureOut">
              <a:rPr lang="en-GB"/>
              <a:pPr>
                <a:defRPr/>
              </a:pPr>
              <a:t>15/02/2016</a:t>
            </a:fld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4BF7E-3AE9-450F-8BF1-21F73A584F7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02260-52CD-432C-A1DE-78124E60F1EF}" type="datetimeFigureOut">
              <a:rPr lang="en-GB"/>
              <a:pPr>
                <a:defRPr/>
              </a:pPr>
              <a:t>15/02/2016</a:t>
            </a:fld>
            <a:endParaRPr lang="en-GB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5B2DE-1DF7-49D7-A8BD-CA499EF3B4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67C74-19DD-4BB4-A786-9EC19846DB0F}" type="datetimeFigureOut">
              <a:rPr lang="en-GB"/>
              <a:pPr>
                <a:defRPr/>
              </a:pPr>
              <a:t>15/02/2016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E479F2-510A-4ABD-A709-FF1556CE240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5E43F-A134-47CD-B270-2F648D8F526F}" type="datetimeFigureOut">
              <a:rPr lang="en-GB"/>
              <a:pPr>
                <a:defRPr/>
              </a:pPr>
              <a:t>15/02/2016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6F0A0-8DBE-4FAE-AD66-5E9C8592DC5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83DC0-6E96-40FE-96D3-006E2C65B400}" type="datetimeFigureOut">
              <a:rPr lang="en-GB"/>
              <a:pPr>
                <a:defRPr/>
              </a:pPr>
              <a:t>15/02/2016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D6905-34B0-4004-BB82-E97DA95EDE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9321F-7A6A-4AF5-B8F5-C01FC36C6D4A}" type="datetimeFigureOut">
              <a:rPr lang="en-GB"/>
              <a:pPr>
                <a:defRPr/>
              </a:pPr>
              <a:t>15/02/2016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AB4B0-0CBA-419D-8EDB-3E965E0D1D8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BE843-592B-472F-82F9-70DC56AD6EC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78AEBC-DCA0-4F0E-A681-7574B7AD14F6}" type="datetimeFigureOut">
              <a:rPr lang="en-GB"/>
              <a:pPr>
                <a:defRPr/>
              </a:pPr>
              <a:t>15/02/2016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883178-EF5E-4A1D-BCC6-A869D9D130D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200" b="1" i="1" smtClean="0">
                <a:solidFill>
                  <a:srgbClr val="1F497D"/>
                </a:solidFill>
              </a:rPr>
              <a:t/>
            </a:r>
            <a:br>
              <a:rPr lang="en-US" altLang="en-US" sz="3200" b="1" i="1" smtClean="0">
                <a:solidFill>
                  <a:srgbClr val="1F497D"/>
                </a:solidFill>
              </a:rPr>
            </a:br>
            <a:r>
              <a:rPr lang="en-GB" sz="3200" b="1" i="1" smtClean="0"/>
              <a:t>Living and dying well with different illnesses; experiences of patients and carers</a:t>
            </a:r>
            <a:r>
              <a:rPr lang="en-US" altLang="en-US" sz="2800" b="1" i="1" smtClean="0">
                <a:solidFill>
                  <a:srgbClr val="1F497D"/>
                </a:solidFill>
              </a:rPr>
              <a:t/>
            </a:r>
            <a:br>
              <a:rPr lang="en-US" altLang="en-US" sz="2800" b="1" i="1" smtClean="0">
                <a:solidFill>
                  <a:srgbClr val="1F497D"/>
                </a:solidFill>
              </a:rPr>
            </a:br>
            <a:endParaRPr lang="en-GB" sz="2800" b="1" i="1" smtClean="0">
              <a:solidFill>
                <a:srgbClr val="1F497D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349500"/>
            <a:ext cx="1655763" cy="2371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15363" name="Group 14"/>
          <p:cNvGrpSpPr>
            <a:grpSpLocks/>
          </p:cNvGrpSpPr>
          <p:nvPr/>
        </p:nvGrpSpPr>
        <p:grpSpPr bwMode="auto">
          <a:xfrm>
            <a:off x="2555875" y="3933825"/>
            <a:ext cx="3887788" cy="1901825"/>
            <a:chOff x="8905167" y="6527469"/>
            <a:chExt cx="2232248" cy="2264328"/>
          </a:xfrm>
        </p:grpSpPr>
        <p:sp>
          <p:nvSpPr>
            <p:cNvPr id="8" name="Rectangular Callout 7"/>
            <p:cNvSpPr/>
            <p:nvPr/>
          </p:nvSpPr>
          <p:spPr>
            <a:xfrm>
              <a:off x="8905167" y="6527469"/>
              <a:ext cx="2232248" cy="2264328"/>
            </a:xfrm>
            <a:prstGeom prst="wedgeRectCallout">
              <a:avLst>
                <a:gd name="adj1" fmla="val -35614"/>
                <a:gd name="adj2" fmla="val 66531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/>
            </a:p>
          </p:txBody>
        </p:sp>
        <p:sp>
          <p:nvSpPr>
            <p:cNvPr id="15369" name="Rectangle 8"/>
            <p:cNvSpPr>
              <a:spLocks noChangeArrowheads="1"/>
            </p:cNvSpPr>
            <p:nvPr/>
          </p:nvSpPr>
          <p:spPr bwMode="auto">
            <a:xfrm>
              <a:off x="8971706" y="6661665"/>
              <a:ext cx="2160240" cy="20715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i="1">
                  <a:solidFill>
                    <a:schemeClr val="tx2"/>
                  </a:solidFill>
                  <a:latin typeface="Comic Sans MS" pitchFamily="66" charset="0"/>
                  <a:ea typeface="Arial Unicode MS" pitchFamily="34" charset="-128"/>
                  <a:cs typeface="Arial Unicode MS" pitchFamily="34" charset="-128"/>
                </a:rPr>
                <a:t>“Whatever the setting, care will be provided to the highest standards of </a:t>
              </a:r>
              <a:r>
                <a:rPr lang="en-GB" b="1" i="1">
                  <a:solidFill>
                    <a:schemeClr val="tx2"/>
                  </a:solidFill>
                  <a:latin typeface="Comic Sans MS" pitchFamily="66" charset="0"/>
                  <a:ea typeface="Arial Unicode MS" pitchFamily="34" charset="-128"/>
                  <a:cs typeface="Arial Unicode MS" pitchFamily="34" charset="-128"/>
                </a:rPr>
                <a:t>quality </a:t>
              </a:r>
              <a:r>
                <a:rPr lang="en-GB" i="1">
                  <a:solidFill>
                    <a:schemeClr val="tx2"/>
                  </a:solidFill>
                  <a:latin typeface="Comic Sans MS" pitchFamily="66" charset="0"/>
                  <a:ea typeface="Arial Unicode MS" pitchFamily="34" charset="-128"/>
                  <a:cs typeface="Arial Unicode MS" pitchFamily="34" charset="-128"/>
                </a:rPr>
                <a:t>and </a:t>
              </a:r>
              <a:r>
                <a:rPr lang="en-GB" b="1" i="1">
                  <a:solidFill>
                    <a:schemeClr val="tx2"/>
                  </a:solidFill>
                  <a:latin typeface="Comic Sans MS" pitchFamily="66" charset="0"/>
                  <a:ea typeface="Arial Unicode MS" pitchFamily="34" charset="-128"/>
                  <a:cs typeface="Arial Unicode MS" pitchFamily="34" charset="-128"/>
                </a:rPr>
                <a:t>safety</a:t>
              </a:r>
              <a:r>
                <a:rPr lang="en-GB" i="1">
                  <a:solidFill>
                    <a:schemeClr val="tx2"/>
                  </a:solidFill>
                  <a:latin typeface="Comic Sans MS" pitchFamily="66" charset="0"/>
                  <a:ea typeface="Arial Unicode MS" pitchFamily="34" charset="-128"/>
                  <a:cs typeface="Arial Unicode MS" pitchFamily="34" charset="-128"/>
                </a:rPr>
                <a:t>, </a:t>
              </a:r>
            </a:p>
            <a:p>
              <a:pPr algn="ctr"/>
              <a:r>
                <a:rPr lang="en-GB" i="1">
                  <a:solidFill>
                    <a:schemeClr val="tx2"/>
                  </a:solidFill>
                  <a:latin typeface="Comic Sans MS" pitchFamily="66" charset="0"/>
                  <a:ea typeface="Arial Unicode MS" pitchFamily="34" charset="-128"/>
                  <a:cs typeface="Arial Unicode MS" pitchFamily="34" charset="-128"/>
                </a:rPr>
                <a:t>with the </a:t>
              </a:r>
              <a:r>
                <a:rPr lang="en-GB" b="1" i="1">
                  <a:solidFill>
                    <a:schemeClr val="tx2"/>
                  </a:solidFill>
                  <a:latin typeface="Comic Sans MS" pitchFamily="66" charset="0"/>
                  <a:ea typeface="Arial Unicode MS" pitchFamily="34" charset="-128"/>
                  <a:cs typeface="Arial Unicode MS" pitchFamily="34" charset="-128"/>
                </a:rPr>
                <a:t>person </a:t>
              </a:r>
              <a:r>
                <a:rPr lang="en-GB" i="1">
                  <a:solidFill>
                    <a:schemeClr val="tx2"/>
                  </a:solidFill>
                  <a:latin typeface="Comic Sans MS" pitchFamily="66" charset="0"/>
                  <a:ea typeface="Arial Unicode MS" pitchFamily="34" charset="-128"/>
                  <a:cs typeface="Arial Unicode MS" pitchFamily="34" charset="-128"/>
                </a:rPr>
                <a:t>at the centre of all decisions.”</a:t>
              </a:r>
            </a:p>
            <a:p>
              <a:pPr algn="ctr"/>
              <a:r>
                <a:rPr lang="en-GB">
                  <a:latin typeface="Comic Sans MS" pitchFamily="66" charset="0"/>
                  <a:ea typeface="Arial Unicode MS" pitchFamily="34" charset="-128"/>
                  <a:cs typeface="Arial Unicode MS" pitchFamily="34" charset="-128"/>
                </a:rPr>
                <a:t>		2020 Vision</a:t>
              </a:r>
            </a:p>
          </p:txBody>
        </p:sp>
      </p:grpSp>
      <p:pic>
        <p:nvPicPr>
          <p:cNvPr id="15364" name="Picture 1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948488" y="2276475"/>
            <a:ext cx="1620837" cy="2368550"/>
          </a:xfrm>
          <a:ln>
            <a:solidFill>
              <a:schemeClr val="tx1"/>
            </a:solidFill>
          </a:ln>
        </p:spPr>
      </p:pic>
      <p:sp>
        <p:nvSpPr>
          <p:cNvPr id="15365" name="Rectangle 3"/>
          <p:cNvSpPr>
            <a:spLocks noChangeArrowheads="1"/>
          </p:cNvSpPr>
          <p:nvPr/>
        </p:nvSpPr>
        <p:spPr bwMode="auto">
          <a:xfrm>
            <a:off x="2195513" y="2205038"/>
            <a:ext cx="4572000" cy="158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2400">
                <a:latin typeface="Calibri" pitchFamily="34" charset="0"/>
              </a:rPr>
              <a:t>Dr Kirsty Boyd</a:t>
            </a:r>
          </a:p>
          <a:p>
            <a:pPr algn="ctr"/>
            <a:r>
              <a:rPr lang="en-US" altLang="en-US">
                <a:latin typeface="Calibri" pitchFamily="34" charset="0"/>
              </a:rPr>
              <a:t>Consultant in Palliative Medicine, NHS Lothian</a:t>
            </a:r>
          </a:p>
          <a:p>
            <a:pPr algn="ctr"/>
            <a:r>
              <a:rPr lang="en-GB" altLang="en-US">
                <a:latin typeface="Calibri" pitchFamily="34" charset="0"/>
              </a:rPr>
              <a:t>Honorary Clinical Senior Lecturer</a:t>
            </a:r>
          </a:p>
          <a:p>
            <a:pPr algn="ctr"/>
            <a:r>
              <a:rPr lang="en-GB" altLang="en-US">
                <a:latin typeface="Calibri" pitchFamily="34" charset="0"/>
              </a:rPr>
              <a:t>The University of Edinburgh</a:t>
            </a:r>
          </a:p>
          <a:p>
            <a:pPr algn="ctr"/>
            <a:endParaRPr lang="en-GB" altLang="en-US" sz="2000">
              <a:latin typeface="Calibri" pitchFamily="34" charset="0"/>
            </a:endParaRPr>
          </a:p>
        </p:txBody>
      </p:sp>
      <p:pic>
        <p:nvPicPr>
          <p:cNvPr id="15366" name="Picture 6" descr="nhs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750" y="5307013"/>
            <a:ext cx="1152525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5" descr="edcrest_colou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7413" y="5319713"/>
            <a:ext cx="1076325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412750" y="476250"/>
            <a:ext cx="8229600" cy="706438"/>
          </a:xfrm>
        </p:spPr>
        <p:txBody>
          <a:bodyPr/>
          <a:lstStyle/>
          <a:p>
            <a:pPr eaLnBrk="1" hangingPunct="1"/>
            <a:r>
              <a:rPr lang="en-US" altLang="en-US" sz="3200" b="1" i="1" smtClean="0">
                <a:solidFill>
                  <a:srgbClr val="1F497D"/>
                </a:solidFill>
              </a:rPr>
              <a:t/>
            </a:r>
            <a:br>
              <a:rPr lang="en-US" altLang="en-US" sz="3200" b="1" i="1" smtClean="0">
                <a:solidFill>
                  <a:srgbClr val="1F497D"/>
                </a:solidFill>
              </a:rPr>
            </a:br>
            <a:r>
              <a:rPr lang="en-US" altLang="en-US" sz="3200" b="1" i="1" smtClean="0">
                <a:solidFill>
                  <a:srgbClr val="1F497D"/>
                </a:solidFill>
              </a:rPr>
              <a:t>People’s journeys with advanced illness</a:t>
            </a:r>
            <a:r>
              <a:rPr lang="en-US" altLang="en-US" sz="2800" b="1" i="1" smtClean="0">
                <a:solidFill>
                  <a:srgbClr val="1F497D"/>
                </a:solidFill>
              </a:rPr>
              <a:t/>
            </a:r>
            <a:br>
              <a:rPr lang="en-US" altLang="en-US" sz="2800" b="1" i="1" smtClean="0">
                <a:solidFill>
                  <a:srgbClr val="1F497D"/>
                </a:solidFill>
              </a:rPr>
            </a:br>
            <a:r>
              <a:rPr lang="en-US" altLang="en-US" sz="2800" b="1" i="1" smtClean="0">
                <a:solidFill>
                  <a:srgbClr val="1F497D"/>
                </a:solidFill>
              </a:rPr>
              <a:t/>
            </a:r>
            <a:br>
              <a:rPr lang="en-US" altLang="en-US" sz="2800" b="1" i="1" smtClean="0">
                <a:solidFill>
                  <a:srgbClr val="1F497D"/>
                </a:solidFill>
              </a:rPr>
            </a:br>
            <a:endParaRPr lang="en-GB" sz="2800" smtClean="0"/>
          </a:p>
        </p:txBody>
      </p:sp>
      <p:pic>
        <p:nvPicPr>
          <p:cNvPr id="17410" name="Picture 2" descr="H:\Admin\chs mfd scans\20120611142405_00001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1916113"/>
            <a:ext cx="7589838" cy="420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Box 5"/>
          <p:cNvSpPr txBox="1">
            <a:spLocks noChangeArrowheads="1"/>
          </p:cNvSpPr>
          <p:nvPr/>
        </p:nvSpPr>
        <p:spPr bwMode="auto">
          <a:xfrm>
            <a:off x="755650" y="1820863"/>
            <a:ext cx="1477963" cy="738187"/>
          </a:xfrm>
          <a:prstGeom prst="rect">
            <a:avLst/>
          </a:prstGeom>
          <a:noFill/>
          <a:ln w="9525">
            <a:solidFill>
              <a:schemeClr val="tx2">
                <a:alpha val="92155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altLang="en-US" sz="1400"/>
              <a:t>‘</a:t>
            </a:r>
            <a:r>
              <a:rPr lang="en-GB" altLang="en-US" sz="1400" b="1"/>
              <a:t>Living well’ with long term conditions </a:t>
            </a:r>
          </a:p>
        </p:txBody>
      </p:sp>
      <p:sp>
        <p:nvSpPr>
          <p:cNvPr id="17412" name="TextBox 6"/>
          <p:cNvSpPr txBox="1">
            <a:spLocks noChangeArrowheads="1"/>
          </p:cNvSpPr>
          <p:nvPr/>
        </p:nvSpPr>
        <p:spPr bwMode="auto">
          <a:xfrm>
            <a:off x="3419475" y="2349500"/>
            <a:ext cx="2081213" cy="314325"/>
          </a:xfrm>
          <a:prstGeom prst="rect">
            <a:avLst/>
          </a:prstGeom>
          <a:noFill/>
          <a:ln w="9525">
            <a:solidFill>
              <a:schemeClr val="tx2">
                <a:alpha val="92155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altLang="en-US" sz="1400" b="1"/>
              <a:t>Deteriorating Health </a:t>
            </a:r>
            <a:endParaRPr lang="en-GB" altLang="en-US" sz="1400"/>
          </a:p>
        </p:txBody>
      </p:sp>
      <p:sp>
        <p:nvSpPr>
          <p:cNvPr id="17413" name="TextBox 7"/>
          <p:cNvSpPr txBox="1">
            <a:spLocks noChangeArrowheads="1"/>
          </p:cNvSpPr>
          <p:nvPr/>
        </p:nvSpPr>
        <p:spPr bwMode="auto">
          <a:xfrm>
            <a:off x="6372225" y="2636838"/>
            <a:ext cx="1484313" cy="314325"/>
          </a:xfrm>
          <a:prstGeom prst="rect">
            <a:avLst/>
          </a:prstGeom>
          <a:noFill/>
          <a:ln w="9525">
            <a:solidFill>
              <a:schemeClr val="tx2">
                <a:alpha val="92155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altLang="en-US" sz="1400" b="1"/>
              <a:t>‘Dying well’</a:t>
            </a:r>
          </a:p>
        </p:txBody>
      </p:sp>
      <p:sp>
        <p:nvSpPr>
          <p:cNvPr id="17414" name="TextBox 10"/>
          <p:cNvSpPr txBox="1">
            <a:spLocks noChangeArrowheads="1"/>
          </p:cNvSpPr>
          <p:nvPr/>
        </p:nvSpPr>
        <p:spPr bwMode="auto">
          <a:xfrm>
            <a:off x="3895725" y="4811713"/>
            <a:ext cx="685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altLang="en-US" sz="1000"/>
              <a:t>Time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2614613" y="1966913"/>
            <a:ext cx="38100" cy="267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6227763" y="2060575"/>
            <a:ext cx="38100" cy="275113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7" name="TextBox 29"/>
          <p:cNvSpPr txBox="1">
            <a:spLocks noChangeArrowheads="1"/>
          </p:cNvSpPr>
          <p:nvPr/>
        </p:nvSpPr>
        <p:spPr bwMode="auto">
          <a:xfrm>
            <a:off x="3138488" y="5214938"/>
            <a:ext cx="3565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altLang="en-US" sz="1400" b="1">
                <a:solidFill>
                  <a:schemeClr val="tx2"/>
                </a:solidFill>
              </a:rPr>
              <a:t>Best Supportive Care &amp; Palliative Care</a:t>
            </a:r>
          </a:p>
        </p:txBody>
      </p:sp>
      <p:sp>
        <p:nvSpPr>
          <p:cNvPr id="57" name="Right Arrow 56"/>
          <p:cNvSpPr/>
          <p:nvPr/>
        </p:nvSpPr>
        <p:spPr>
          <a:xfrm>
            <a:off x="6556375" y="5337175"/>
            <a:ext cx="360363" cy="1698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60" name="Left Arrow 59"/>
          <p:cNvSpPr/>
          <p:nvPr/>
        </p:nvSpPr>
        <p:spPr>
          <a:xfrm>
            <a:off x="2540000" y="5329238"/>
            <a:ext cx="447675" cy="177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7420" name="TextBox 61"/>
          <p:cNvSpPr txBox="1">
            <a:spLocks noChangeArrowheads="1"/>
          </p:cNvSpPr>
          <p:nvPr/>
        </p:nvSpPr>
        <p:spPr bwMode="auto">
          <a:xfrm>
            <a:off x="3059113" y="1125538"/>
            <a:ext cx="2168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b="1">
                <a:solidFill>
                  <a:schemeClr val="tx2"/>
                </a:solidFill>
                <a:latin typeface="Calibri" pitchFamily="34" charset="0"/>
              </a:rPr>
              <a:t>Multimorbidity</a:t>
            </a:r>
            <a:r>
              <a:rPr lang="en-GB" b="1">
                <a:solidFill>
                  <a:schemeClr val="tx2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17421" name="TextBox 3"/>
          <p:cNvSpPr txBox="1">
            <a:spLocks noChangeArrowheads="1"/>
          </p:cNvSpPr>
          <p:nvPr/>
        </p:nvSpPr>
        <p:spPr bwMode="auto">
          <a:xfrm>
            <a:off x="4246563" y="6286500"/>
            <a:ext cx="46545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-457200"/>
            <a:r>
              <a:rPr lang="en-GB" sz="1400">
                <a:latin typeface="Calibri" pitchFamily="34" charset="0"/>
              </a:rPr>
              <a:t>Barnett K, Mercer S, Norbury M et al. </a:t>
            </a:r>
            <a:r>
              <a:rPr lang="en-GB" sz="1400" i="1">
                <a:latin typeface="Calibri" pitchFamily="34" charset="0"/>
              </a:rPr>
              <a:t>Lancet </a:t>
            </a:r>
            <a:r>
              <a:rPr lang="en-GB" sz="1400">
                <a:latin typeface="Calibri" pitchFamily="34" charset="0"/>
              </a:rPr>
              <a:t>2012;380:37-43.</a:t>
            </a:r>
          </a:p>
        </p:txBody>
      </p:sp>
      <p:sp>
        <p:nvSpPr>
          <p:cNvPr id="17422" name="TextBox 4"/>
          <p:cNvSpPr txBox="1">
            <a:spLocks noChangeArrowheads="1"/>
          </p:cNvSpPr>
          <p:nvPr/>
        </p:nvSpPr>
        <p:spPr bwMode="auto">
          <a:xfrm>
            <a:off x="5435600" y="1052513"/>
            <a:ext cx="1603375" cy="6477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latin typeface="Calibri" pitchFamily="34" charset="0"/>
              </a:rPr>
              <a:t>65% aged 65+</a:t>
            </a:r>
          </a:p>
          <a:p>
            <a:r>
              <a:rPr lang="en-GB">
                <a:latin typeface="Calibri" pitchFamily="34" charset="0"/>
              </a:rPr>
              <a:t>&gt;80% aged 85+</a:t>
            </a:r>
          </a:p>
        </p:txBody>
      </p:sp>
      <p:sp>
        <p:nvSpPr>
          <p:cNvPr id="23" name="Rounded Rectangular Callout 22"/>
          <p:cNvSpPr/>
          <p:nvPr/>
        </p:nvSpPr>
        <p:spPr>
          <a:xfrm>
            <a:off x="184150" y="5511800"/>
            <a:ext cx="2414588" cy="1082675"/>
          </a:xfrm>
          <a:prstGeom prst="wedgeRoundRectCallout">
            <a:avLst>
              <a:gd name="adj1" fmla="val -44059"/>
              <a:gd name="adj2" fmla="val 61716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i="1" dirty="0">
                <a:solidFill>
                  <a:schemeClr val="tx1"/>
                </a:solidFill>
              </a:rPr>
              <a:t>‘It could be another year or two or a week or two, who knows…..’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1773238"/>
            <a:ext cx="7596188" cy="43402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i="1" dirty="0"/>
              <a:t>Beginning</a:t>
            </a:r>
            <a:endParaRPr lang="en-GB" sz="20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i="1" dirty="0"/>
              <a:t>I was scared when they told me when they said there was a tumour. It knocked me for six. I thought, O my God, I am going to die</a:t>
            </a:r>
            <a:r>
              <a:rPr lang="en-GB" sz="2000" dirty="0"/>
              <a:t>…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/>
              <a:t>                                                                   Mr C, patient with a brain tumour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 b="1" i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i="1" dirty="0"/>
              <a:t>Middle</a:t>
            </a:r>
            <a:endParaRPr lang="en-GB" sz="20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i="1" dirty="0"/>
              <a:t>I honestly sometimes think there’s nothing wrong with me</a:t>
            </a:r>
            <a:r>
              <a:rPr lang="en-GB" sz="2000" dirty="0"/>
              <a:t>….</a:t>
            </a:r>
            <a:r>
              <a:rPr lang="en-GB" sz="2000" i="1" dirty="0"/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i="1" dirty="0"/>
              <a:t>                                                                       </a:t>
            </a:r>
            <a:r>
              <a:rPr lang="en-GB" sz="2000" dirty="0"/>
              <a:t>Mr E, patient with lung cancer</a:t>
            </a:r>
            <a:r>
              <a:rPr lang="en-GB" sz="2000" i="1" dirty="0"/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i="1" dirty="0"/>
              <a:t>End</a:t>
            </a:r>
            <a:endParaRPr lang="en-GB" sz="20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i="1" dirty="0"/>
              <a:t>The main thing is, how long am I going to live?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i="1" dirty="0"/>
              <a:t>                                                                      </a:t>
            </a:r>
            <a:r>
              <a:rPr lang="en-GB" sz="2000" dirty="0"/>
              <a:t>Ms I, patient with lung cancer</a:t>
            </a:r>
            <a:endParaRPr lang="en-GB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/>
              <a:t> </a:t>
            </a:r>
            <a:endParaRPr lang="en-GB" dirty="0"/>
          </a:p>
        </p:txBody>
      </p:sp>
      <p:sp>
        <p:nvSpPr>
          <p:cNvPr id="23555" name="TextBox 4"/>
          <p:cNvSpPr txBox="1">
            <a:spLocks noChangeArrowheads="1"/>
          </p:cNvSpPr>
          <p:nvPr/>
        </p:nvSpPr>
        <p:spPr bwMode="auto">
          <a:xfrm>
            <a:off x="339725" y="858838"/>
            <a:ext cx="7127875" cy="58578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GB" alt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Cancer narratives: </a:t>
            </a:r>
            <a:r>
              <a:rPr lang="en-GB" altLang="en-US" sz="3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dying v ‘fighting’</a:t>
            </a:r>
            <a:endParaRPr lang="en-GB" altLang="en-US" sz="3200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itchFamily="34" charset="0"/>
            </a:endParaRPr>
          </a:p>
        </p:txBody>
      </p:sp>
      <p:pic>
        <p:nvPicPr>
          <p:cNvPr id="5" name="Picture 4" descr="Elephant_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4850" y="877888"/>
            <a:ext cx="2089150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4" name="Rectangle 6"/>
          <p:cNvSpPr>
            <a:spLocks noChangeArrowheads="1"/>
          </p:cNvSpPr>
          <p:nvPr/>
        </p:nvSpPr>
        <p:spPr bwMode="auto">
          <a:xfrm>
            <a:off x="395288" y="554038"/>
            <a:ext cx="68135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GB" alt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Living with organ failure: </a:t>
            </a:r>
            <a:r>
              <a:rPr lang="en-GB" altLang="en-US" sz="3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just managing </a:t>
            </a:r>
            <a:endParaRPr lang="en-GB" altLang="en-US" sz="3200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5450" y="1484313"/>
            <a:ext cx="6408738" cy="43957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en-GB" b="1" i="1" dirty="0"/>
              <a:t>Beginning</a:t>
            </a:r>
          </a:p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en-GB" i="1" dirty="0"/>
              <a:t>How it started is anybody’s guess</a:t>
            </a:r>
            <a:r>
              <a:rPr lang="en-GB" dirty="0"/>
              <a:t>…Mr N, chronic lung disease</a:t>
            </a:r>
          </a:p>
          <a:p>
            <a:pPr marL="457200">
              <a:lnSpc>
                <a:spcPct val="115000"/>
              </a:lnSpc>
              <a:spcAft>
                <a:spcPts val="0"/>
              </a:spcAft>
              <a:defRPr/>
            </a:pPr>
            <a:r>
              <a:rPr lang="en-GB" dirty="0"/>
              <a:t> </a:t>
            </a:r>
          </a:p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en-GB" b="1" i="1" dirty="0"/>
              <a:t>Middle</a:t>
            </a:r>
          </a:p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en-GB" i="1" dirty="0"/>
              <a:t>It’s one day on top and the next day back under again</a:t>
            </a:r>
            <a:r>
              <a:rPr lang="en-GB" dirty="0"/>
              <a:t>…Mr O, heart failure</a:t>
            </a:r>
          </a:p>
          <a:p>
            <a:pPr>
              <a:lnSpc>
                <a:spcPct val="90000"/>
              </a:lnSpc>
              <a:buFont typeface="Arial" pitchFamily="34" charset="0"/>
              <a:buNone/>
              <a:defRPr/>
            </a:pPr>
            <a:r>
              <a:rPr lang="en-GB" altLang="en-US" i="1" dirty="0"/>
              <a:t>“I’m not afraid to die, but I want to live.”  </a:t>
            </a:r>
            <a:r>
              <a:rPr lang="en-GB" altLang="en-US" dirty="0"/>
              <a:t>Mrs J, heart failure</a:t>
            </a:r>
          </a:p>
          <a:p>
            <a:pPr>
              <a:lnSpc>
                <a:spcPct val="115000"/>
              </a:lnSpc>
              <a:spcAft>
                <a:spcPts val="0"/>
              </a:spcAft>
              <a:defRPr/>
            </a:pPr>
            <a:endParaRPr lang="en-GB" dirty="0"/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tabLst>
                <a:tab pos="-457200" algn="l"/>
                <a:tab pos="457200" algn="l"/>
                <a:tab pos="914400" algn="l"/>
                <a:tab pos="1371600" algn="l"/>
                <a:tab pos="1828800" algn="l"/>
                <a:tab pos="2743200" algn="ctr"/>
                <a:tab pos="2971800" algn="l"/>
                <a:tab pos="3429000" algn="l"/>
                <a:tab pos="5486400" algn="r"/>
                <a:tab pos="5715000" algn="r"/>
              </a:tabLst>
              <a:defRPr/>
            </a:pPr>
            <a:r>
              <a:rPr lang="en-GB" b="1" i="1" dirty="0"/>
              <a:t>End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tabLst>
                <a:tab pos="-457200" algn="l"/>
                <a:tab pos="457200" algn="l"/>
                <a:tab pos="914400" algn="l"/>
                <a:tab pos="1371600" algn="l"/>
                <a:tab pos="1828800" algn="l"/>
                <a:tab pos="2743200" algn="ctr"/>
                <a:tab pos="2971800" algn="l"/>
                <a:tab pos="3429000" algn="l"/>
                <a:tab pos="5486400" algn="r"/>
                <a:tab pos="5715000" algn="r"/>
              </a:tabLst>
              <a:defRPr/>
            </a:pPr>
            <a:r>
              <a:rPr lang="en-GB" i="1" dirty="0"/>
              <a:t>I know it won’t get better, but I hope it won’t get any worse…</a:t>
            </a:r>
            <a:br>
              <a:rPr lang="en-GB" i="1" dirty="0"/>
            </a:br>
            <a:r>
              <a:rPr lang="en-GB" i="1" dirty="0"/>
              <a:t>                                                                               </a:t>
            </a:r>
            <a:r>
              <a:rPr lang="en-GB" dirty="0"/>
              <a:t>Ms S, heart failure </a:t>
            </a:r>
          </a:p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en-GB" dirty="0"/>
              <a:t> </a:t>
            </a:r>
            <a:r>
              <a:rPr lang="en-GB" i="1" dirty="0"/>
              <a:t>As long as it just keeps working the way it is working I’ll be quite happy</a:t>
            </a:r>
            <a:r>
              <a:rPr lang="en-GB" dirty="0"/>
              <a:t>…                                                                         Mr T, liver failure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30200" y="1652588"/>
          <a:ext cx="6762765" cy="3785616"/>
        </p:xfrm>
        <a:graphic>
          <a:graphicData uri="http://schemas.openxmlformats.org/drawingml/2006/table">
            <a:tbl>
              <a:tblPr/>
              <a:tblGrid>
                <a:gridCol w="6762765"/>
              </a:tblGrid>
              <a:tr h="36724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Beginning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It was all due to an accident [a fall] but I’ve never really been the same you see…</a:t>
                      </a: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Mr V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Middle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It’s just a gradual deterioration, you can’t expect anything else…  </a:t>
                      </a: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Mr X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1800" dirty="0" smtClean="0">
                          <a:latin typeface="Calibri" panose="020F0502020204030204" pitchFamily="34" charset="0"/>
                        </a:rPr>
                        <a:t>“</a:t>
                      </a:r>
                      <a:r>
                        <a:rPr lang="en-GB" altLang="en-US" sz="1800" i="1" dirty="0" smtClean="0">
                          <a:latin typeface="Calibri" panose="020F0502020204030204" pitchFamily="34" charset="0"/>
                        </a:rPr>
                        <a:t> Well it’s just part of getting old…”  Mrs</a:t>
                      </a:r>
                      <a:r>
                        <a:rPr lang="en-GB" altLang="en-US" sz="1800" i="1" baseline="0" dirty="0" smtClean="0">
                          <a:latin typeface="Calibri" panose="020F0502020204030204" pitchFamily="34" charset="0"/>
                        </a:rPr>
                        <a:t> P</a:t>
                      </a:r>
                      <a:endParaRPr lang="en-GB" altLang="en-US" sz="1800" dirty="0" smtClean="0"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End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 said “I’m going home” I said “you’re no putting me into any [nursing] home” </a:t>
                      </a:r>
                      <a:r>
                        <a:rPr kumimoji="0" lang="en-GB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Mrs 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54661" marR="5466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30200" y="806450"/>
            <a:ext cx="8280400" cy="8620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GB" altLang="en-US" sz="32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Living with frailty: </a:t>
            </a:r>
            <a:r>
              <a:rPr lang="en-GB" altLang="en-US" sz="3200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losing capacity and autonomy</a:t>
            </a:r>
          </a:p>
          <a:p>
            <a:pPr eaLnBrk="0" hangingPunct="0">
              <a:defRPr/>
            </a:pPr>
            <a:endParaRPr lang="en-GB" altLang="en-US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b="1" i="1" smtClean="0">
                <a:solidFill>
                  <a:srgbClr val="1F497D"/>
                </a:solidFill>
              </a:rPr>
              <a:t>Experiences of people living with advanced illnesses</a:t>
            </a:r>
            <a:endParaRPr lang="en-GB" sz="2800" smtClean="0"/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349250" y="1196975"/>
            <a:ext cx="8229600" cy="4525963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endParaRPr lang="en-GB" sz="2800" smtClean="0"/>
          </a:p>
          <a:p>
            <a:pPr marL="0" indent="0" eaLnBrk="1" hangingPunct="1"/>
            <a:r>
              <a:rPr lang="en-GB" sz="2800" smtClean="0"/>
              <a:t>Hoping  </a:t>
            </a:r>
          </a:p>
          <a:p>
            <a:pPr marL="0" indent="0" eaLnBrk="1" hangingPunct="1">
              <a:buFont typeface="Arial" charset="0"/>
              <a:buNone/>
            </a:pPr>
            <a:endParaRPr lang="en-GB" sz="2800" smtClean="0"/>
          </a:p>
          <a:p>
            <a:pPr marL="0" indent="0" eaLnBrk="1" hangingPunct="1"/>
            <a:endParaRPr lang="en-GB" sz="2800" smtClean="0"/>
          </a:p>
          <a:p>
            <a:pPr marL="0" indent="0" eaLnBrk="1" hangingPunct="1"/>
            <a:r>
              <a:rPr lang="en-GB" sz="2800" smtClean="0"/>
              <a:t>Coping</a:t>
            </a:r>
          </a:p>
          <a:p>
            <a:pPr marL="0" indent="0" eaLnBrk="1" hangingPunct="1"/>
            <a:endParaRPr lang="en-GB" sz="2800" smtClean="0"/>
          </a:p>
          <a:p>
            <a:pPr marL="0" indent="0" eaLnBrk="1" hangingPunct="1"/>
            <a:r>
              <a:rPr lang="en-GB" sz="2800" smtClean="0"/>
              <a:t>Not ‘planning for death’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2124075" y="1341438"/>
            <a:ext cx="6335713" cy="1152525"/>
          </a:xfrm>
          <a:prstGeom prst="wedgeRoundRectCallout">
            <a:avLst>
              <a:gd name="adj1" fmla="val -41767"/>
              <a:gd name="adj2" fmla="val 59344"/>
              <a:gd name="adj3" fmla="val 1666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/>
              <a:t>Patient: “</a:t>
            </a:r>
            <a:r>
              <a:rPr lang="en-GB" b="1" i="1" dirty="0"/>
              <a:t>I’ve never broached the subject (</a:t>
            </a:r>
            <a:r>
              <a:rPr lang="en-GB" b="1" dirty="0"/>
              <a:t>of dying</a:t>
            </a:r>
            <a:r>
              <a:rPr lang="en-GB" b="1" i="1" dirty="0"/>
              <a:t>) cause I think like I’d rather be positive. I think “I’m not going to get worse.” </a:t>
            </a:r>
            <a:r>
              <a:rPr lang="en-GB" b="1" dirty="0"/>
              <a:t> </a:t>
            </a:r>
            <a:r>
              <a:rPr lang="en-GB" sz="1400" b="1" dirty="0"/>
              <a:t>(Female, 66: Liver failure, diabetes, IHD) </a:t>
            </a:r>
          </a:p>
        </p:txBody>
      </p:sp>
      <p:sp>
        <p:nvSpPr>
          <p:cNvPr id="6" name="Rounded Rectangular Callout 5"/>
          <p:cNvSpPr>
            <a:spLocks noChangeArrowheads="1"/>
          </p:cNvSpPr>
          <p:nvPr/>
        </p:nvSpPr>
        <p:spPr bwMode="auto">
          <a:xfrm>
            <a:off x="2195513" y="2924175"/>
            <a:ext cx="6265862" cy="1008063"/>
          </a:xfrm>
          <a:prstGeom prst="wedgeRoundRectCallout">
            <a:avLst>
              <a:gd name="adj1" fmla="val 2218"/>
              <a:gd name="adj2" fmla="val 100079"/>
              <a:gd name="adj3" fmla="val 16667"/>
            </a:avLst>
          </a:prstGeom>
          <a:solidFill>
            <a:schemeClr val="accent1"/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lt1"/>
                </a:solidFill>
                <a:latin typeface="+mn-lt"/>
              </a:rPr>
              <a:t>Carer: ‘</a:t>
            </a:r>
            <a:r>
              <a:rPr lang="en-GB" i="1" dirty="0">
                <a:solidFill>
                  <a:schemeClr val="lt1"/>
                </a:solidFill>
                <a:latin typeface="+mn-lt"/>
              </a:rPr>
              <a:t>We deal with everything just as it is happening, just day to day stuff and things. We just manage</a:t>
            </a:r>
            <a:r>
              <a:rPr lang="en-GB" dirty="0">
                <a:solidFill>
                  <a:schemeClr val="lt1"/>
                </a:solidFill>
                <a:latin typeface="+mn-lt"/>
              </a:rPr>
              <a:t>.’ </a:t>
            </a:r>
            <a:r>
              <a:rPr lang="en-GB" sz="1400" dirty="0">
                <a:solidFill>
                  <a:schemeClr val="lt1"/>
                </a:solidFill>
                <a:latin typeface="+mn-lt"/>
              </a:rPr>
              <a:t>(Carer for male, 87: renal failure, diverticular disease, mild dementia, prostate cancer,)</a:t>
            </a:r>
          </a:p>
        </p:txBody>
      </p:sp>
      <p:sp>
        <p:nvSpPr>
          <p:cNvPr id="7" name="Rounded Rectangular Callout 6"/>
          <p:cNvSpPr>
            <a:spLocks noChangeArrowheads="1"/>
          </p:cNvSpPr>
          <p:nvPr/>
        </p:nvSpPr>
        <p:spPr bwMode="auto">
          <a:xfrm>
            <a:off x="4398963" y="4868863"/>
            <a:ext cx="4330700" cy="1152525"/>
          </a:xfrm>
          <a:prstGeom prst="wedgeRoundRectCallout">
            <a:avLst>
              <a:gd name="adj1" fmla="val -35116"/>
              <a:gd name="adj2" fmla="val 60880"/>
              <a:gd name="adj3" fmla="val 16667"/>
            </a:avLst>
          </a:prstGeom>
          <a:solidFill>
            <a:srgbClr val="8EB4E3"/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chemeClr val="lt1"/>
                </a:solidFill>
                <a:latin typeface="+mn-lt"/>
              </a:rPr>
              <a:t>“</a:t>
            </a:r>
            <a:r>
              <a:rPr lang="en-GB" b="1" i="1" dirty="0">
                <a:solidFill>
                  <a:schemeClr val="lt1"/>
                </a:solidFill>
                <a:latin typeface="+mn-lt"/>
              </a:rPr>
              <a:t>I am quite happy to just float along as we are doing now.“ </a:t>
            </a:r>
            <a:r>
              <a:rPr lang="en-GB" sz="1400" dirty="0">
                <a:solidFill>
                  <a:schemeClr val="lt1"/>
                </a:solidFill>
                <a:latin typeface="+mn-lt"/>
              </a:rPr>
              <a:t>(Female, 89: epilepsy, atrial fibrillation, hypertension, severe aortic stenosis)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282575" y="5084763"/>
            <a:ext cx="3582988" cy="995362"/>
          </a:xfrm>
          <a:prstGeom prst="wedgeRoundRectCallout">
            <a:avLst>
              <a:gd name="adj1" fmla="val -1714"/>
              <a:gd name="adj2" fmla="val 71443"/>
              <a:gd name="adj3" fmla="val 16667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/>
              <a:t>Patient: ‘I’m not afraid to die but I want to live’ </a:t>
            </a:r>
            <a:r>
              <a:rPr lang="en-GB" sz="1400" dirty="0"/>
              <a:t>(Female, 79: stage IV heart failure, renal failure)</a:t>
            </a:r>
          </a:p>
        </p:txBody>
      </p:sp>
      <p:sp>
        <p:nvSpPr>
          <p:cNvPr id="22535" name="TextBox 8"/>
          <p:cNvSpPr txBox="1">
            <a:spLocks noChangeArrowheads="1"/>
          </p:cNvSpPr>
          <p:nvPr/>
        </p:nvSpPr>
        <p:spPr bwMode="auto">
          <a:xfrm>
            <a:off x="2424113" y="6340475"/>
            <a:ext cx="6154737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>
                <a:latin typeface="Calibri" pitchFamily="34" charset="0"/>
              </a:rPr>
              <a:t>Mason B et al. BMJ Supportive Palliative Care 2014;0:1–6. doi:10.1136/bmjspcare-2013-000639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4300" b="1" i="1" smtClean="0">
                <a:solidFill>
                  <a:srgbClr val="1F497D"/>
                </a:solidFill>
              </a:rPr>
              <a:t/>
            </a:r>
            <a:br>
              <a:rPr lang="en-US" altLang="en-US" sz="4300" b="1" i="1" smtClean="0">
                <a:solidFill>
                  <a:srgbClr val="1F497D"/>
                </a:solidFill>
              </a:rPr>
            </a:br>
            <a:r>
              <a:rPr lang="en-US" altLang="en-US" sz="2800" b="1" smtClean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Talking</a:t>
            </a:r>
            <a:r>
              <a:rPr lang="en-US" altLang="en-US" sz="2800" b="1" i="1" smtClean="0">
                <a:solidFill>
                  <a:srgbClr val="1F497D"/>
                </a:solidFill>
              </a:rPr>
              <a:t> </a:t>
            </a:r>
            <a:r>
              <a:rPr lang="en-US" altLang="en-US" sz="2800" b="1" smtClean="0">
                <a:solidFill>
                  <a:srgbClr val="1F497D"/>
                </a:solidFill>
              </a:rPr>
              <a:t>about</a:t>
            </a:r>
            <a:r>
              <a:rPr lang="en-US" altLang="en-US" sz="2800" b="1" i="1" smtClean="0">
                <a:solidFill>
                  <a:srgbClr val="1F497D"/>
                </a:solidFill>
              </a:rPr>
              <a:t> </a:t>
            </a:r>
            <a:r>
              <a:rPr lang="en-US" altLang="en-US" sz="2800" b="1" i="1" smtClean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‘What Matters’</a:t>
            </a:r>
            <a:endParaRPr lang="en-GB" sz="28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710055" y="1717930"/>
          <a:ext cx="3166635" cy="3816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4579" name="TextBox 6"/>
          <p:cNvSpPr txBox="1">
            <a:spLocks noChangeArrowheads="1"/>
          </p:cNvSpPr>
          <p:nvPr/>
        </p:nvSpPr>
        <p:spPr bwMode="auto">
          <a:xfrm>
            <a:off x="866775" y="1268413"/>
            <a:ext cx="2827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b="1">
                <a:solidFill>
                  <a:schemeClr val="tx2"/>
                </a:solidFill>
                <a:latin typeface="Calibri" pitchFamily="34" charset="0"/>
              </a:rPr>
              <a:t>Future Care Planning</a:t>
            </a:r>
          </a:p>
        </p:txBody>
      </p:sp>
      <p:sp>
        <p:nvSpPr>
          <p:cNvPr id="24580" name="TextBox 2"/>
          <p:cNvSpPr txBox="1">
            <a:spLocks noChangeArrowheads="1"/>
          </p:cNvSpPr>
          <p:nvPr/>
        </p:nvSpPr>
        <p:spPr bwMode="auto">
          <a:xfrm>
            <a:off x="5148263" y="1522413"/>
            <a:ext cx="3455987" cy="23177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latin typeface="Calibri" pitchFamily="34" charset="0"/>
              </a:rPr>
              <a:t>Advance care planning (ACP)</a:t>
            </a:r>
          </a:p>
          <a:p>
            <a:r>
              <a:rPr lang="en-GB">
                <a:latin typeface="Calibri" pitchFamily="34" charset="0"/>
              </a:rPr>
              <a:t>‘If and </a:t>
            </a:r>
            <a:r>
              <a:rPr lang="en-GB" i="1">
                <a:latin typeface="Calibri" pitchFamily="34" charset="0"/>
              </a:rPr>
              <a:t>When</a:t>
            </a:r>
            <a:r>
              <a:rPr lang="en-GB">
                <a:latin typeface="Calibri" pitchFamily="34" charset="0"/>
              </a:rPr>
              <a:t>’ plans</a:t>
            </a:r>
          </a:p>
          <a:p>
            <a:endParaRPr lang="en-GB">
              <a:latin typeface="Calibri" pitchFamily="34" charset="0"/>
            </a:endParaRPr>
          </a:p>
          <a:p>
            <a:r>
              <a:rPr lang="en-GB">
                <a:latin typeface="Calibri" pitchFamily="34" charset="0"/>
              </a:rPr>
              <a:t>Anticipatory care planning (AnCP)</a:t>
            </a:r>
          </a:p>
          <a:p>
            <a:r>
              <a:rPr lang="en-GB">
                <a:latin typeface="Calibri" pitchFamily="34" charset="0"/>
              </a:rPr>
              <a:t>‘</a:t>
            </a:r>
            <a:r>
              <a:rPr lang="en-GB" i="1">
                <a:latin typeface="Calibri" pitchFamily="34" charset="0"/>
              </a:rPr>
              <a:t>What we’ll do if</a:t>
            </a:r>
            <a:r>
              <a:rPr lang="en-GB">
                <a:latin typeface="Calibri" pitchFamily="34" charset="0"/>
              </a:rPr>
              <a:t>’ plans</a:t>
            </a:r>
          </a:p>
          <a:p>
            <a:endParaRPr lang="en-GB">
              <a:latin typeface="Calibri" pitchFamily="34" charset="0"/>
            </a:endParaRPr>
          </a:p>
          <a:p>
            <a:r>
              <a:rPr lang="en-GB">
                <a:latin typeface="Calibri" pitchFamily="34" charset="0"/>
              </a:rPr>
              <a:t>Final days of life planning</a:t>
            </a:r>
          </a:p>
          <a:p>
            <a:r>
              <a:rPr lang="en-GB">
                <a:latin typeface="Calibri" pitchFamily="34" charset="0"/>
              </a:rPr>
              <a:t>‘</a:t>
            </a:r>
            <a:r>
              <a:rPr lang="en-GB" i="1">
                <a:latin typeface="Calibri" pitchFamily="34" charset="0"/>
              </a:rPr>
              <a:t>What matters now</a:t>
            </a:r>
            <a:r>
              <a:rPr lang="en-GB">
                <a:latin typeface="Calibri" pitchFamily="34" charset="0"/>
              </a:rPr>
              <a:t>’ plans</a:t>
            </a:r>
          </a:p>
        </p:txBody>
      </p:sp>
      <p:sp>
        <p:nvSpPr>
          <p:cNvPr id="24581" name="TextBox 8"/>
          <p:cNvSpPr txBox="1">
            <a:spLocks noChangeArrowheads="1"/>
          </p:cNvSpPr>
          <p:nvPr/>
        </p:nvSpPr>
        <p:spPr bwMode="auto">
          <a:xfrm>
            <a:off x="3714750" y="4221163"/>
            <a:ext cx="4884738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solidFill>
                  <a:schemeClr val="tx2"/>
                </a:solidFill>
                <a:latin typeface="Calibri" pitchFamily="34" charset="0"/>
              </a:rPr>
              <a:t>Plan the discussion</a:t>
            </a:r>
          </a:p>
          <a:p>
            <a:pPr>
              <a:buFont typeface="Arial" charset="0"/>
              <a:buChar char="•"/>
            </a:pPr>
            <a:r>
              <a:rPr lang="en-GB">
                <a:latin typeface="Calibri" pitchFamily="34" charset="0"/>
              </a:rPr>
              <a:t>Previous plans</a:t>
            </a:r>
          </a:p>
          <a:p>
            <a:pPr>
              <a:buFont typeface="Arial" charset="0"/>
              <a:buChar char="•"/>
            </a:pPr>
            <a:r>
              <a:rPr lang="en-GB">
                <a:latin typeface="Calibri" pitchFamily="34" charset="0"/>
              </a:rPr>
              <a:t>Key people</a:t>
            </a:r>
          </a:p>
          <a:p>
            <a:pPr>
              <a:buFont typeface="Arial" charset="0"/>
              <a:buChar char="•"/>
            </a:pPr>
            <a:r>
              <a:rPr lang="en-GB">
                <a:latin typeface="Calibri" pitchFamily="34" charset="0"/>
              </a:rPr>
              <a:t>Urgency</a:t>
            </a:r>
          </a:p>
          <a:p>
            <a:pPr>
              <a:buFont typeface="Arial" charset="0"/>
              <a:buChar char="•"/>
            </a:pPr>
            <a:r>
              <a:rPr lang="en-GB">
                <a:latin typeface="Calibri" pitchFamily="34" charset="0"/>
              </a:rPr>
              <a:t>Capacity</a:t>
            </a:r>
          </a:p>
          <a:p>
            <a:pPr>
              <a:buFont typeface="Arial" charset="0"/>
              <a:buChar char="•"/>
            </a:pPr>
            <a:r>
              <a:rPr lang="en-GB">
                <a:latin typeface="Calibri" pitchFamily="34" charset="0"/>
              </a:rPr>
              <a:t>Understanding/ readiness (</a:t>
            </a:r>
            <a:r>
              <a:rPr lang="en-GB" i="1">
                <a:latin typeface="Calibri" pitchFamily="34" charset="0"/>
              </a:rPr>
              <a:t>prognostic awareness</a:t>
            </a:r>
            <a:r>
              <a:rPr lang="en-GB">
                <a:solidFill>
                  <a:schemeClr val="accent2"/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24582" name="Text Box 7"/>
          <p:cNvSpPr txBox="1">
            <a:spLocks noChangeArrowheads="1"/>
          </p:cNvSpPr>
          <p:nvPr/>
        </p:nvSpPr>
        <p:spPr bwMode="auto">
          <a:xfrm>
            <a:off x="1258888" y="5661025"/>
            <a:ext cx="2071687" cy="3667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Calibri" pitchFamily="34" charset="0"/>
              </a:rPr>
              <a:t>What we could do…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539750" y="549275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en-GB" sz="24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Talking about future care together √</a:t>
            </a:r>
            <a:br>
              <a:rPr lang="en-GB" sz="24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GB" sz="24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6626" name="TextBox 10"/>
          <p:cNvSpPr txBox="1">
            <a:spLocks noChangeArrowheads="1"/>
          </p:cNvSpPr>
          <p:nvPr/>
        </p:nvSpPr>
        <p:spPr bwMode="auto">
          <a:xfrm>
            <a:off x="395288" y="981075"/>
            <a:ext cx="8389937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Calibri" pitchFamily="34" charset="0"/>
              <a:buChar char="√"/>
            </a:pPr>
            <a:r>
              <a:rPr lang="en-GB" sz="2000" b="1">
                <a:solidFill>
                  <a:schemeClr val="tx2"/>
                </a:solidFill>
                <a:latin typeface="Calibri" pitchFamily="34" charset="0"/>
              </a:rPr>
              <a:t>Generalisation</a:t>
            </a:r>
          </a:p>
          <a:p>
            <a:pPr marL="914400" lvl="1" indent="-457200">
              <a:buFont typeface="Arial" charset="0"/>
              <a:buChar char="•"/>
            </a:pPr>
            <a:r>
              <a:rPr lang="en-GB" sz="2000" b="1" i="1">
                <a:solidFill>
                  <a:schemeClr val="tx2"/>
                </a:solidFill>
                <a:latin typeface="Calibri" pitchFamily="34" charset="0"/>
              </a:rPr>
              <a:t>Sometimes </a:t>
            </a:r>
            <a:r>
              <a:rPr lang="en-GB" sz="2000" i="1">
                <a:solidFill>
                  <a:schemeClr val="tx2"/>
                </a:solidFill>
                <a:latin typeface="Calibri" pitchFamily="34" charset="0"/>
              </a:rPr>
              <a:t>people want to choose a family member or a close friend to make decisions for them if they get less well in the future. Have you thought about that</a:t>
            </a:r>
          </a:p>
          <a:p>
            <a:pPr marL="914400" lvl="1" indent="-457200">
              <a:buFont typeface="Arial" charset="0"/>
              <a:buNone/>
            </a:pPr>
            <a:endParaRPr lang="en-GB" sz="2000" i="1">
              <a:solidFill>
                <a:schemeClr val="tx2"/>
              </a:solidFill>
              <a:latin typeface="Calibri" pitchFamily="34" charset="0"/>
            </a:endParaRPr>
          </a:p>
          <a:p>
            <a:pPr marL="457200" indent="-457200">
              <a:buFont typeface="Calibri" pitchFamily="34" charset="0"/>
              <a:buChar char="√"/>
            </a:pPr>
            <a:r>
              <a:rPr lang="en-GB" sz="2000" b="1">
                <a:solidFill>
                  <a:schemeClr val="tx2"/>
                </a:solidFill>
                <a:latin typeface="Calibri" pitchFamily="34" charset="0"/>
              </a:rPr>
              <a:t>Hypothetical questions</a:t>
            </a:r>
          </a:p>
          <a:p>
            <a:pPr marL="914400" lvl="1" indent="-457200">
              <a:buFont typeface="Arial" charset="0"/>
              <a:buChar char="•"/>
            </a:pPr>
            <a:r>
              <a:rPr lang="en-GB" sz="2000" b="1" i="1">
                <a:solidFill>
                  <a:schemeClr val="tx2"/>
                </a:solidFill>
                <a:latin typeface="Calibri" pitchFamily="34" charset="0"/>
              </a:rPr>
              <a:t>If you were</a:t>
            </a:r>
            <a:r>
              <a:rPr lang="en-GB" sz="2000" i="1">
                <a:solidFill>
                  <a:schemeClr val="tx2"/>
                </a:solidFill>
                <a:latin typeface="Calibri" pitchFamily="34" charset="0"/>
              </a:rPr>
              <a:t> less well again like this in the future what do you think we should do?</a:t>
            </a:r>
          </a:p>
          <a:p>
            <a:pPr marL="914400" lvl="1" indent="-457200">
              <a:buFont typeface="Arial" charset="0"/>
              <a:buNone/>
            </a:pPr>
            <a:endParaRPr lang="en-GB" sz="2000">
              <a:solidFill>
                <a:schemeClr val="tx2"/>
              </a:solidFill>
              <a:latin typeface="Calibri" pitchFamily="34" charset="0"/>
            </a:endParaRPr>
          </a:p>
          <a:p>
            <a:pPr marL="457200" indent="-457200">
              <a:buFont typeface="Calibri" pitchFamily="34" charset="0"/>
              <a:buChar char="√"/>
            </a:pPr>
            <a:r>
              <a:rPr lang="en-GB" sz="2000" b="1">
                <a:solidFill>
                  <a:schemeClr val="tx2"/>
                </a:solidFill>
                <a:latin typeface="Calibri" pitchFamily="34" charset="0"/>
              </a:rPr>
              <a:t>Hope linked with concern</a:t>
            </a:r>
          </a:p>
          <a:p>
            <a:pPr marL="914400" lvl="1" indent="-457200">
              <a:buFont typeface="Arial" charset="0"/>
              <a:buChar char="•"/>
            </a:pPr>
            <a:r>
              <a:rPr lang="en-GB" sz="2000" i="1">
                <a:solidFill>
                  <a:schemeClr val="tx2"/>
                </a:solidFill>
                <a:latin typeface="Calibri" pitchFamily="34" charset="0"/>
              </a:rPr>
              <a:t>We </a:t>
            </a:r>
            <a:r>
              <a:rPr lang="en-GB" sz="2000" b="1" i="1">
                <a:solidFill>
                  <a:schemeClr val="tx2"/>
                </a:solidFill>
                <a:latin typeface="Calibri" pitchFamily="34" charset="0"/>
              </a:rPr>
              <a:t>hope </a:t>
            </a:r>
            <a:r>
              <a:rPr lang="en-GB" sz="2000" i="1">
                <a:solidFill>
                  <a:schemeClr val="tx2"/>
                </a:solidFill>
                <a:latin typeface="Calibri" pitchFamily="34" charset="0"/>
              </a:rPr>
              <a:t>the</a:t>
            </a:r>
            <a:r>
              <a:rPr lang="en-GB" sz="2000">
                <a:solidFill>
                  <a:schemeClr val="tx2"/>
                </a:solidFill>
                <a:latin typeface="Calibri" pitchFamily="34" charset="0"/>
              </a:rPr>
              <a:t> (treatment) </a:t>
            </a:r>
            <a:r>
              <a:rPr lang="en-GB" sz="2000" i="1">
                <a:solidFill>
                  <a:schemeClr val="tx2"/>
                </a:solidFill>
                <a:latin typeface="Calibri" pitchFamily="34" charset="0"/>
              </a:rPr>
              <a:t>will help, but </a:t>
            </a:r>
            <a:r>
              <a:rPr lang="en-GB" sz="2000" b="1" i="1">
                <a:solidFill>
                  <a:schemeClr val="tx2"/>
                </a:solidFill>
                <a:latin typeface="Calibri" pitchFamily="34" charset="0"/>
              </a:rPr>
              <a:t>I am worried</a:t>
            </a:r>
            <a:r>
              <a:rPr lang="en-GB" sz="2000" i="1">
                <a:solidFill>
                  <a:schemeClr val="tx2"/>
                </a:solidFill>
                <a:latin typeface="Calibri" pitchFamily="34" charset="0"/>
              </a:rPr>
              <a:t> that at some stage, maybe even soon, you will not get better…. What do you think?</a:t>
            </a:r>
          </a:p>
          <a:p>
            <a:pPr marL="914400" lvl="1" indent="-457200">
              <a:buFont typeface="Arial" charset="0"/>
              <a:buChar char="•"/>
            </a:pPr>
            <a:r>
              <a:rPr lang="en-GB" sz="2000" i="1">
                <a:solidFill>
                  <a:schemeClr val="tx2"/>
                </a:solidFill>
                <a:latin typeface="Calibri" pitchFamily="34" charset="0"/>
              </a:rPr>
              <a:t>I </a:t>
            </a:r>
            <a:r>
              <a:rPr lang="en-GB" sz="2000" b="1" i="1">
                <a:solidFill>
                  <a:schemeClr val="tx2"/>
                </a:solidFill>
                <a:latin typeface="Calibri" pitchFamily="34" charset="0"/>
              </a:rPr>
              <a:t>wish</a:t>
            </a:r>
            <a:r>
              <a:rPr lang="en-GB" sz="2000" i="1">
                <a:solidFill>
                  <a:schemeClr val="tx2"/>
                </a:solidFill>
                <a:latin typeface="Calibri" pitchFamily="34" charset="0"/>
              </a:rPr>
              <a:t> we had treatment for, but …</a:t>
            </a:r>
          </a:p>
          <a:p>
            <a:pPr marL="914400" lvl="1" indent="-457200">
              <a:buFont typeface="Arial" charset="0"/>
              <a:buNone/>
            </a:pPr>
            <a:endParaRPr lang="en-GB" sz="2000">
              <a:solidFill>
                <a:schemeClr val="tx2"/>
              </a:solidFill>
              <a:latin typeface="Calibri" pitchFamily="34" charset="0"/>
            </a:endParaRPr>
          </a:p>
          <a:p>
            <a:pPr marL="457200" indent="-457200">
              <a:buFont typeface="Calibri" pitchFamily="34" charset="0"/>
              <a:buChar char="√"/>
            </a:pPr>
            <a:r>
              <a:rPr lang="en-GB" sz="2000" b="1">
                <a:solidFill>
                  <a:schemeClr val="tx2"/>
                </a:solidFill>
                <a:latin typeface="Calibri" pitchFamily="34" charset="0"/>
              </a:rPr>
              <a:t>Accept uncertainty, change and diverse views</a:t>
            </a:r>
          </a:p>
          <a:p>
            <a:pPr marL="914400" lvl="1" indent="-457200">
              <a:buFont typeface="Arial" charset="0"/>
              <a:buChar char="•"/>
            </a:pPr>
            <a:r>
              <a:rPr lang="en-GB" sz="2000" i="1">
                <a:solidFill>
                  <a:schemeClr val="tx2"/>
                </a:solidFill>
                <a:latin typeface="Calibri" pitchFamily="34" charset="0"/>
              </a:rPr>
              <a:t>Can we talk about what is most important for you now, and how we might cope with not knowing exactly what will happen and when?</a:t>
            </a:r>
          </a:p>
          <a:p>
            <a:pPr marL="457200" indent="-457200">
              <a:buFont typeface="Arial" charset="0"/>
              <a:buChar char="•"/>
            </a:pPr>
            <a:endParaRPr lang="en-GB" sz="2000" i="1">
              <a:solidFill>
                <a:schemeClr val="tx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/>
          </p:cNvSpPr>
          <p:nvPr>
            <p:ph type="title" idx="4294967295"/>
          </p:nvPr>
        </p:nvSpPr>
        <p:spPr>
          <a:xfrm>
            <a:off x="250825" y="188913"/>
            <a:ext cx="8893175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GB" sz="2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Talking about future care together X</a:t>
            </a:r>
          </a:p>
        </p:txBody>
      </p:sp>
      <p:sp>
        <p:nvSpPr>
          <p:cNvPr id="28674" name="Rectangle 3"/>
          <p:cNvSpPr>
            <a:spLocks noGrp="1"/>
          </p:cNvSpPr>
          <p:nvPr>
            <p:ph type="body" idx="4294967295"/>
          </p:nvPr>
        </p:nvSpPr>
        <p:spPr>
          <a:xfrm>
            <a:off x="323850" y="1052513"/>
            <a:ext cx="8569325" cy="5329237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 typeface="Calibri" pitchFamily="34" charset="0"/>
              <a:buChar char="×"/>
            </a:pPr>
            <a:r>
              <a:rPr lang="en-GB" sz="2000" b="1" smtClean="0"/>
              <a:t>Euphemisms or long, vague explanations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000" smtClean="0">
                <a:solidFill>
                  <a:schemeClr val="tx2"/>
                </a:solidFill>
              </a:rPr>
              <a:t>causes confusion</a:t>
            </a:r>
          </a:p>
          <a:p>
            <a:pPr lvl="1" eaLnBrk="1" hangingPunct="1">
              <a:lnSpc>
                <a:spcPct val="90000"/>
              </a:lnSpc>
              <a:buFont typeface="Calibri" pitchFamily="34" charset="0"/>
              <a:buChar char="×"/>
            </a:pPr>
            <a:r>
              <a:rPr lang="en-GB" sz="2000" b="1" smtClean="0"/>
              <a:t>Talking about ‘</a:t>
            </a:r>
            <a:r>
              <a:rPr lang="en-GB" sz="2000" b="1" i="1" smtClean="0"/>
              <a:t>trying</a:t>
            </a:r>
            <a:r>
              <a:rPr lang="en-GB" sz="2000" b="1" smtClean="0"/>
              <a:t>’ or ‘</a:t>
            </a:r>
            <a:r>
              <a:rPr lang="en-GB" sz="2000" b="1" i="1" smtClean="0"/>
              <a:t>the chances</a:t>
            </a:r>
            <a:r>
              <a:rPr lang="en-GB" sz="2000" b="1" smtClean="0"/>
              <a:t>’ if a treatment will not work or have a very poor outcome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000" smtClean="0">
                <a:solidFill>
                  <a:schemeClr val="tx2"/>
                </a:solidFill>
              </a:rPr>
              <a:t>directs people to </a:t>
            </a:r>
            <a:r>
              <a:rPr lang="en-GB" sz="2000" i="1" smtClean="0">
                <a:solidFill>
                  <a:schemeClr val="tx2"/>
                </a:solidFill>
              </a:rPr>
              <a:t>‘want everything done</a:t>
            </a:r>
            <a:r>
              <a:rPr lang="en-GB" sz="2000" smtClean="0">
                <a:solidFill>
                  <a:schemeClr val="tx2"/>
                </a:solidFill>
              </a:rPr>
              <a:t>’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sz="200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  <a:buFont typeface="Calibri" pitchFamily="34" charset="0"/>
              <a:buChar char="×"/>
            </a:pPr>
            <a:r>
              <a:rPr lang="en-GB" sz="2000" b="1" smtClean="0"/>
              <a:t>Using language such as  ‘futile’, ‘ treatment limitation’ or ’ceiling of treatment/care’, terminal, ‘made palliative’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000" smtClean="0">
                <a:solidFill>
                  <a:schemeClr val="tx2"/>
                </a:solidFill>
              </a:rPr>
              <a:t>can make people think ‘</a:t>
            </a:r>
            <a:r>
              <a:rPr lang="en-GB" sz="2000" i="1" smtClean="0">
                <a:solidFill>
                  <a:schemeClr val="tx2"/>
                </a:solidFill>
              </a:rPr>
              <a:t>nothing will be done for them’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sz="200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  <a:buFont typeface="Calibri" pitchFamily="34" charset="0"/>
              <a:buChar char="×"/>
            </a:pPr>
            <a:r>
              <a:rPr lang="en-GB" sz="2000" b="1" smtClean="0"/>
              <a:t>Moving on to treatment options and planning care before understanding what matters to this person and those close to them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000" smtClean="0">
                <a:solidFill>
                  <a:schemeClr val="tx2"/>
                </a:solidFill>
              </a:rPr>
              <a:t>People need to have a realistic understanding of their situation to formulate goals, then they can take part in decisions about options for treatment / care which fit with ‘</a:t>
            </a:r>
            <a:r>
              <a:rPr lang="en-GB" sz="2000" b="1" smtClean="0">
                <a:solidFill>
                  <a:schemeClr val="tx2"/>
                </a:solidFill>
              </a:rPr>
              <a:t>what matters’ </a:t>
            </a:r>
            <a:r>
              <a:rPr lang="en-GB" sz="2000" smtClean="0">
                <a:solidFill>
                  <a:schemeClr val="tx2"/>
                </a:solidFill>
              </a:rPr>
              <a:t>most to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557338"/>
            <a:ext cx="2601912" cy="365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4284663" y="1196975"/>
            <a:ext cx="3165475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GB"/>
              <a:t>Diagnosis of a new illness</a:t>
            </a:r>
          </a:p>
          <a:p>
            <a:pPr marL="342900" indent="-342900">
              <a:buFontTx/>
              <a:buAutoNum type="arabicPeriod"/>
            </a:pPr>
            <a:r>
              <a:rPr lang="en-GB"/>
              <a:t>Deteriorating health</a:t>
            </a:r>
          </a:p>
        </p:txBody>
      </p:sp>
      <p:sp>
        <p:nvSpPr>
          <p:cNvPr id="30723" name="AutoShape 5" descr="GetFileAttachment?id=AAMkAGI1NGViNzI0LWEwYTYtNGMwNC1hNmMyLTU4YjU5OTI5ZmQ2MQBGAAAAAAAdSAWJCemLS6fIxQWc%2B7YiBwBCjzYKC6aSSbc6cQtYQ1z%2BAAADeRaMAABHbL%2FHV9qGTbf9kmoWZHLYAAG2ohkGAAABEgAQAPlG46%2FRFBJOsFtrbqgDiDc%3D&amp;isImagePreview=True&amp;X-OWA-CANARY=ABS4bHP3iUucp3g4fQXwN_CCLJ6tMNMY_fXi8lEp6o4i6dBNKaODBIaXtlJwofy44A6Hc6Pk2vQ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0724" name="AutoShape 7" descr="GetFileAttachment?id=AAMkAGI1NGViNzI0LWEwYTYtNGMwNC1hNmMyLTU4YjU5OTI5ZmQ2MQBGAAAAAAAdSAWJCemLS6fIxQWc%2B7YiBwBCjzYKC6aSSbc6cQtYQ1z%2BAAADeRaMAABHbL%2FHV9qGTbf9kmoWZHLYAAG2ohkGAAABEgAQAPlG46%2FRFBJOsFtrbqgDiDc%3D&amp;isImagePreview=True&amp;X-OWA-CANARY=ABS4bHP3iUucp3g4fQXwN_CCLJ6tMNMY_fXi8lEp6o4i6dBNKaODBIaXtlJwofy44A6Hc6Pk2vQ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pic>
        <p:nvPicPr>
          <p:cNvPr id="3072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2133600"/>
            <a:ext cx="4679950" cy="351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Content Placeholder 2"/>
          <p:cNvSpPr>
            <a:spLocks noGrp="1"/>
          </p:cNvSpPr>
          <p:nvPr>
            <p:ph idx="4294967295"/>
          </p:nvPr>
        </p:nvSpPr>
        <p:spPr>
          <a:xfrm>
            <a:off x="1042988" y="981075"/>
            <a:ext cx="7221537" cy="460851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GB" altLang="en-US" sz="2000" b="1" dirty="0" smtClean="0">
                <a:solidFill>
                  <a:schemeClr val="tx2"/>
                </a:solidFill>
              </a:rPr>
              <a:t>And write these poems, which are funeral songs</a:t>
            </a:r>
            <a:br>
              <a:rPr lang="en-GB" altLang="en-US" sz="2000" b="1" dirty="0" smtClean="0">
                <a:solidFill>
                  <a:schemeClr val="tx2"/>
                </a:solidFill>
              </a:rPr>
            </a:br>
            <a:r>
              <a:rPr lang="en-GB" altLang="en-US" sz="2000" b="1" dirty="0" smtClean="0">
                <a:solidFill>
                  <a:schemeClr val="tx2"/>
                </a:solidFill>
              </a:rPr>
              <a:t>That have been taught to me by vanished time:</a:t>
            </a:r>
            <a:br>
              <a:rPr lang="en-GB" altLang="en-US" sz="2000" b="1" dirty="0" smtClean="0">
                <a:solidFill>
                  <a:schemeClr val="tx2"/>
                </a:solidFill>
              </a:rPr>
            </a:br>
            <a:r>
              <a:rPr lang="en-GB" altLang="en-US" sz="2000" b="1" dirty="0" smtClean="0">
                <a:solidFill>
                  <a:schemeClr val="tx2"/>
                </a:solidFill>
              </a:rPr>
              <a:t>Not only to enumerate my wrongs</a:t>
            </a:r>
            <a:br>
              <a:rPr lang="en-GB" altLang="en-US" sz="2000" b="1" dirty="0" smtClean="0">
                <a:solidFill>
                  <a:schemeClr val="tx2"/>
                </a:solidFill>
              </a:rPr>
            </a:br>
            <a:r>
              <a:rPr lang="en-GB" altLang="en-US" sz="2000" b="1" dirty="0" smtClean="0">
                <a:solidFill>
                  <a:schemeClr val="tx2"/>
                </a:solidFill>
              </a:rPr>
              <a:t>But to pay homage to the late sublime</a:t>
            </a:r>
            <a:br>
              <a:rPr lang="en-GB" altLang="en-US" sz="2000" b="1" dirty="0" smtClean="0">
                <a:solidFill>
                  <a:schemeClr val="tx2"/>
                </a:solidFill>
              </a:rPr>
            </a:br>
            <a:r>
              <a:rPr lang="en-GB" altLang="en-US" sz="2000" b="1" dirty="0" smtClean="0">
                <a:solidFill>
                  <a:schemeClr val="tx2"/>
                </a:solidFill>
              </a:rPr>
              <a:t>That comes with seeing how the years have brought</a:t>
            </a:r>
            <a:br>
              <a:rPr lang="en-GB" altLang="en-US" sz="2000" b="1" dirty="0" smtClean="0">
                <a:solidFill>
                  <a:schemeClr val="tx2"/>
                </a:solidFill>
              </a:rPr>
            </a:br>
            <a:r>
              <a:rPr lang="en-GB" altLang="en-US" sz="2000" b="1" dirty="0" smtClean="0">
                <a:solidFill>
                  <a:schemeClr val="tx2"/>
                </a:solidFill>
              </a:rPr>
              <a:t>A fitting end, if not the one I sought.</a:t>
            </a:r>
            <a:br>
              <a:rPr lang="en-GB" altLang="en-US" sz="2000" b="1" dirty="0" smtClean="0">
                <a:solidFill>
                  <a:schemeClr val="tx2"/>
                </a:solidFill>
              </a:rPr>
            </a:br>
            <a:r>
              <a:rPr lang="en-GB" altLang="en-US" sz="2000" i="1" dirty="0" smtClean="0">
                <a:solidFill>
                  <a:schemeClr val="tx2"/>
                </a:solidFill>
              </a:rPr>
              <a:t>                                          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GB" altLang="en-US" sz="2000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Clive James New Yorker, May 28, 2013</a:t>
            </a:r>
            <a:r>
              <a:rPr lang="en-GB" altLang="en-US" sz="2400" dirty="0" smtClean="0"/>
              <a:t>	</a:t>
            </a:r>
          </a:p>
        </p:txBody>
      </p:sp>
      <p:sp>
        <p:nvSpPr>
          <p:cNvPr id="31746" name="Rounded Rectangular Callout 3"/>
          <p:cNvSpPr>
            <a:spLocks noChangeArrowheads="1"/>
          </p:cNvSpPr>
          <p:nvPr/>
        </p:nvSpPr>
        <p:spPr bwMode="auto">
          <a:xfrm>
            <a:off x="1476375" y="4149725"/>
            <a:ext cx="6408738" cy="1727200"/>
          </a:xfrm>
          <a:prstGeom prst="wedgeRoundRectCallout">
            <a:avLst>
              <a:gd name="adj1" fmla="val -24162"/>
              <a:gd name="adj2" fmla="val 66634"/>
              <a:gd name="adj3" fmla="val 16667"/>
            </a:avLst>
          </a:prstGeom>
          <a:solidFill>
            <a:srgbClr val="C6D9F1"/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GB" sz="2400" i="1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Medicine is a science of uncertainty </a:t>
            </a:r>
          </a:p>
          <a:p>
            <a:r>
              <a:rPr lang="en-GB" sz="2400" i="1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an art of probability. </a:t>
            </a:r>
            <a:r>
              <a:rPr lang="en-GB" sz="240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r"/>
            <a:r>
              <a:rPr lang="en-GB" sz="24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</a:t>
            </a:r>
            <a:r>
              <a:rPr lang="en-GB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</a:t>
            </a:r>
            <a:r>
              <a:rPr lang="en-GB" sz="200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William Osler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818</Words>
  <Application>Microsoft Office PowerPoint</Application>
  <PresentationFormat>On-screen Show (4:3)</PresentationFormat>
  <Paragraphs>127</Paragraphs>
  <Slides>11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 Living and dying well with different illnesses; experiences of patients and carers </vt:lpstr>
      <vt:lpstr> People’s journeys with advanced illness  </vt:lpstr>
      <vt:lpstr>Slide 3</vt:lpstr>
      <vt:lpstr>Slide 4</vt:lpstr>
      <vt:lpstr>Slide 5</vt:lpstr>
      <vt:lpstr>Experiences of people living with advanced illnesses</vt:lpstr>
      <vt:lpstr> Talking about ‘What Matters’</vt:lpstr>
      <vt:lpstr>Talking about future care together √ </vt:lpstr>
      <vt:lpstr>Talking about future care together X</vt:lpstr>
      <vt:lpstr>Slide 10</vt:lpstr>
      <vt:lpstr>Slide 11</vt:lpstr>
    </vt:vector>
  </TitlesOfParts>
  <Company>University of Edinburgh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Kirsty Boyd</dc:creator>
  <cp:lastModifiedBy>Rebecca Patterson</cp:lastModifiedBy>
  <cp:revision>44</cp:revision>
  <dcterms:created xsi:type="dcterms:W3CDTF">2015-05-31T20:15:02Z</dcterms:created>
  <dcterms:modified xsi:type="dcterms:W3CDTF">2016-02-15T09:20:04Z</dcterms:modified>
</cp:coreProperties>
</file>