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22.xml" ContentType="application/vnd.openxmlformats-officedocument.presentationml.tags+xml"/>
  <Override PartName="/ppt/notesSlides/notesSlide6.xml" ContentType="application/vnd.openxmlformats-officedocument.presentationml.notesSlide+xml"/>
  <Override PartName="/ppt/tags/tag23.xml" ContentType="application/vnd.openxmlformats-officedocument.presentationml.tags+xml"/>
  <Override PartName="/ppt/notesSlides/notesSlide7.xml" ContentType="application/vnd.openxmlformats-officedocument.presentationml.notesSlide+xml"/>
  <Override PartName="/ppt/tags/tag24.xml" ContentType="application/vnd.openxmlformats-officedocument.presentationml.tags+xml"/>
  <Override PartName="/ppt/notesSlides/notesSlide8.xml" ContentType="application/vnd.openxmlformats-officedocument.presentationml.notesSlide+xml"/>
  <Override PartName="/ppt/tags/tag25.xml" ContentType="application/vnd.openxmlformats-officedocument.presentationml.tags+xml"/>
  <Override PartName="/ppt/charts/chart1.xml" ContentType="application/vnd.openxmlformats-officedocument.drawingml.chart+xml"/>
  <Override PartName="/ppt/drawings/drawing1.xml" ContentType="application/vnd.openxmlformats-officedocument.drawingml.chartshapes+xml"/>
  <Override PartName="/ppt/tags/tag26.xml" ContentType="application/vnd.openxmlformats-officedocument.presentationml.tags+xml"/>
  <Override PartName="/ppt/notesSlides/notesSlide9.xml" ContentType="application/vnd.openxmlformats-officedocument.presentationml.notesSlide+xml"/>
  <Override PartName="/ppt/tags/tag27.xml" ContentType="application/vnd.openxmlformats-officedocument.presentationml.tags+xml"/>
  <Override PartName="/ppt/notesSlides/notesSlide10.xml" ContentType="application/vnd.openxmlformats-officedocument.presentationml.notesSlide+xml"/>
  <Override PartName="/ppt/tags/tag28.xml" ContentType="application/vnd.openxmlformats-officedocument.presentationml.tags+xml"/>
  <Override PartName="/ppt/notesSlides/notesSlide11.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2.xml" ContentType="application/vnd.openxmlformats-officedocument.presentationml.notesSlide+xml"/>
  <Override PartName="/ppt/tags/tag34.xml" ContentType="application/vnd.openxmlformats-officedocument.presentationml.tags+xml"/>
  <Override PartName="/ppt/notesSlides/notesSlide13.xml" ContentType="application/vnd.openxmlformats-officedocument.presentationml.notesSlide+xml"/>
  <Override PartName="/ppt/tags/tag35.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16.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17.xml" ContentType="application/vnd.openxmlformats-officedocument.presentationml.notesSlide+xml"/>
  <Override PartName="/ppt/tags/tag41.xml" ContentType="application/vnd.openxmlformats-officedocument.presentationml.tags+xml"/>
  <Override PartName="/ppt/notesSlides/notesSlide18.xml" ContentType="application/vnd.openxmlformats-officedocument.presentationml.notesSlide+xml"/>
  <Override PartName="/ppt/tags/tag42.xml" ContentType="application/vnd.openxmlformats-officedocument.presentationml.tags+xml"/>
  <Override PartName="/ppt/notesSlides/notesSlide19.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20.xml" ContentType="application/vnd.openxmlformats-officedocument.presentationml.notesSlide+xml"/>
  <Override PartName="/ppt/tags/tag46.xml" ContentType="application/vnd.openxmlformats-officedocument.presentationml.tags+xml"/>
  <Override PartName="/ppt/notesSlides/notesSlide21.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22.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708" r:id="rId3"/>
    <p:sldMasterId id="2147483732" r:id="rId4"/>
    <p:sldMasterId id="2147483744" r:id="rId5"/>
  </p:sldMasterIdLst>
  <p:notesMasterIdLst>
    <p:notesMasterId r:id="rId56"/>
  </p:notesMasterIdLst>
  <p:handoutMasterIdLst>
    <p:handoutMasterId r:id="rId57"/>
  </p:handoutMasterIdLst>
  <p:sldIdLst>
    <p:sldId id="701" r:id="rId6"/>
    <p:sldId id="320" r:id="rId7"/>
    <p:sldId id="629" r:id="rId8"/>
    <p:sldId id="665" r:id="rId9"/>
    <p:sldId id="666" r:id="rId10"/>
    <p:sldId id="667" r:id="rId11"/>
    <p:sldId id="668" r:id="rId12"/>
    <p:sldId id="669" r:id="rId13"/>
    <p:sldId id="670" r:id="rId14"/>
    <p:sldId id="695" r:id="rId15"/>
    <p:sldId id="696" r:id="rId16"/>
    <p:sldId id="693" r:id="rId17"/>
    <p:sldId id="697" r:id="rId18"/>
    <p:sldId id="698" r:id="rId19"/>
    <p:sldId id="673" r:id="rId20"/>
    <p:sldId id="643" r:id="rId21"/>
    <p:sldId id="644" r:id="rId22"/>
    <p:sldId id="647" r:id="rId23"/>
    <p:sldId id="648" r:id="rId24"/>
    <p:sldId id="649" r:id="rId25"/>
    <p:sldId id="650" r:id="rId26"/>
    <p:sldId id="651" r:id="rId27"/>
    <p:sldId id="652" r:id="rId28"/>
    <p:sldId id="653" r:id="rId29"/>
    <p:sldId id="675" r:id="rId30"/>
    <p:sldId id="679" r:id="rId31"/>
    <p:sldId id="680" r:id="rId32"/>
    <p:sldId id="681" r:id="rId33"/>
    <p:sldId id="682" r:id="rId34"/>
    <p:sldId id="683" r:id="rId35"/>
    <p:sldId id="684" r:id="rId36"/>
    <p:sldId id="685" r:id="rId37"/>
    <p:sldId id="686" r:id="rId38"/>
    <p:sldId id="687" r:id="rId39"/>
    <p:sldId id="688" r:id="rId40"/>
    <p:sldId id="694" r:id="rId41"/>
    <p:sldId id="655" r:id="rId42"/>
    <p:sldId id="657" r:id="rId43"/>
    <p:sldId id="658" r:id="rId44"/>
    <p:sldId id="659" r:id="rId45"/>
    <p:sldId id="660" r:id="rId46"/>
    <p:sldId id="661" r:id="rId47"/>
    <p:sldId id="662" r:id="rId48"/>
    <p:sldId id="663" r:id="rId49"/>
    <p:sldId id="664" r:id="rId50"/>
    <p:sldId id="633" r:id="rId51"/>
    <p:sldId id="634" r:id="rId52"/>
    <p:sldId id="504" r:id="rId53"/>
    <p:sldId id="498" r:id="rId54"/>
    <p:sldId id="700" r:id="rId55"/>
  </p:sldIdLst>
  <p:sldSz cx="9144000" cy="6858000" type="screen4x3"/>
  <p:notesSz cx="6797675" cy="9928225"/>
  <p:custDataLst>
    <p:tags r:id="rId5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E5E5"/>
    <a:srgbClr val="FF6D6D"/>
    <a:srgbClr val="FFC9C9"/>
    <a:srgbClr val="FF8989"/>
    <a:srgbClr val="FFE48F"/>
    <a:srgbClr val="001236"/>
    <a:srgbClr val="63CDA5"/>
    <a:srgbClr val="D60093"/>
    <a:srgbClr val="07C9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autoAdjust="0"/>
    <p:restoredTop sz="90391" autoAdjust="0"/>
  </p:normalViewPr>
  <p:slideViewPr>
    <p:cSldViewPr>
      <p:cViewPr>
        <p:scale>
          <a:sx n="61" d="100"/>
          <a:sy n="61" d="100"/>
        </p:scale>
        <p:origin x="-282"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8" d="100"/>
        <a:sy n="68"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938254734347478E-2"/>
          <c:y val="0.11013542190204949"/>
          <c:w val="0.91547510744423877"/>
          <c:h val="0.66399005975316916"/>
        </c:manualLayout>
      </c:layout>
      <c:lineChart>
        <c:grouping val="standard"/>
        <c:varyColors val="0"/>
        <c:ser>
          <c:idx val="0"/>
          <c:order val="0"/>
          <c:tx>
            <c:strRef>
              <c:f>Table1!$E$8</c:f>
              <c:strCache>
                <c:ptCount val="1"/>
                <c:pt idx="0">
                  <c:v>Standardised Mortality Ratio (SMR)</c:v>
                </c:pt>
              </c:strCache>
            </c:strRef>
          </c:tx>
          <c:spPr>
            <a:ln w="28575">
              <a:solidFill>
                <a:srgbClr val="333399"/>
              </a:solidFill>
            </a:ln>
          </c:spPr>
          <c:marker>
            <c:symbol val="circle"/>
            <c:size val="7"/>
            <c:spPr>
              <a:solidFill>
                <a:srgbClr val="99CCFF"/>
              </a:solidFill>
              <a:ln>
                <a:solidFill>
                  <a:srgbClr val="333399"/>
                </a:solidFill>
                <a:prstDash val="solid"/>
              </a:ln>
            </c:spPr>
          </c:marker>
          <c:cat>
            <c:strRef>
              <c:f>Table1!$B$10:$B$39</c:f>
              <c:strCache>
                <c:ptCount val="30"/>
                <c:pt idx="0">
                  <c:v>Oct-Dec 2006</c:v>
                </c:pt>
                <c:pt idx="1">
                  <c:v>Jan-Mar 2007</c:v>
                </c:pt>
                <c:pt idx="2">
                  <c:v>Apr-Jun 2007</c:v>
                </c:pt>
                <c:pt idx="3">
                  <c:v>Jul-Sep 2007</c:v>
                </c:pt>
                <c:pt idx="4">
                  <c:v>Oct-Dec 2007</c:v>
                </c:pt>
                <c:pt idx="5">
                  <c:v>Jan-Mar 2008</c:v>
                </c:pt>
                <c:pt idx="6">
                  <c:v>Apr-Jun 2008</c:v>
                </c:pt>
                <c:pt idx="7">
                  <c:v>Jul-Sep 2008</c:v>
                </c:pt>
                <c:pt idx="8">
                  <c:v>Oct-Dec 2008</c:v>
                </c:pt>
                <c:pt idx="9">
                  <c:v>Jan-Mar 2009</c:v>
                </c:pt>
                <c:pt idx="10">
                  <c:v>Apr-Jun 2009</c:v>
                </c:pt>
                <c:pt idx="11">
                  <c:v>Jul-Sep 2009</c:v>
                </c:pt>
                <c:pt idx="12">
                  <c:v>Oct-Dec 2009</c:v>
                </c:pt>
                <c:pt idx="13">
                  <c:v>Jan-Mar 2010</c:v>
                </c:pt>
                <c:pt idx="14">
                  <c:v>Apr-Jun 2010</c:v>
                </c:pt>
                <c:pt idx="15">
                  <c:v>Jul-Sep 2010</c:v>
                </c:pt>
                <c:pt idx="16">
                  <c:v>Oct-Dec 2010</c:v>
                </c:pt>
                <c:pt idx="17">
                  <c:v>Jan-Mar 2011</c:v>
                </c:pt>
                <c:pt idx="18">
                  <c:v>Apr-Jun 2011</c:v>
                </c:pt>
                <c:pt idx="19">
                  <c:v>Jul-Sep 2011</c:v>
                </c:pt>
                <c:pt idx="20">
                  <c:v>Oct-Dec 2011</c:v>
                </c:pt>
                <c:pt idx="21">
                  <c:v>Jan-Mar 2012</c:v>
                </c:pt>
                <c:pt idx="22">
                  <c:v>Apr-Jun 2012</c:v>
                </c:pt>
                <c:pt idx="23">
                  <c:v>Jul-Sep 2012</c:v>
                </c:pt>
                <c:pt idx="24">
                  <c:v>Oct-Dec 2012</c:v>
                </c:pt>
                <c:pt idx="25">
                  <c:v>Jan-Mar 2013</c:v>
                </c:pt>
                <c:pt idx="26">
                  <c:v>Apr-Jun 2013</c:v>
                </c:pt>
                <c:pt idx="27">
                  <c:v>Jul-Sep 2013</c:v>
                </c:pt>
                <c:pt idx="28">
                  <c:v>Oct-Dec 2013</c:v>
                </c:pt>
                <c:pt idx="29">
                  <c:v>Jan-Mar 2014p</c:v>
                </c:pt>
              </c:strCache>
            </c:strRef>
          </c:cat>
          <c:val>
            <c:numRef>
              <c:f>Table1!$E$10:$E$39</c:f>
              <c:numCache>
                <c:formatCode>0.00</c:formatCode>
                <c:ptCount val="30"/>
                <c:pt idx="0">
                  <c:v>1.0120287723608936</c:v>
                </c:pt>
                <c:pt idx="1">
                  <c:v>1.038671611889457</c:v>
                </c:pt>
                <c:pt idx="2">
                  <c:v>0.97887423900435988</c:v>
                </c:pt>
                <c:pt idx="3">
                  <c:v>0.96689036469923539</c:v>
                </c:pt>
                <c:pt idx="4">
                  <c:v>1.0151149207034684</c:v>
                </c:pt>
                <c:pt idx="5">
                  <c:v>1.032910406115193</c:v>
                </c:pt>
                <c:pt idx="6">
                  <c:v>0.95131029237518105</c:v>
                </c:pt>
                <c:pt idx="7">
                  <c:v>0.96539071736961635</c:v>
                </c:pt>
                <c:pt idx="8">
                  <c:v>1.0265790485872668</c:v>
                </c:pt>
                <c:pt idx="9">
                  <c:v>0.99494960518437781</c:v>
                </c:pt>
                <c:pt idx="10">
                  <c:v>0.93594037741234148</c:v>
                </c:pt>
                <c:pt idx="11">
                  <c:v>0.93603480454943322</c:v>
                </c:pt>
                <c:pt idx="12">
                  <c:v>0.99971728505673718</c:v>
                </c:pt>
                <c:pt idx="13">
                  <c:v>0.98631629285247258</c:v>
                </c:pt>
                <c:pt idx="14">
                  <c:v>0.91981345626038324</c:v>
                </c:pt>
                <c:pt idx="15">
                  <c:v>0.9057011458750891</c:v>
                </c:pt>
                <c:pt idx="16">
                  <c:v>0.97304184542253525</c:v>
                </c:pt>
                <c:pt idx="17">
                  <c:v>0.93284714991182216</c:v>
                </c:pt>
                <c:pt idx="18">
                  <c:v>0.88637711813505393</c:v>
                </c:pt>
                <c:pt idx="19">
                  <c:v>0.88686359666149372</c:v>
                </c:pt>
                <c:pt idx="20">
                  <c:v>0.92083732148047337</c:v>
                </c:pt>
                <c:pt idx="21">
                  <c:v>0.89436399791531052</c:v>
                </c:pt>
                <c:pt idx="22">
                  <c:v>0.87690798654333069</c:v>
                </c:pt>
                <c:pt idx="23">
                  <c:v>0.86541472340751457</c:v>
                </c:pt>
                <c:pt idx="24">
                  <c:v>0.93924635376335253</c:v>
                </c:pt>
                <c:pt idx="25">
                  <c:v>0.92149981710712137</c:v>
                </c:pt>
                <c:pt idx="26">
                  <c:v>0.86158600130523888</c:v>
                </c:pt>
                <c:pt idx="27">
                  <c:v>0.83834056421923531</c:v>
                </c:pt>
                <c:pt idx="28">
                  <c:v>0.87089834716612458</c:v>
                </c:pt>
                <c:pt idx="29">
                  <c:v>0.86118432174745496</c:v>
                </c:pt>
              </c:numCache>
            </c:numRef>
          </c:val>
          <c:smooth val="0"/>
        </c:ser>
        <c:ser>
          <c:idx val="1"/>
          <c:order val="1"/>
          <c:tx>
            <c:strRef>
              <c:f>Table1!$K$8</c:f>
              <c:strCache>
                <c:ptCount val="1"/>
                <c:pt idx="0">
                  <c:v>Regression line</c:v>
                </c:pt>
              </c:strCache>
            </c:strRef>
          </c:tx>
          <c:spPr>
            <a:ln w="38100">
              <a:solidFill>
                <a:srgbClr val="FF0000"/>
              </a:solidFill>
              <a:prstDash val="solid"/>
            </a:ln>
          </c:spPr>
          <c:marker>
            <c:symbol val="none"/>
          </c:marker>
          <c:cat>
            <c:strRef>
              <c:f>Table1!$B$10:$B$39</c:f>
              <c:strCache>
                <c:ptCount val="30"/>
                <c:pt idx="0">
                  <c:v>Oct-Dec 2006</c:v>
                </c:pt>
                <c:pt idx="1">
                  <c:v>Jan-Mar 2007</c:v>
                </c:pt>
                <c:pt idx="2">
                  <c:v>Apr-Jun 2007</c:v>
                </c:pt>
                <c:pt idx="3">
                  <c:v>Jul-Sep 2007</c:v>
                </c:pt>
                <c:pt idx="4">
                  <c:v>Oct-Dec 2007</c:v>
                </c:pt>
                <c:pt idx="5">
                  <c:v>Jan-Mar 2008</c:v>
                </c:pt>
                <c:pt idx="6">
                  <c:v>Apr-Jun 2008</c:v>
                </c:pt>
                <c:pt idx="7">
                  <c:v>Jul-Sep 2008</c:v>
                </c:pt>
                <c:pt idx="8">
                  <c:v>Oct-Dec 2008</c:v>
                </c:pt>
                <c:pt idx="9">
                  <c:v>Jan-Mar 2009</c:v>
                </c:pt>
                <c:pt idx="10">
                  <c:v>Apr-Jun 2009</c:v>
                </c:pt>
                <c:pt idx="11">
                  <c:v>Jul-Sep 2009</c:v>
                </c:pt>
                <c:pt idx="12">
                  <c:v>Oct-Dec 2009</c:v>
                </c:pt>
                <c:pt idx="13">
                  <c:v>Jan-Mar 2010</c:v>
                </c:pt>
                <c:pt idx="14">
                  <c:v>Apr-Jun 2010</c:v>
                </c:pt>
                <c:pt idx="15">
                  <c:v>Jul-Sep 2010</c:v>
                </c:pt>
                <c:pt idx="16">
                  <c:v>Oct-Dec 2010</c:v>
                </c:pt>
                <c:pt idx="17">
                  <c:v>Jan-Mar 2011</c:v>
                </c:pt>
                <c:pt idx="18">
                  <c:v>Apr-Jun 2011</c:v>
                </c:pt>
                <c:pt idx="19">
                  <c:v>Jul-Sep 2011</c:v>
                </c:pt>
                <c:pt idx="20">
                  <c:v>Oct-Dec 2011</c:v>
                </c:pt>
                <c:pt idx="21">
                  <c:v>Jan-Mar 2012</c:v>
                </c:pt>
                <c:pt idx="22">
                  <c:v>Apr-Jun 2012</c:v>
                </c:pt>
                <c:pt idx="23">
                  <c:v>Jul-Sep 2012</c:v>
                </c:pt>
                <c:pt idx="24">
                  <c:v>Oct-Dec 2012</c:v>
                </c:pt>
                <c:pt idx="25">
                  <c:v>Jan-Mar 2013</c:v>
                </c:pt>
                <c:pt idx="26">
                  <c:v>Apr-Jun 2013</c:v>
                </c:pt>
                <c:pt idx="27">
                  <c:v>Jul-Sep 2013</c:v>
                </c:pt>
                <c:pt idx="28">
                  <c:v>Oct-Dec 2013</c:v>
                </c:pt>
                <c:pt idx="29">
                  <c:v>Jan-Mar 2014p</c:v>
                </c:pt>
              </c:strCache>
            </c:strRef>
          </c:cat>
          <c:val>
            <c:numRef>
              <c:f>Table1!$K$10:$K$39</c:f>
              <c:numCache>
                <c:formatCode>General</c:formatCode>
                <c:ptCount val="30"/>
                <c:pt idx="4" formatCode="0.00">
                  <c:v>1.0016189964239637</c:v>
                </c:pt>
                <c:pt idx="5" formatCode="0.00">
                  <c:v>0.99584666805126165</c:v>
                </c:pt>
                <c:pt idx="6" formatCode="0.00">
                  <c:v>0.99007433967855962</c:v>
                </c:pt>
                <c:pt idx="7" formatCode="0.00">
                  <c:v>0.98430201130585759</c:v>
                </c:pt>
                <c:pt idx="8" formatCode="0.00">
                  <c:v>0.97852968293315568</c:v>
                </c:pt>
                <c:pt idx="9" formatCode="0.00">
                  <c:v>0.97275735456045365</c:v>
                </c:pt>
                <c:pt idx="10" formatCode="0.00">
                  <c:v>0.96698502618775162</c:v>
                </c:pt>
                <c:pt idx="11" formatCode="0.00">
                  <c:v>0.96121269781504959</c:v>
                </c:pt>
                <c:pt idx="12" formatCode="0.00">
                  <c:v>0.95544036944234756</c:v>
                </c:pt>
                <c:pt idx="13" formatCode="0.00">
                  <c:v>0.94966804106964553</c:v>
                </c:pt>
                <c:pt idx="14" formatCode="0.00">
                  <c:v>0.9438957126969435</c:v>
                </c:pt>
                <c:pt idx="15" formatCode="0.00">
                  <c:v>0.93812338432424147</c:v>
                </c:pt>
                <c:pt idx="16" formatCode="0.00">
                  <c:v>0.93235105595153955</c:v>
                </c:pt>
                <c:pt idx="17" formatCode="0.00">
                  <c:v>0.92657872757883752</c:v>
                </c:pt>
                <c:pt idx="18" formatCode="0.00">
                  <c:v>0.9208063992061355</c:v>
                </c:pt>
                <c:pt idx="19" formatCode="0.00">
                  <c:v>0.91503407083343347</c:v>
                </c:pt>
                <c:pt idx="20" formatCode="0.00">
                  <c:v>0.90926174246073144</c:v>
                </c:pt>
                <c:pt idx="21" formatCode="0.00">
                  <c:v>0.90348941408802941</c:v>
                </c:pt>
                <c:pt idx="22" formatCode="0.00">
                  <c:v>0.89771708571532738</c:v>
                </c:pt>
                <c:pt idx="23" formatCode="0.00">
                  <c:v>0.89194475734262535</c:v>
                </c:pt>
                <c:pt idx="24" formatCode="0.00">
                  <c:v>0.88617242896992332</c:v>
                </c:pt>
                <c:pt idx="25" formatCode="0.00">
                  <c:v>0.88040010059722129</c:v>
                </c:pt>
                <c:pt idx="26" formatCode="0.00">
                  <c:v>0.87462777222451937</c:v>
                </c:pt>
                <c:pt idx="27" formatCode="0.00">
                  <c:v>0.86885544385181734</c:v>
                </c:pt>
                <c:pt idx="28" formatCode="0.00">
                  <c:v>0.86308311547911531</c:v>
                </c:pt>
                <c:pt idx="29" formatCode="0.00">
                  <c:v>0.85731078710641329</c:v>
                </c:pt>
              </c:numCache>
            </c:numRef>
          </c:val>
          <c:smooth val="0"/>
        </c:ser>
        <c:dLbls>
          <c:showLegendKey val="0"/>
          <c:showVal val="0"/>
          <c:showCatName val="0"/>
          <c:showSerName val="0"/>
          <c:showPercent val="0"/>
          <c:showBubbleSize val="0"/>
        </c:dLbls>
        <c:marker val="1"/>
        <c:smooth val="0"/>
        <c:axId val="286040832"/>
        <c:axId val="286042368"/>
      </c:lineChart>
      <c:catAx>
        <c:axId val="286040832"/>
        <c:scaling>
          <c:orientation val="minMax"/>
        </c:scaling>
        <c:delete val="0"/>
        <c:axPos val="b"/>
        <c:numFmt formatCode="General" sourceLinked="1"/>
        <c:majorTickMark val="out"/>
        <c:minorTickMark val="none"/>
        <c:tickLblPos val="nextTo"/>
        <c:spPr>
          <a:ln w="3175">
            <a:solidFill>
              <a:srgbClr val="000000"/>
            </a:solidFill>
            <a:prstDash val="solid"/>
          </a:ln>
        </c:spPr>
        <c:txPr>
          <a:bodyPr rot="-5400000" vert="horz"/>
          <a:lstStyle/>
          <a:p>
            <a:pPr>
              <a:defRPr/>
            </a:pPr>
            <a:endParaRPr lang="en-US"/>
          </a:p>
        </c:txPr>
        <c:crossAx val="286042368"/>
        <c:crosses val="autoZero"/>
        <c:auto val="1"/>
        <c:lblAlgn val="ctr"/>
        <c:lblOffset val="100"/>
        <c:tickLblSkip val="1"/>
        <c:tickMarkSkip val="1"/>
        <c:noMultiLvlLbl val="0"/>
      </c:catAx>
      <c:valAx>
        <c:axId val="286042368"/>
        <c:scaling>
          <c:orientation val="minMax"/>
          <c:max val="1.2"/>
          <c:min val="0.8"/>
        </c:scaling>
        <c:delete val="0"/>
        <c:axPos val="l"/>
        <c:majorGridlines>
          <c:spPr>
            <a:ln w="3175">
              <a:solidFill>
                <a:srgbClr val="000000"/>
              </a:solidFill>
              <a:prstDash val="sysDash"/>
            </a:ln>
          </c:spPr>
        </c:majorGridlines>
        <c:numFmt formatCode="0.0" sourceLinked="0"/>
        <c:majorTickMark val="out"/>
        <c:minorTickMark val="none"/>
        <c:tickLblPos val="nextTo"/>
        <c:spPr>
          <a:ln w="3175">
            <a:solidFill>
              <a:srgbClr val="000000"/>
            </a:solidFill>
            <a:prstDash val="solid"/>
          </a:ln>
        </c:spPr>
        <c:txPr>
          <a:bodyPr rot="0" vert="horz"/>
          <a:lstStyle/>
          <a:p>
            <a:pPr>
              <a:defRPr/>
            </a:pPr>
            <a:endParaRPr lang="en-US"/>
          </a:p>
        </c:txPr>
        <c:crossAx val="286040832"/>
        <c:crosses val="autoZero"/>
        <c:crossBetween val="between"/>
        <c:majorUnit val="0.2"/>
        <c:minorUnit val="0.2"/>
      </c:valAx>
      <c:spPr>
        <a:solidFill>
          <a:srgbClr val="FFFFFF"/>
        </a:solidFill>
        <a:ln w="12700">
          <a:solidFill>
            <a:srgbClr val="808080"/>
          </a:solidFill>
          <a:prstDash val="solid"/>
        </a:ln>
      </c:spPr>
    </c:plotArea>
    <c:plotVisOnly val="1"/>
    <c:dispBlanksAs val="gap"/>
    <c:showDLblsOverMax val="0"/>
  </c:chart>
  <c:spPr>
    <a:solidFill>
      <a:srgbClr val="FFFFFF"/>
    </a:solidFill>
    <a:ln w="9525">
      <a:noFill/>
    </a:ln>
  </c:spPr>
  <c:txPr>
    <a:bodyPr/>
    <a:lstStyle/>
    <a:p>
      <a:pPr>
        <a:defRPr sz="1270" b="0" i="0" u="none" strike="noStrike" baseline="0">
          <a:solidFill>
            <a:srgbClr val="000000"/>
          </a:solidFill>
          <a:latin typeface="Calibri" pitchFamily="34" charset="0"/>
          <a:ea typeface="Arial"/>
          <a:cs typeface="Arial"/>
        </a:defRPr>
      </a:pPr>
      <a:endParaRPr lang="en-US"/>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E342E4-0EDC-4982-ABAF-FCFB33DD7B66}" type="doc">
      <dgm:prSet loTypeId="urn:microsoft.com/office/officeart/2005/8/layout/gear1" loCatId="relationship" qsTypeId="urn:microsoft.com/office/officeart/2005/8/quickstyle/3d1" qsCatId="3D" csTypeId="urn:microsoft.com/office/officeart/2005/8/colors/colorful4" csCatId="colorful" phldr="1"/>
      <dgm:spPr/>
    </dgm:pt>
    <dgm:pt modelId="{F870AFA0-6BB0-4625-890B-93B4C454AD66}">
      <dgm:prSet custT="1"/>
      <dgm:spPr>
        <a:xfrm rot="20700000">
          <a:off x="2013941" y="45975"/>
          <a:ext cx="2794409" cy="2575972"/>
        </a:xfrm>
        <a:gradFill rotWithShape="0">
          <a:gsLst>
            <a:gs pos="0">
              <a:srgbClr val="008FFA"/>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gradFill>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gm:spPr>
      <dgm:t>
        <a:bodyPr/>
        <a:lstStyle/>
        <a:p>
          <a:r>
            <a:rPr lang="en-GB" sz="2700" b="1" dirty="0" smtClean="0">
              <a:ln w="11430"/>
              <a:effectLst>
                <a:outerShdw blurRad="80000" dist="40000" dir="5040000" algn="tl">
                  <a:srgbClr val="000000">
                    <a:alpha val="30000"/>
                  </a:srgbClr>
                </a:outerShdw>
              </a:effectLst>
              <a:latin typeface="Calibri" pitchFamily="34" charset="0"/>
              <a:ea typeface="+mn-ea"/>
              <a:cs typeface="Calibri" pitchFamily="34" charset="0"/>
            </a:rPr>
            <a:t>Will</a:t>
          </a:r>
          <a:endParaRPr lang="en-GB" sz="2700" b="1" dirty="0">
            <a:ln w="11430"/>
            <a:effectLst>
              <a:outerShdw blurRad="80000" dist="40000" dir="5040000" algn="tl">
                <a:srgbClr val="000000">
                  <a:alpha val="30000"/>
                </a:srgbClr>
              </a:outerShdw>
            </a:effectLst>
            <a:latin typeface="Calibri" pitchFamily="34" charset="0"/>
            <a:ea typeface="+mn-ea"/>
            <a:cs typeface="Calibri" pitchFamily="34" charset="0"/>
          </a:endParaRPr>
        </a:p>
      </dgm:t>
    </dgm:pt>
    <dgm:pt modelId="{B8066801-0E3D-466E-9F4D-506293794786}" type="parTrans" cxnId="{FD60A73F-FBDD-4665-9B0A-397F8A138036}">
      <dgm:prSet/>
      <dgm:spPr/>
      <dgm:t>
        <a:bodyPr/>
        <a:lstStyle/>
        <a:p>
          <a:endParaRPr lang="en-GB"/>
        </a:p>
      </dgm:t>
    </dgm:pt>
    <dgm:pt modelId="{1F45D7CF-4E47-4750-B4CA-334C32121F4E}" type="sibTrans" cxnId="{FD60A73F-FBDD-4665-9B0A-397F8A138036}">
      <dgm:prSet/>
      <dgm:spPr>
        <a:xfrm>
          <a:off x="2151990" y="106864"/>
          <a:ext cx="2400145" cy="2400145"/>
        </a:xfrm>
        <a:effectLst>
          <a:outerShdw blurRad="50800" dist="38100" dir="2700000" algn="tl" rotWithShape="0">
            <a:prstClr val="black">
              <a:alpha val="40000"/>
            </a:prstClr>
          </a:outerShdw>
        </a:effectLst>
        <a:scene3d>
          <a:camera prst="orthographicFront"/>
          <a:lightRig rig="flat" dir="t"/>
        </a:scene3d>
        <a:sp3d z="-80000" prstMaterial="plastic">
          <a:bevelT w="50800" h="50800"/>
          <a:bevelB w="25400" h="25400" prst="angle"/>
        </a:sp3d>
      </dgm:spPr>
      <dgm:t>
        <a:bodyPr/>
        <a:lstStyle/>
        <a:p>
          <a:endParaRPr lang="en-GB"/>
        </a:p>
      </dgm:t>
    </dgm:pt>
    <dgm:pt modelId="{CC36B8CD-FCA5-4180-9445-2A9B4ADAEB9F}">
      <dgm:prSet custT="1"/>
      <dgm:spPr>
        <a:xfrm>
          <a:off x="1063207" y="1089525"/>
          <a:ext cx="2867571" cy="2815816"/>
        </a:xfrm>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gm:spPr>
      <dgm:t>
        <a:bodyPr/>
        <a:lstStyle/>
        <a:p>
          <a:r>
            <a:rPr lang="en-GB" sz="2700" b="1" dirty="0" smtClean="0">
              <a:ln w="11430"/>
              <a:effectLst>
                <a:outerShdw blurRad="38100" dist="38100" dir="2700000" algn="tl">
                  <a:srgbClr val="000000">
                    <a:alpha val="43137"/>
                  </a:srgbClr>
                </a:outerShdw>
              </a:effectLst>
              <a:latin typeface="Calibri" pitchFamily="34" charset="0"/>
              <a:ea typeface="+mn-ea"/>
              <a:cs typeface="Calibri" pitchFamily="34" charset="0"/>
            </a:rPr>
            <a:t>Ideas</a:t>
          </a:r>
        </a:p>
      </dgm:t>
    </dgm:pt>
    <dgm:pt modelId="{D2D37CBA-27C8-4EDA-8F40-97879F41A67B}" type="sibTrans" cxnId="{F94F8733-8A18-45B1-8293-34211167614F}">
      <dgm:prSet/>
      <dgm:spPr>
        <a:xfrm>
          <a:off x="1263195" y="1296270"/>
          <a:ext cx="2226064" cy="2226064"/>
        </a:xfrm>
        <a:effectLst>
          <a:outerShdw blurRad="50800" dist="38100" dir="2700000" algn="tl" rotWithShape="0">
            <a:prstClr val="black">
              <a:alpha val="40000"/>
            </a:prstClr>
          </a:outerShdw>
        </a:effectLst>
        <a:scene3d>
          <a:camera prst="orthographicFront"/>
          <a:lightRig rig="flat" dir="t"/>
        </a:scene3d>
        <a:sp3d z="-80000" prstMaterial="plastic">
          <a:bevelT w="50800" h="50800"/>
          <a:bevelB w="25400" h="25400" prst="angle"/>
        </a:sp3d>
      </dgm:spPr>
      <dgm:t>
        <a:bodyPr/>
        <a:lstStyle/>
        <a:p>
          <a:endParaRPr lang="en-GB"/>
        </a:p>
      </dgm:t>
    </dgm:pt>
    <dgm:pt modelId="{08A91727-DD5A-44CE-9FB4-3529FAF485D6}" type="parTrans" cxnId="{F94F8733-8A18-45B1-8293-34211167614F}">
      <dgm:prSet/>
      <dgm:spPr/>
      <dgm:t>
        <a:bodyPr/>
        <a:lstStyle/>
        <a:p>
          <a:endParaRPr lang="en-GB"/>
        </a:p>
      </dgm:t>
    </dgm:pt>
    <dgm:pt modelId="{1CA0F2A4-FC3A-421B-ACA9-D267F95C8223}">
      <dgm:prSet phldrT="[Text]" custT="1"/>
      <dgm:spPr>
        <a:xfrm>
          <a:off x="3062051" y="2265600"/>
          <a:ext cx="2484072" cy="2358192"/>
        </a:xfrm>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gm:spPr>
      <dgm:t>
        <a:bodyPr/>
        <a:lstStyle/>
        <a:p>
          <a:r>
            <a:rPr lang="en-GB" sz="2700" b="1" dirty="0" smtClean="0">
              <a:effectLst>
                <a:outerShdw blurRad="38100" dist="38100" dir="2700000" algn="tl">
                  <a:srgbClr val="000000">
                    <a:alpha val="43137"/>
                  </a:srgbClr>
                </a:outerShdw>
              </a:effectLst>
              <a:latin typeface="Calibri" pitchFamily="34" charset="0"/>
              <a:ea typeface="+mn-ea"/>
              <a:cs typeface="Calibri" pitchFamily="34" charset="0"/>
            </a:rPr>
            <a:t>Execution</a:t>
          </a:r>
          <a:endParaRPr lang="en-GB" sz="2700" b="1" dirty="0">
            <a:effectLst>
              <a:outerShdw blurRad="38100" dist="38100" dir="2700000" algn="tl">
                <a:srgbClr val="000000">
                  <a:alpha val="43137"/>
                </a:srgbClr>
              </a:outerShdw>
            </a:effectLst>
            <a:latin typeface="Calibri" pitchFamily="34" charset="0"/>
            <a:ea typeface="+mn-ea"/>
            <a:cs typeface="Calibri" pitchFamily="34" charset="0"/>
          </a:endParaRPr>
        </a:p>
      </dgm:t>
    </dgm:pt>
    <dgm:pt modelId="{3B5010A8-23AA-49FB-B4E6-8C608A74FF21}" type="sibTrans" cxnId="{CEC121D0-5A9A-4590-ABCB-AA2B8B8B4EAB}">
      <dgm:prSet/>
      <dgm:spPr>
        <a:xfrm>
          <a:off x="2781819" y="1885710"/>
          <a:ext cx="3063830" cy="3063830"/>
        </a:xfrm>
        <a:effectLst>
          <a:outerShdw blurRad="50800" dist="38100" dir="2700000" algn="tl" rotWithShape="0">
            <a:prstClr val="black">
              <a:alpha val="40000"/>
            </a:prstClr>
          </a:outerShdw>
        </a:effectLst>
        <a:scene3d>
          <a:camera prst="orthographicFront"/>
          <a:lightRig rig="flat" dir="t"/>
        </a:scene3d>
        <a:sp3d z="-80000" prstMaterial="plastic">
          <a:bevelT w="50800" h="50800"/>
          <a:bevelB w="25400" h="25400" prst="angle"/>
        </a:sp3d>
      </dgm:spPr>
      <dgm:t>
        <a:bodyPr/>
        <a:lstStyle/>
        <a:p>
          <a:endParaRPr lang="en-GB"/>
        </a:p>
      </dgm:t>
    </dgm:pt>
    <dgm:pt modelId="{72C9A333-2692-489E-92CB-32D4C457CE98}" type="parTrans" cxnId="{CEC121D0-5A9A-4590-ABCB-AA2B8B8B4EAB}">
      <dgm:prSet/>
      <dgm:spPr/>
      <dgm:t>
        <a:bodyPr/>
        <a:lstStyle/>
        <a:p>
          <a:endParaRPr lang="en-GB"/>
        </a:p>
      </dgm:t>
    </dgm:pt>
    <dgm:pt modelId="{DB481B1E-8209-42DA-969D-ABA658DFE3EC}" type="pres">
      <dgm:prSet presAssocID="{FFE342E4-0EDC-4982-ABAF-FCFB33DD7B66}" presName="composite" presStyleCnt="0">
        <dgm:presLayoutVars>
          <dgm:chMax val="3"/>
          <dgm:animLvl val="lvl"/>
          <dgm:resizeHandles val="exact"/>
        </dgm:presLayoutVars>
      </dgm:prSet>
      <dgm:spPr/>
    </dgm:pt>
    <dgm:pt modelId="{6471F746-D5E7-407A-B7AE-835EBACB8CD9}" type="pres">
      <dgm:prSet presAssocID="{1CA0F2A4-FC3A-421B-ACA9-D267F95C8223}" presName="gear1" presStyleLbl="node1" presStyleIdx="0" presStyleCnt="3" custScaleX="103779" custScaleY="98520" custLinFactNeighborX="5980">
        <dgm:presLayoutVars>
          <dgm:chMax val="1"/>
          <dgm:bulletEnabled val="1"/>
        </dgm:presLayoutVars>
      </dgm:prSet>
      <dgm:spPr>
        <a:prstGeom prst="gear9">
          <a:avLst/>
        </a:prstGeom>
      </dgm:spPr>
      <dgm:t>
        <a:bodyPr/>
        <a:lstStyle/>
        <a:p>
          <a:endParaRPr lang="en-GB"/>
        </a:p>
      </dgm:t>
    </dgm:pt>
    <dgm:pt modelId="{21A7C6E8-7EE1-458A-A17A-D91DE3505E50}" type="pres">
      <dgm:prSet presAssocID="{1CA0F2A4-FC3A-421B-ACA9-D267F95C8223}" presName="gear1srcNode" presStyleLbl="node1" presStyleIdx="0" presStyleCnt="3"/>
      <dgm:spPr/>
      <dgm:t>
        <a:bodyPr/>
        <a:lstStyle/>
        <a:p>
          <a:endParaRPr lang="en-GB"/>
        </a:p>
      </dgm:t>
    </dgm:pt>
    <dgm:pt modelId="{E7BD42B7-C6A1-4E81-9BD2-8BDB4BF18F7C}" type="pres">
      <dgm:prSet presAssocID="{1CA0F2A4-FC3A-421B-ACA9-D267F95C8223}" presName="gear1dstNode" presStyleLbl="node1" presStyleIdx="0" presStyleCnt="3"/>
      <dgm:spPr/>
      <dgm:t>
        <a:bodyPr/>
        <a:lstStyle/>
        <a:p>
          <a:endParaRPr lang="en-GB"/>
        </a:p>
      </dgm:t>
    </dgm:pt>
    <dgm:pt modelId="{0323AF3B-0119-4FDA-95E1-070D5611C3D6}" type="pres">
      <dgm:prSet presAssocID="{CC36B8CD-FCA5-4180-9445-2A9B4ADAEB9F}" presName="gear2" presStyleLbl="node1" presStyleIdx="1" presStyleCnt="3" custScaleX="164726" custScaleY="161753" custLinFactNeighborX="3165" custLinFactNeighborY="-3165">
        <dgm:presLayoutVars>
          <dgm:chMax val="1"/>
          <dgm:bulletEnabled val="1"/>
        </dgm:presLayoutVars>
      </dgm:prSet>
      <dgm:spPr>
        <a:prstGeom prst="gear6">
          <a:avLst/>
        </a:prstGeom>
      </dgm:spPr>
      <dgm:t>
        <a:bodyPr/>
        <a:lstStyle/>
        <a:p>
          <a:endParaRPr lang="en-GB"/>
        </a:p>
      </dgm:t>
    </dgm:pt>
    <dgm:pt modelId="{A4914892-D0ED-493E-B377-D075A440124E}" type="pres">
      <dgm:prSet presAssocID="{CC36B8CD-FCA5-4180-9445-2A9B4ADAEB9F}" presName="gear2srcNode" presStyleLbl="node1" presStyleIdx="1" presStyleCnt="3"/>
      <dgm:spPr/>
      <dgm:t>
        <a:bodyPr/>
        <a:lstStyle/>
        <a:p>
          <a:endParaRPr lang="en-GB"/>
        </a:p>
      </dgm:t>
    </dgm:pt>
    <dgm:pt modelId="{035E1484-A55F-4711-AA59-3AA61730A9F4}" type="pres">
      <dgm:prSet presAssocID="{CC36B8CD-FCA5-4180-9445-2A9B4ADAEB9F}" presName="gear2dstNode" presStyleLbl="node1" presStyleIdx="1" presStyleCnt="3"/>
      <dgm:spPr/>
      <dgm:t>
        <a:bodyPr/>
        <a:lstStyle/>
        <a:p>
          <a:endParaRPr lang="en-GB"/>
        </a:p>
      </dgm:t>
    </dgm:pt>
    <dgm:pt modelId="{DF11198D-E390-4640-B259-95536F09BD42}" type="pres">
      <dgm:prSet presAssocID="{F870AFA0-6BB0-4625-890B-93B4C454AD66}" presName="gear3" presStyleLbl="node1" presStyleIdx="2" presStyleCnt="3" custScaleX="161127" custScaleY="153733" custLinFactNeighborX="565" custLinFactNeighborY="-779"/>
      <dgm:spPr>
        <a:prstGeom prst="gear6">
          <a:avLst/>
        </a:prstGeom>
      </dgm:spPr>
      <dgm:t>
        <a:bodyPr/>
        <a:lstStyle/>
        <a:p>
          <a:endParaRPr lang="en-GB"/>
        </a:p>
      </dgm:t>
    </dgm:pt>
    <dgm:pt modelId="{6B571E2C-CBE7-4432-B6A4-865F779526BB}" type="pres">
      <dgm:prSet presAssocID="{F870AFA0-6BB0-4625-890B-93B4C454AD66}" presName="gear3tx" presStyleLbl="node1" presStyleIdx="2" presStyleCnt="3">
        <dgm:presLayoutVars>
          <dgm:chMax val="1"/>
          <dgm:bulletEnabled val="1"/>
        </dgm:presLayoutVars>
      </dgm:prSet>
      <dgm:spPr/>
      <dgm:t>
        <a:bodyPr/>
        <a:lstStyle/>
        <a:p>
          <a:endParaRPr lang="en-GB"/>
        </a:p>
      </dgm:t>
    </dgm:pt>
    <dgm:pt modelId="{7F946318-D3F0-472B-B962-A9C19AF76FD3}" type="pres">
      <dgm:prSet presAssocID="{F870AFA0-6BB0-4625-890B-93B4C454AD66}" presName="gear3srcNode" presStyleLbl="node1" presStyleIdx="2" presStyleCnt="3"/>
      <dgm:spPr/>
      <dgm:t>
        <a:bodyPr/>
        <a:lstStyle/>
        <a:p>
          <a:endParaRPr lang="en-GB"/>
        </a:p>
      </dgm:t>
    </dgm:pt>
    <dgm:pt modelId="{553F0950-21A8-49CE-A0CE-E546A8891DBC}" type="pres">
      <dgm:prSet presAssocID="{F870AFA0-6BB0-4625-890B-93B4C454AD66}" presName="gear3dstNode" presStyleLbl="node1" presStyleIdx="2" presStyleCnt="3"/>
      <dgm:spPr/>
      <dgm:t>
        <a:bodyPr/>
        <a:lstStyle/>
        <a:p>
          <a:endParaRPr lang="en-GB"/>
        </a:p>
      </dgm:t>
    </dgm:pt>
    <dgm:pt modelId="{FA33A0D3-53AA-40A7-B386-D31EF8BB3F51}" type="pres">
      <dgm:prSet presAssocID="{3B5010A8-23AA-49FB-B4E6-8C608A74FF21}" presName="connector1" presStyleLbl="sibTrans2D1" presStyleIdx="0" presStyleCnt="3"/>
      <dgm:spPr>
        <a:prstGeom prst="circularArrow">
          <a:avLst>
            <a:gd name="adj1" fmla="val 4688"/>
            <a:gd name="adj2" fmla="val 299029"/>
            <a:gd name="adj3" fmla="val 2519852"/>
            <a:gd name="adj4" fmla="val 15853358"/>
            <a:gd name="adj5" fmla="val 5469"/>
          </a:avLst>
        </a:prstGeom>
      </dgm:spPr>
      <dgm:t>
        <a:bodyPr/>
        <a:lstStyle/>
        <a:p>
          <a:endParaRPr lang="en-GB"/>
        </a:p>
      </dgm:t>
    </dgm:pt>
    <dgm:pt modelId="{187EF587-57E9-4D44-B4B7-9BFAAB271D5C}" type="pres">
      <dgm:prSet presAssocID="{D2D37CBA-27C8-4EDA-8F40-97879F41A67B}" presName="connector2" presStyleLbl="sibTrans2D1" presStyleIdx="1" presStyleCnt="3"/>
      <dgm:spPr>
        <a:prstGeom prst="leftCircularArrow">
          <a:avLst>
            <a:gd name="adj1" fmla="val 6452"/>
            <a:gd name="adj2" fmla="val 429999"/>
            <a:gd name="adj3" fmla="val 10489124"/>
            <a:gd name="adj4" fmla="val 14837806"/>
            <a:gd name="adj5" fmla="val 7527"/>
          </a:avLst>
        </a:prstGeom>
      </dgm:spPr>
      <dgm:t>
        <a:bodyPr/>
        <a:lstStyle/>
        <a:p>
          <a:endParaRPr lang="en-GB"/>
        </a:p>
      </dgm:t>
    </dgm:pt>
    <dgm:pt modelId="{CF531EB0-C09F-4D60-92A6-A1D5F9CFCBE1}" type="pres">
      <dgm:prSet presAssocID="{1F45D7CF-4E47-4750-B4CA-334C32121F4E}" presName="connector3" presStyleLbl="sibTrans2D1" presStyleIdx="2" presStyleCnt="3"/>
      <dgm:spPr>
        <a:prstGeom prst="circularArrow">
          <a:avLst>
            <a:gd name="adj1" fmla="val 5984"/>
            <a:gd name="adj2" fmla="val 394124"/>
            <a:gd name="adj3" fmla="val 13313824"/>
            <a:gd name="adj4" fmla="val 10508221"/>
            <a:gd name="adj5" fmla="val 6981"/>
          </a:avLst>
        </a:prstGeom>
      </dgm:spPr>
      <dgm:t>
        <a:bodyPr/>
        <a:lstStyle/>
        <a:p>
          <a:endParaRPr lang="en-GB"/>
        </a:p>
      </dgm:t>
    </dgm:pt>
  </dgm:ptLst>
  <dgm:cxnLst>
    <dgm:cxn modelId="{7BA86178-1646-4BB8-8837-B594333F2C79}" type="presOf" srcId="{1CA0F2A4-FC3A-421B-ACA9-D267F95C8223}" destId="{6471F746-D5E7-407A-B7AE-835EBACB8CD9}" srcOrd="0" destOrd="0" presId="urn:microsoft.com/office/officeart/2005/8/layout/gear1"/>
    <dgm:cxn modelId="{89528DED-6EDA-4B40-B903-8A8363F995E0}" type="presOf" srcId="{CC36B8CD-FCA5-4180-9445-2A9B4ADAEB9F}" destId="{A4914892-D0ED-493E-B377-D075A440124E}" srcOrd="1" destOrd="0" presId="urn:microsoft.com/office/officeart/2005/8/layout/gear1"/>
    <dgm:cxn modelId="{5085648D-32C7-4391-BBB9-6AA38C015FA6}" type="presOf" srcId="{FFE342E4-0EDC-4982-ABAF-FCFB33DD7B66}" destId="{DB481B1E-8209-42DA-969D-ABA658DFE3EC}" srcOrd="0" destOrd="0" presId="urn:microsoft.com/office/officeart/2005/8/layout/gear1"/>
    <dgm:cxn modelId="{20D569DE-9818-4547-AEFB-9FFE08DEA918}" type="presOf" srcId="{F870AFA0-6BB0-4625-890B-93B4C454AD66}" destId="{7F946318-D3F0-472B-B962-A9C19AF76FD3}" srcOrd="2" destOrd="0" presId="urn:microsoft.com/office/officeart/2005/8/layout/gear1"/>
    <dgm:cxn modelId="{08AA363B-D3C2-445D-9DC1-7C98402C0A58}" type="presOf" srcId="{1F45D7CF-4E47-4750-B4CA-334C32121F4E}" destId="{CF531EB0-C09F-4D60-92A6-A1D5F9CFCBE1}" srcOrd="0" destOrd="0" presId="urn:microsoft.com/office/officeart/2005/8/layout/gear1"/>
    <dgm:cxn modelId="{9298FDD9-0553-4BFB-9CBE-EFEF32096767}" type="presOf" srcId="{F870AFA0-6BB0-4625-890B-93B4C454AD66}" destId="{DF11198D-E390-4640-B259-95536F09BD42}" srcOrd="0" destOrd="0" presId="urn:microsoft.com/office/officeart/2005/8/layout/gear1"/>
    <dgm:cxn modelId="{BA0DDAFA-0FE6-49D2-B788-4B09E976C259}" type="presOf" srcId="{CC36B8CD-FCA5-4180-9445-2A9B4ADAEB9F}" destId="{035E1484-A55F-4711-AA59-3AA61730A9F4}" srcOrd="2" destOrd="0" presId="urn:microsoft.com/office/officeart/2005/8/layout/gear1"/>
    <dgm:cxn modelId="{160C0C25-1601-4C8D-A4A4-024E26AFC5F1}" type="presOf" srcId="{D2D37CBA-27C8-4EDA-8F40-97879F41A67B}" destId="{187EF587-57E9-4D44-B4B7-9BFAAB271D5C}" srcOrd="0" destOrd="0" presId="urn:microsoft.com/office/officeart/2005/8/layout/gear1"/>
    <dgm:cxn modelId="{D8D8F82F-685D-4358-B5EF-F2B975106A94}" type="presOf" srcId="{F870AFA0-6BB0-4625-890B-93B4C454AD66}" destId="{6B571E2C-CBE7-4432-B6A4-865F779526BB}" srcOrd="1" destOrd="0" presId="urn:microsoft.com/office/officeart/2005/8/layout/gear1"/>
    <dgm:cxn modelId="{FD60A73F-FBDD-4665-9B0A-397F8A138036}" srcId="{FFE342E4-0EDC-4982-ABAF-FCFB33DD7B66}" destId="{F870AFA0-6BB0-4625-890B-93B4C454AD66}" srcOrd="2" destOrd="0" parTransId="{B8066801-0E3D-466E-9F4D-506293794786}" sibTransId="{1F45D7CF-4E47-4750-B4CA-334C32121F4E}"/>
    <dgm:cxn modelId="{D741AC19-2DC8-4679-9DE8-098622D19F0D}" type="presOf" srcId="{3B5010A8-23AA-49FB-B4E6-8C608A74FF21}" destId="{FA33A0D3-53AA-40A7-B386-D31EF8BB3F51}" srcOrd="0" destOrd="0" presId="urn:microsoft.com/office/officeart/2005/8/layout/gear1"/>
    <dgm:cxn modelId="{74CF46E1-6F32-42A8-8742-7159AE982895}" type="presOf" srcId="{1CA0F2A4-FC3A-421B-ACA9-D267F95C8223}" destId="{E7BD42B7-C6A1-4E81-9BD2-8BDB4BF18F7C}" srcOrd="2" destOrd="0" presId="urn:microsoft.com/office/officeart/2005/8/layout/gear1"/>
    <dgm:cxn modelId="{EAAA5C75-3990-4753-9C5E-97014AF806A0}" type="presOf" srcId="{1CA0F2A4-FC3A-421B-ACA9-D267F95C8223}" destId="{21A7C6E8-7EE1-458A-A17A-D91DE3505E50}" srcOrd="1" destOrd="0" presId="urn:microsoft.com/office/officeart/2005/8/layout/gear1"/>
    <dgm:cxn modelId="{EA3C7866-BB41-42B0-9E28-A842717195CF}" type="presOf" srcId="{CC36B8CD-FCA5-4180-9445-2A9B4ADAEB9F}" destId="{0323AF3B-0119-4FDA-95E1-070D5611C3D6}" srcOrd="0" destOrd="0" presId="urn:microsoft.com/office/officeart/2005/8/layout/gear1"/>
    <dgm:cxn modelId="{F94F8733-8A18-45B1-8293-34211167614F}" srcId="{FFE342E4-0EDC-4982-ABAF-FCFB33DD7B66}" destId="{CC36B8CD-FCA5-4180-9445-2A9B4ADAEB9F}" srcOrd="1" destOrd="0" parTransId="{08A91727-DD5A-44CE-9FB4-3529FAF485D6}" sibTransId="{D2D37CBA-27C8-4EDA-8F40-97879F41A67B}"/>
    <dgm:cxn modelId="{CEC121D0-5A9A-4590-ABCB-AA2B8B8B4EAB}" srcId="{FFE342E4-0EDC-4982-ABAF-FCFB33DD7B66}" destId="{1CA0F2A4-FC3A-421B-ACA9-D267F95C8223}" srcOrd="0" destOrd="0" parTransId="{72C9A333-2692-489E-92CB-32D4C457CE98}" sibTransId="{3B5010A8-23AA-49FB-B4E6-8C608A74FF21}"/>
    <dgm:cxn modelId="{BF55D9C8-80B6-4E4F-8056-59FFE70A6FB2}" type="presOf" srcId="{F870AFA0-6BB0-4625-890B-93B4C454AD66}" destId="{553F0950-21A8-49CE-A0CE-E546A8891DBC}" srcOrd="3" destOrd="0" presId="urn:microsoft.com/office/officeart/2005/8/layout/gear1"/>
    <dgm:cxn modelId="{8F906667-170B-44C6-A346-2A617B34DA26}" type="presParOf" srcId="{DB481B1E-8209-42DA-969D-ABA658DFE3EC}" destId="{6471F746-D5E7-407A-B7AE-835EBACB8CD9}" srcOrd="0" destOrd="0" presId="urn:microsoft.com/office/officeart/2005/8/layout/gear1"/>
    <dgm:cxn modelId="{2C4F6769-D9CC-42CC-8A9F-D4DF34449B0B}" type="presParOf" srcId="{DB481B1E-8209-42DA-969D-ABA658DFE3EC}" destId="{21A7C6E8-7EE1-458A-A17A-D91DE3505E50}" srcOrd="1" destOrd="0" presId="urn:microsoft.com/office/officeart/2005/8/layout/gear1"/>
    <dgm:cxn modelId="{CABEDE73-9B84-4B84-A6FF-CDE6C449AA68}" type="presParOf" srcId="{DB481B1E-8209-42DA-969D-ABA658DFE3EC}" destId="{E7BD42B7-C6A1-4E81-9BD2-8BDB4BF18F7C}" srcOrd="2" destOrd="0" presId="urn:microsoft.com/office/officeart/2005/8/layout/gear1"/>
    <dgm:cxn modelId="{A81EC28B-DD99-4876-9198-842161CA4F7E}" type="presParOf" srcId="{DB481B1E-8209-42DA-969D-ABA658DFE3EC}" destId="{0323AF3B-0119-4FDA-95E1-070D5611C3D6}" srcOrd="3" destOrd="0" presId="urn:microsoft.com/office/officeart/2005/8/layout/gear1"/>
    <dgm:cxn modelId="{F042520E-E26B-48F3-9D33-AF165870877B}" type="presParOf" srcId="{DB481B1E-8209-42DA-969D-ABA658DFE3EC}" destId="{A4914892-D0ED-493E-B377-D075A440124E}" srcOrd="4" destOrd="0" presId="urn:microsoft.com/office/officeart/2005/8/layout/gear1"/>
    <dgm:cxn modelId="{E53DECBB-39BA-4134-88E9-D656D56D02A8}" type="presParOf" srcId="{DB481B1E-8209-42DA-969D-ABA658DFE3EC}" destId="{035E1484-A55F-4711-AA59-3AA61730A9F4}" srcOrd="5" destOrd="0" presId="urn:microsoft.com/office/officeart/2005/8/layout/gear1"/>
    <dgm:cxn modelId="{D278BE88-499F-4E34-8CBE-C8EB37A197E2}" type="presParOf" srcId="{DB481B1E-8209-42DA-969D-ABA658DFE3EC}" destId="{DF11198D-E390-4640-B259-95536F09BD42}" srcOrd="6" destOrd="0" presId="urn:microsoft.com/office/officeart/2005/8/layout/gear1"/>
    <dgm:cxn modelId="{D123A55C-807A-4553-8D5E-D61FB73D7B47}" type="presParOf" srcId="{DB481B1E-8209-42DA-969D-ABA658DFE3EC}" destId="{6B571E2C-CBE7-4432-B6A4-865F779526BB}" srcOrd="7" destOrd="0" presId="urn:microsoft.com/office/officeart/2005/8/layout/gear1"/>
    <dgm:cxn modelId="{F180A3FB-0A76-402A-A642-324472B34268}" type="presParOf" srcId="{DB481B1E-8209-42DA-969D-ABA658DFE3EC}" destId="{7F946318-D3F0-472B-B962-A9C19AF76FD3}" srcOrd="8" destOrd="0" presId="urn:microsoft.com/office/officeart/2005/8/layout/gear1"/>
    <dgm:cxn modelId="{200DC316-FB35-4517-9FA3-BBC4A7D52477}" type="presParOf" srcId="{DB481B1E-8209-42DA-969D-ABA658DFE3EC}" destId="{553F0950-21A8-49CE-A0CE-E546A8891DBC}" srcOrd="9" destOrd="0" presId="urn:microsoft.com/office/officeart/2005/8/layout/gear1"/>
    <dgm:cxn modelId="{E915E454-DB5A-4EEF-A2F3-7CD1549BDBA4}" type="presParOf" srcId="{DB481B1E-8209-42DA-969D-ABA658DFE3EC}" destId="{FA33A0D3-53AA-40A7-B386-D31EF8BB3F51}" srcOrd="10" destOrd="0" presId="urn:microsoft.com/office/officeart/2005/8/layout/gear1"/>
    <dgm:cxn modelId="{65DB1D9E-9388-4B6A-AE1D-D77B39AE3AB4}" type="presParOf" srcId="{DB481B1E-8209-42DA-969D-ABA658DFE3EC}" destId="{187EF587-57E9-4D44-B4B7-9BFAAB271D5C}" srcOrd="11" destOrd="0" presId="urn:microsoft.com/office/officeart/2005/8/layout/gear1"/>
    <dgm:cxn modelId="{3C53D05B-92CF-4DC4-990B-20B6654A6BD1}" type="presParOf" srcId="{DB481B1E-8209-42DA-969D-ABA658DFE3EC}" destId="{CF531EB0-C09F-4D60-92A6-A1D5F9CFCBE1}"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71F746-D5E7-407A-B7AE-835EBACB8CD9}">
      <dsp:nvSpPr>
        <dsp:cNvPr id="0" name=""/>
        <dsp:cNvSpPr/>
      </dsp:nvSpPr>
      <dsp:spPr>
        <a:xfrm>
          <a:off x="3372992" y="2474092"/>
          <a:ext cx="2712669" cy="2575204"/>
        </a:xfrm>
        <a:prstGeom prst="gear9">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GB" sz="2700" b="1" kern="1200" dirty="0" smtClean="0">
              <a:effectLst>
                <a:outerShdw blurRad="38100" dist="38100" dir="2700000" algn="tl">
                  <a:srgbClr val="000000">
                    <a:alpha val="43137"/>
                  </a:srgbClr>
                </a:outerShdw>
              </a:effectLst>
              <a:latin typeface="Calibri" pitchFamily="34" charset="0"/>
              <a:ea typeface="+mn-ea"/>
              <a:cs typeface="Calibri" pitchFamily="34" charset="0"/>
            </a:rPr>
            <a:t>Execution</a:t>
          </a:r>
          <a:endParaRPr lang="en-GB" sz="2700" b="1" kern="1200" dirty="0">
            <a:effectLst>
              <a:outerShdw blurRad="38100" dist="38100" dir="2700000" algn="tl">
                <a:srgbClr val="000000">
                  <a:alpha val="43137"/>
                </a:srgbClr>
              </a:outerShdw>
            </a:effectLst>
            <a:latin typeface="Calibri" pitchFamily="34" charset="0"/>
            <a:ea typeface="+mn-ea"/>
            <a:cs typeface="Calibri" pitchFamily="34" charset="0"/>
          </a:endParaRPr>
        </a:p>
      </dsp:txBody>
      <dsp:txXfrm>
        <a:off x="3908085" y="3077321"/>
        <a:ext cx="1642483" cy="1323708"/>
      </dsp:txXfrm>
    </dsp:sp>
    <dsp:sp modelId="{0323AF3B-0119-4FDA-95E1-070D5611C3D6}">
      <dsp:nvSpPr>
        <dsp:cNvPr id="0" name=""/>
        <dsp:cNvSpPr/>
      </dsp:nvSpPr>
      <dsp:spPr>
        <a:xfrm>
          <a:off x="1190204" y="1189788"/>
          <a:ext cx="3131459" cy="3074942"/>
        </a:xfrm>
        <a:prstGeom prst="gear6">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GB" sz="2700" b="1" kern="1200" dirty="0" smtClean="0">
              <a:ln w="11430"/>
              <a:effectLst>
                <a:outerShdw blurRad="38100" dist="38100" dir="2700000" algn="tl">
                  <a:srgbClr val="000000">
                    <a:alpha val="43137"/>
                  </a:srgbClr>
                </a:outerShdw>
              </a:effectLst>
              <a:latin typeface="Calibri" pitchFamily="34" charset="0"/>
              <a:ea typeface="+mn-ea"/>
              <a:cs typeface="Calibri" pitchFamily="34" charset="0"/>
            </a:rPr>
            <a:t>Ideas</a:t>
          </a:r>
        </a:p>
      </dsp:txBody>
      <dsp:txXfrm>
        <a:off x="1972545" y="1968593"/>
        <a:ext cx="1566777" cy="1517332"/>
      </dsp:txXfrm>
    </dsp:sp>
    <dsp:sp modelId="{DF11198D-E390-4640-B259-95536F09BD42}">
      <dsp:nvSpPr>
        <dsp:cNvPr id="0" name=""/>
        <dsp:cNvSpPr/>
      </dsp:nvSpPr>
      <dsp:spPr>
        <a:xfrm rot="20700000">
          <a:off x="2228429" y="50206"/>
          <a:ext cx="3051565" cy="2813026"/>
        </a:xfrm>
        <a:prstGeom prst="gear6">
          <a:avLst/>
        </a:prstGeom>
        <a:gradFill rotWithShape="0">
          <a:gsLst>
            <a:gs pos="0">
              <a:srgbClr val="008FFA"/>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GB" sz="2700" b="1" kern="1200" dirty="0" smtClean="0">
              <a:ln w="11430"/>
              <a:effectLst>
                <a:outerShdw blurRad="80000" dist="40000" dir="5040000" algn="tl">
                  <a:srgbClr val="000000">
                    <a:alpha val="30000"/>
                  </a:srgbClr>
                </a:outerShdw>
              </a:effectLst>
              <a:latin typeface="Calibri" pitchFamily="34" charset="0"/>
              <a:ea typeface="+mn-ea"/>
              <a:cs typeface="Calibri" pitchFamily="34" charset="0"/>
            </a:rPr>
            <a:t>Will</a:t>
          </a:r>
          <a:endParaRPr lang="en-GB" sz="2700" b="1" kern="1200" dirty="0">
            <a:ln w="11430"/>
            <a:effectLst>
              <a:outerShdw blurRad="80000" dist="40000" dir="5040000" algn="tl">
                <a:srgbClr val="000000">
                  <a:alpha val="30000"/>
                </a:srgbClr>
              </a:outerShdw>
            </a:effectLst>
            <a:latin typeface="Calibri" pitchFamily="34" charset="0"/>
            <a:ea typeface="+mn-ea"/>
            <a:cs typeface="Calibri" pitchFamily="34" charset="0"/>
          </a:endParaRPr>
        </a:p>
      </dsp:txBody>
      <dsp:txXfrm rot="-20700000">
        <a:off x="2911875" y="653036"/>
        <a:ext cx="1684673" cy="1607364"/>
      </dsp:txXfrm>
    </dsp:sp>
    <dsp:sp modelId="{FA33A0D3-53AA-40A7-B386-D31EF8BB3F51}">
      <dsp:nvSpPr>
        <dsp:cNvPr id="0" name=""/>
        <dsp:cNvSpPr/>
      </dsp:nvSpPr>
      <dsp:spPr>
        <a:xfrm>
          <a:off x="3071254" y="2056798"/>
          <a:ext cx="3345779" cy="3345779"/>
        </a:xfrm>
        <a:prstGeom prst="circularArrow">
          <a:avLst>
            <a:gd name="adj1" fmla="val 4688"/>
            <a:gd name="adj2" fmla="val 299029"/>
            <a:gd name="adj3" fmla="val 2519852"/>
            <a:gd name="adj4" fmla="val 15853358"/>
            <a:gd name="adj5" fmla="val 5469"/>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50800" dist="38100" dir="2700000" algn="tl" rotWithShape="0">
            <a:prstClr val="black">
              <a:alpha val="40000"/>
            </a:prst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87EF587-57E9-4D44-B4B7-9BFAAB271D5C}">
      <dsp:nvSpPr>
        <dsp:cNvPr id="0" name=""/>
        <dsp:cNvSpPr/>
      </dsp:nvSpPr>
      <dsp:spPr>
        <a:xfrm>
          <a:off x="1408596" y="1413903"/>
          <a:ext cx="2430918" cy="2430918"/>
        </a:xfrm>
        <a:prstGeom prst="leftCircularArrow">
          <a:avLst>
            <a:gd name="adj1" fmla="val 6452"/>
            <a:gd name="adj2" fmla="val 429999"/>
            <a:gd name="adj3" fmla="val 10489124"/>
            <a:gd name="adj4" fmla="val 14837806"/>
            <a:gd name="adj5" fmla="val 7527"/>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50800" dist="38100" dir="2700000" algn="tl" rotWithShape="0">
            <a:prstClr val="black">
              <a:alpha val="40000"/>
            </a:prst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F531EB0-C09F-4D60-92A6-A1D5F9CFCBE1}">
      <dsp:nvSpPr>
        <dsp:cNvPr id="0" name=""/>
        <dsp:cNvSpPr/>
      </dsp:nvSpPr>
      <dsp:spPr>
        <a:xfrm>
          <a:off x="2379182" y="115041"/>
          <a:ext cx="2621019" cy="2621019"/>
        </a:xfrm>
        <a:prstGeom prst="circularArrow">
          <a:avLst>
            <a:gd name="adj1" fmla="val 5984"/>
            <a:gd name="adj2" fmla="val 394124"/>
            <a:gd name="adj3" fmla="val 13313824"/>
            <a:gd name="adj4" fmla="val 10508221"/>
            <a:gd name="adj5" fmla="val 6981"/>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50800" dist="38100" dir="2700000" algn="tl" rotWithShape="0">
            <a:prstClr val="black">
              <a:alpha val="40000"/>
            </a:prst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0.21902</cdr:x>
      <cdr:y>0.10901</cdr:y>
    </cdr:from>
    <cdr:to>
      <cdr:x>0.21902</cdr:x>
      <cdr:y>0.79844</cdr:y>
    </cdr:to>
    <cdr:sp macro="" textlink="">
      <cdr:nvSpPr>
        <cdr:cNvPr id="2" name="Line 4"/>
        <cdr:cNvSpPr>
          <a:spLocks xmlns:a="http://schemas.openxmlformats.org/drawingml/2006/main" noChangeShapeType="1"/>
        </cdr:cNvSpPr>
      </cdr:nvSpPr>
      <cdr:spPr bwMode="auto">
        <a:xfrm xmlns:a="http://schemas.openxmlformats.org/drawingml/2006/main">
          <a:off x="1990725" y="409574"/>
          <a:ext cx="0" cy="2390775"/>
        </a:xfrm>
        <a:prstGeom xmlns:a="http://schemas.openxmlformats.org/drawingml/2006/main" prst="line">
          <a:avLst/>
        </a:prstGeom>
        <a:noFill xmlns:a="http://schemas.openxmlformats.org/drawingml/2006/main"/>
        <a:ln xmlns:a="http://schemas.openxmlformats.org/drawingml/2006/main" w="25400">
          <a:solidFill>
            <a:srgbClr val="FF0000"/>
          </a:solidFill>
          <a:prstDash val="dash"/>
          <a:round/>
          <a:headEnd/>
          <a:tailEnd/>
        </a:ln>
      </cdr:spPr>
      <cdr:txBody>
        <a:bodyPr xmlns:a="http://schemas.openxmlformats.org/drawingml/2006/main"/>
        <a:lstStyle xmlns:a="http://schemas.openxmlformats.org/drawingml/2006/main"/>
        <a:p xmlns:a="http://schemas.openxmlformats.org/drawingml/2006/main">
          <a:endParaRPr lang="en-GB"/>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2A77F44-6FBF-46D0-A53A-360380A4EADA}" type="datetimeFigureOut">
              <a:rPr lang="en-GB" smtClean="0"/>
              <a:t>17/09/2014</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49DD7728-BFA4-4870-8DE3-79030FDFD158}" type="slidenum">
              <a:rPr lang="en-GB" smtClean="0"/>
              <a:t>‹#›</a:t>
            </a:fld>
            <a:endParaRPr lang="en-GB"/>
          </a:p>
        </p:txBody>
      </p:sp>
    </p:spTree>
    <p:extLst>
      <p:ext uri="{BB962C8B-B14F-4D97-AF65-F5344CB8AC3E}">
        <p14:creationId xmlns:p14="http://schemas.microsoft.com/office/powerpoint/2010/main" val="40314327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92B9EDE2-EC8F-4564-82EE-8A29B895C200}" type="datetimeFigureOut">
              <a:rPr lang="en-GB" smtClean="0"/>
              <a:pPr/>
              <a:t>17/09/2014</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32919D08-3D46-429E-B020-16F480CB167B}" type="slidenum">
              <a:rPr lang="en-GB" smtClean="0"/>
              <a:pPr/>
              <a:t>‹#›</a:t>
            </a:fld>
            <a:endParaRPr lang="en-GB"/>
          </a:p>
        </p:txBody>
      </p:sp>
    </p:spTree>
    <p:extLst>
      <p:ext uri="{BB962C8B-B14F-4D97-AF65-F5344CB8AC3E}">
        <p14:creationId xmlns:p14="http://schemas.microsoft.com/office/powerpoint/2010/main" val="1001434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Martha Donovan Hayward joined the Institute for Healthcare Improvement (</a:t>
            </a:r>
            <a:r>
              <a:rPr lang="en-GB" dirty="0" err="1" smtClean="0"/>
              <a:t>IHI</a:t>
            </a:r>
            <a:r>
              <a:rPr lang="en-GB" dirty="0" smtClean="0"/>
              <a:t>) in March 2011 as the Lead for Public and Patient Engagement. The focus of her work at </a:t>
            </a:r>
            <a:r>
              <a:rPr lang="en-GB" dirty="0" err="1" smtClean="0"/>
              <a:t>IHI</a:t>
            </a:r>
            <a:r>
              <a:rPr lang="en-GB" dirty="0" smtClean="0"/>
              <a:t> is to bring patients and families into the design of all work at </a:t>
            </a:r>
            <a:r>
              <a:rPr lang="en-GB" dirty="0" err="1" smtClean="0"/>
              <a:t>IHI</a:t>
            </a:r>
            <a:r>
              <a:rPr lang="en-GB" dirty="0" smtClean="0"/>
              <a:t> to accelerate improvement by engaging patients and their families at all levels of care, design and decision making. A cancer survivor herself, she is a founding board member of the </a:t>
            </a:r>
            <a:r>
              <a:rPr lang="en-GB" dirty="0" err="1" smtClean="0"/>
              <a:t>nonprofit</a:t>
            </a:r>
            <a:r>
              <a:rPr lang="en-GB" dirty="0" smtClean="0"/>
              <a:t> Women’s Health Exchange and served on the Patient and Family Advisory Council of Dana-Farber Cancer Institute in Boston. Her career experience includes over 20 years in communications, marketing and fundraising in the areas of health, politics, and education. Most recently, as Executive Director at The Partnership for Healthcare Excellence, she brought a particular focus on, and considerable experience in, the area of patient advocacy. </a:t>
            </a:r>
            <a:endParaRPr lang="en-GB" dirty="0"/>
          </a:p>
        </p:txBody>
      </p:sp>
      <p:sp>
        <p:nvSpPr>
          <p:cNvPr id="4" name="Slide Number Placeholder 3"/>
          <p:cNvSpPr>
            <a:spLocks noGrp="1"/>
          </p:cNvSpPr>
          <p:nvPr>
            <p:ph type="sldNum" sz="quarter" idx="10"/>
          </p:nvPr>
        </p:nvSpPr>
        <p:spPr/>
        <p:txBody>
          <a:bodyPr/>
          <a:lstStyle/>
          <a:p>
            <a:fld id="{0687E057-94C9-4E78-B174-45C81B3F3D1F}"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506643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E9E35F5-1DDA-4282-BDAE-3BD5DDBE06AC}" type="slidenum">
              <a:rPr lang="en-GB">
                <a:solidFill>
                  <a:prstClr val="black"/>
                </a:solidFill>
              </a:rPr>
              <a:pPr eaLnBrk="1" hangingPunct="1"/>
              <a:t>9</a:t>
            </a:fld>
            <a:endParaRPr lang="en-GB">
              <a:solidFill>
                <a:prstClr val="black"/>
              </a:solidFill>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788102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847" indent="-285711" eaLnBrk="0" hangingPunct="0">
              <a:defRPr>
                <a:solidFill>
                  <a:schemeClr val="tx1"/>
                </a:solidFill>
                <a:latin typeface="Arial" pitchFamily="34" charset="0"/>
              </a:defRPr>
            </a:lvl2pPr>
            <a:lvl3pPr marL="1142842" indent="-228569" eaLnBrk="0" hangingPunct="0">
              <a:defRPr>
                <a:solidFill>
                  <a:schemeClr val="tx1"/>
                </a:solidFill>
                <a:latin typeface="Arial" pitchFamily="34" charset="0"/>
              </a:defRPr>
            </a:lvl3pPr>
            <a:lvl4pPr marL="1599978" indent="-228569" eaLnBrk="0" hangingPunct="0">
              <a:defRPr>
                <a:solidFill>
                  <a:schemeClr val="tx1"/>
                </a:solidFill>
                <a:latin typeface="Arial" pitchFamily="34" charset="0"/>
              </a:defRPr>
            </a:lvl4pPr>
            <a:lvl5pPr marL="2057115" indent="-228569" eaLnBrk="0" hangingPunct="0">
              <a:defRPr>
                <a:solidFill>
                  <a:schemeClr val="tx1"/>
                </a:solidFill>
                <a:latin typeface="Arial" pitchFamily="34" charset="0"/>
              </a:defRPr>
            </a:lvl5pPr>
            <a:lvl6pPr marL="2514252" indent="-228569" eaLnBrk="0" fontAlgn="base" hangingPunct="0">
              <a:spcBef>
                <a:spcPct val="0"/>
              </a:spcBef>
              <a:spcAft>
                <a:spcPct val="0"/>
              </a:spcAft>
              <a:defRPr>
                <a:solidFill>
                  <a:schemeClr val="tx1"/>
                </a:solidFill>
                <a:latin typeface="Arial" pitchFamily="34" charset="0"/>
              </a:defRPr>
            </a:lvl6pPr>
            <a:lvl7pPr marL="2971388" indent="-228569" eaLnBrk="0" fontAlgn="base" hangingPunct="0">
              <a:spcBef>
                <a:spcPct val="0"/>
              </a:spcBef>
              <a:spcAft>
                <a:spcPct val="0"/>
              </a:spcAft>
              <a:defRPr>
                <a:solidFill>
                  <a:schemeClr val="tx1"/>
                </a:solidFill>
                <a:latin typeface="Arial" pitchFamily="34" charset="0"/>
              </a:defRPr>
            </a:lvl7pPr>
            <a:lvl8pPr marL="3428525" indent="-228569" eaLnBrk="0" fontAlgn="base" hangingPunct="0">
              <a:spcBef>
                <a:spcPct val="0"/>
              </a:spcBef>
              <a:spcAft>
                <a:spcPct val="0"/>
              </a:spcAft>
              <a:defRPr>
                <a:solidFill>
                  <a:schemeClr val="tx1"/>
                </a:solidFill>
                <a:latin typeface="Arial" pitchFamily="34" charset="0"/>
              </a:defRPr>
            </a:lvl8pPr>
            <a:lvl9pPr marL="3885662" indent="-228569" eaLnBrk="0" fontAlgn="base" hangingPunct="0">
              <a:spcBef>
                <a:spcPct val="0"/>
              </a:spcBef>
              <a:spcAft>
                <a:spcPct val="0"/>
              </a:spcAft>
              <a:defRPr>
                <a:solidFill>
                  <a:schemeClr val="tx1"/>
                </a:solidFill>
                <a:latin typeface="Arial" pitchFamily="34" charset="0"/>
              </a:defRPr>
            </a:lvl9pPr>
          </a:lstStyle>
          <a:p>
            <a:pPr eaLnBrk="1" hangingPunct="1"/>
            <a:fld id="{9D044EA1-02BC-4815-B7E6-8987DA2298BB}" type="slidenum">
              <a:rPr lang="en-GB">
                <a:solidFill>
                  <a:prstClr val="black"/>
                </a:solidFill>
              </a:rPr>
              <a:pPr eaLnBrk="1" hangingPunct="1"/>
              <a:t>15</a:t>
            </a:fld>
            <a:endParaRPr lang="en-GB">
              <a:solidFill>
                <a:prstClr val="black"/>
              </a:solidFill>
            </a:endParaRPr>
          </a:p>
        </p:txBody>
      </p:sp>
      <p:sp>
        <p:nvSpPr>
          <p:cNvPr id="105475" name="Rectangle 2"/>
          <p:cNvSpPr>
            <a:spLocks noGrp="1" noRot="1" noChangeAspect="1" noChangeArrowheads="1" noTextEdit="1"/>
          </p:cNvSpPr>
          <p:nvPr>
            <p:ph type="sldImg"/>
          </p:nvPr>
        </p:nvSpPr>
        <p:spPr>
          <a:xfrm>
            <a:off x="919163" y="744538"/>
            <a:ext cx="4962525" cy="3722687"/>
          </a:xfrm>
          <a:ln/>
        </p:spPr>
      </p:sp>
      <p:sp>
        <p:nvSpPr>
          <p:cNvPr id="105476" name="Rectangle 3"/>
          <p:cNvSpPr>
            <a:spLocks noGrp="1" noChangeArrowheads="1"/>
          </p:cNvSpPr>
          <p:nvPr>
            <p:ph type="body" idx="1"/>
          </p:nvPr>
        </p:nvSpPr>
        <p:spPr>
          <a:xfrm>
            <a:off x="906357" y="4715908"/>
            <a:ext cx="4984962" cy="4467701"/>
          </a:xfrm>
          <a:noFill/>
        </p:spPr>
        <p:txBody>
          <a:bodyPr/>
          <a:lstStyle/>
          <a:p>
            <a:pPr lvl="0" rtl="0">
              <a:lnSpc>
                <a:spcPct val="100000"/>
              </a:lnSpc>
            </a:pPr>
            <a:r>
              <a:rPr lang="en-US" dirty="0">
                <a:latin typeface="Calibri" pitchFamily="34" charset="0"/>
                <a:cs typeface="Calibri" pitchFamily="34" charset="0"/>
              </a:rPr>
              <a:t>Current Improvement methods in healthcare are highly dependent on vigilance and hard work</a:t>
            </a:r>
            <a:endParaRPr lang="en-GB" dirty="0">
              <a:latin typeface="Calibri" pitchFamily="34" charset="0"/>
              <a:cs typeface="Calibri" pitchFamily="34" charset="0"/>
            </a:endParaRPr>
          </a:p>
          <a:p>
            <a:pPr lvl="0">
              <a:lnSpc>
                <a:spcPct val="100000"/>
              </a:lnSpc>
            </a:pPr>
            <a:r>
              <a:rPr lang="en-US" dirty="0">
                <a:effectLst>
                  <a:outerShdw blurRad="38100" dist="38100" dir="2700000" algn="tl">
                    <a:srgbClr val="000000">
                      <a:alpha val="43137"/>
                    </a:srgbClr>
                  </a:outerShdw>
                </a:effectLst>
                <a:latin typeface="Calibri" pitchFamily="34" charset="0"/>
                <a:cs typeface="Calibri" pitchFamily="34" charset="0"/>
              </a:rPr>
              <a:t>The focus on </a:t>
            </a:r>
            <a:r>
              <a:rPr lang="en-US" b="1" dirty="0">
                <a:effectLst>
                  <a:outerShdw blurRad="38100" dist="38100" dir="2700000" algn="tl">
                    <a:srgbClr val="000000">
                      <a:alpha val="43137"/>
                    </a:srgbClr>
                  </a:outerShdw>
                </a:effectLst>
                <a:latin typeface="Calibri" pitchFamily="34" charset="0"/>
                <a:cs typeface="Calibri" pitchFamily="34" charset="0"/>
              </a:rPr>
              <a:t>outcomes</a:t>
            </a:r>
            <a:r>
              <a:rPr lang="en-US" dirty="0">
                <a:effectLst>
                  <a:outerShdw blurRad="38100" dist="38100" dir="2700000" algn="tl">
                    <a:srgbClr val="000000">
                      <a:alpha val="43137"/>
                    </a:srgbClr>
                  </a:outerShdw>
                </a:effectLst>
                <a:latin typeface="Calibri" pitchFamily="34" charset="0"/>
                <a:cs typeface="Calibri" pitchFamily="34" charset="0"/>
              </a:rPr>
              <a:t> tends to exaggerate the reliability within healthcare giving clinicians a false sense of security</a:t>
            </a:r>
            <a:endParaRPr lang="en-GB" dirty="0">
              <a:effectLst>
                <a:outerShdw blurRad="38100" dist="38100" dir="2700000" algn="tl">
                  <a:srgbClr val="000000">
                    <a:alpha val="43137"/>
                  </a:srgbClr>
                </a:outerShdw>
              </a:effectLst>
              <a:latin typeface="Calibri" pitchFamily="34" charset="0"/>
              <a:cs typeface="Calibri" pitchFamily="34" charset="0"/>
            </a:endParaRPr>
          </a:p>
          <a:p>
            <a:pPr lvl="0">
              <a:lnSpc>
                <a:spcPct val="100000"/>
              </a:lnSpc>
            </a:pPr>
            <a:r>
              <a:rPr lang="en-US" dirty="0">
                <a:effectLst>
                  <a:outerShdw blurRad="38100" dist="38100" dir="2700000" algn="tl">
                    <a:srgbClr val="000000">
                      <a:alpha val="43137"/>
                    </a:srgbClr>
                  </a:outerShdw>
                </a:effectLst>
                <a:latin typeface="Calibri" pitchFamily="34" charset="0"/>
                <a:cs typeface="Calibri" pitchFamily="34" charset="0"/>
              </a:rPr>
              <a:t>Permissive clinical autonomy creates and allows wide performance margins</a:t>
            </a:r>
            <a:endParaRPr lang="en-GB" dirty="0">
              <a:effectLst>
                <a:outerShdw blurRad="38100" dist="38100" dir="2700000" algn="tl">
                  <a:srgbClr val="000000">
                    <a:alpha val="43137"/>
                  </a:srgbClr>
                </a:outerShdw>
              </a:effectLst>
              <a:latin typeface="Calibri" pitchFamily="34" charset="0"/>
              <a:cs typeface="Calibri" pitchFamily="34" charset="0"/>
            </a:endParaRPr>
          </a:p>
          <a:p>
            <a:pPr eaLnBrk="1" hangingPunct="1"/>
            <a:endParaRPr lang="en-US" dirty="0" smtClean="0"/>
          </a:p>
        </p:txBody>
      </p:sp>
    </p:spTree>
    <p:extLst>
      <p:ext uri="{BB962C8B-B14F-4D97-AF65-F5344CB8AC3E}">
        <p14:creationId xmlns:p14="http://schemas.microsoft.com/office/powerpoint/2010/main" val="2602592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2919D08-3D46-429E-B020-16F480CB167B}" type="slidenum">
              <a:rPr lang="en-GB" smtClean="0">
                <a:solidFill>
                  <a:prstClr val="black"/>
                </a:solidFill>
              </a:rPr>
              <a:pPr/>
              <a:t>18</a:t>
            </a:fld>
            <a:endParaRPr lang="en-GB">
              <a:solidFill>
                <a:prstClr val="black"/>
              </a:solidFill>
            </a:endParaRPr>
          </a:p>
        </p:txBody>
      </p:sp>
    </p:spTree>
    <p:extLst>
      <p:ext uri="{BB962C8B-B14F-4D97-AF65-F5344CB8AC3E}">
        <p14:creationId xmlns:p14="http://schemas.microsoft.com/office/powerpoint/2010/main" val="344655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p:spPr>
        <p:txBody>
          <a:bodyPr/>
          <a:lstStyle/>
          <a:p>
            <a:pPr eaLnBrk="1" hangingPunct="1"/>
            <a:r>
              <a:rPr lang="en-US" smtClean="0"/>
              <a:t>Traditionally we have not been good at making change for improvement reliable – because we have not tested whether it will be delivered appropriately in various conditions and environments before we expect all to implement and make part of every day business. </a:t>
            </a:r>
          </a:p>
          <a:p>
            <a:pPr eaLnBrk="1" hangingPunct="1"/>
            <a:r>
              <a:rPr lang="en-US" smtClean="0"/>
              <a:t>e.g. previous experience of launching new protocols/guidelines – as of Mon am….. expect all to comply fully without really knowing that it’s practical for every system – then we wonder why people don’t comply and the system is unreliable.</a:t>
            </a:r>
          </a:p>
          <a:p>
            <a:pPr eaLnBrk="1" hangingPunct="1"/>
            <a:endParaRPr lang="en-US" smtClean="0"/>
          </a:p>
        </p:txBody>
      </p:sp>
    </p:spTree>
    <p:extLst>
      <p:ext uri="{BB962C8B-B14F-4D97-AF65-F5344CB8AC3E}">
        <p14:creationId xmlns:p14="http://schemas.microsoft.com/office/powerpoint/2010/main" val="3051987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p:spPr>
        <p:txBody>
          <a:bodyPr/>
          <a:lstStyle/>
          <a:p>
            <a:pPr eaLnBrk="1" hangingPunct="1"/>
            <a:r>
              <a:rPr lang="en-US" smtClean="0"/>
              <a:t>Traditionally we have not been good at making change for improvement reliable – because we have not tested whether it will be delivered appropriately in various conditions and environments before we expect all to implement and make part of every day business. </a:t>
            </a:r>
          </a:p>
          <a:p>
            <a:pPr eaLnBrk="1" hangingPunct="1"/>
            <a:r>
              <a:rPr lang="en-US" smtClean="0"/>
              <a:t>e.g. previous experience of launching new protocols/guidelines – as of Mon am….. expect all to comply fully without really knowing that it’s practical for every system – then we wonder why people don’t comply and the system is unreliable.</a:t>
            </a:r>
          </a:p>
          <a:p>
            <a:pPr eaLnBrk="1" hangingPunct="1"/>
            <a:endParaRPr lang="en-US" smtClean="0"/>
          </a:p>
        </p:txBody>
      </p:sp>
    </p:spTree>
    <p:extLst>
      <p:ext uri="{BB962C8B-B14F-4D97-AF65-F5344CB8AC3E}">
        <p14:creationId xmlns:p14="http://schemas.microsoft.com/office/powerpoint/2010/main" val="1890453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Data from at least 9 out of 10</a:t>
            </a:r>
            <a:r>
              <a:rPr lang="en-GB" baseline="0" dirty="0" smtClean="0"/>
              <a:t> Boards with Data available on Extranet. Each month has an average sample size of 2949 procedures</a:t>
            </a:r>
            <a:endParaRPr lang="en-GB" dirty="0"/>
          </a:p>
        </p:txBody>
      </p:sp>
      <p:sp>
        <p:nvSpPr>
          <p:cNvPr id="4" name="Slide Number Placeholder 3"/>
          <p:cNvSpPr>
            <a:spLocks noGrp="1"/>
          </p:cNvSpPr>
          <p:nvPr>
            <p:ph type="sldNum" sz="quarter" idx="10"/>
          </p:nvPr>
        </p:nvSpPr>
        <p:spPr/>
        <p:txBody>
          <a:bodyPr/>
          <a:lstStyle/>
          <a:p>
            <a:fld id="{8F3BFD1A-F15A-46CC-82F9-A5E8A3F4CF0D}" type="slidenum">
              <a:rPr lang="en-GB" smtClean="0">
                <a:solidFill>
                  <a:prstClr val="black"/>
                </a:solidFill>
              </a:rPr>
              <a:pPr/>
              <a:t>22</a:t>
            </a:fld>
            <a:endParaRPr lang="en-GB">
              <a:solidFill>
                <a:prstClr val="black"/>
              </a:solidFill>
            </a:endParaRPr>
          </a:p>
        </p:txBody>
      </p:sp>
    </p:spTree>
    <p:extLst>
      <p:ext uri="{BB962C8B-B14F-4D97-AF65-F5344CB8AC3E}">
        <p14:creationId xmlns:p14="http://schemas.microsoft.com/office/powerpoint/2010/main" val="1514784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Updated!</a:t>
            </a:r>
            <a:endParaRPr lang="en-GB" dirty="0"/>
          </a:p>
        </p:txBody>
      </p:sp>
      <p:sp>
        <p:nvSpPr>
          <p:cNvPr id="4" name="Slide Number Placeholder 3"/>
          <p:cNvSpPr>
            <a:spLocks noGrp="1"/>
          </p:cNvSpPr>
          <p:nvPr>
            <p:ph type="sldNum" sz="quarter" idx="10"/>
          </p:nvPr>
        </p:nvSpPr>
        <p:spPr/>
        <p:txBody>
          <a:bodyPr/>
          <a:lstStyle/>
          <a:p>
            <a:fld id="{32919D08-3D46-429E-B020-16F480CB167B}" type="slidenum">
              <a:rPr lang="en-GB" smtClean="0">
                <a:solidFill>
                  <a:prstClr val="black"/>
                </a:solidFill>
              </a:rPr>
              <a:pPr/>
              <a:t>23</a:t>
            </a:fld>
            <a:endParaRPr lang="en-GB">
              <a:solidFill>
                <a:prstClr val="black"/>
              </a:solidFill>
            </a:endParaRPr>
          </a:p>
        </p:txBody>
      </p:sp>
    </p:spTree>
    <p:extLst>
      <p:ext uri="{BB962C8B-B14F-4D97-AF65-F5344CB8AC3E}">
        <p14:creationId xmlns:p14="http://schemas.microsoft.com/office/powerpoint/2010/main" val="1745991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bwMode="auto">
          <a:xfrm>
            <a:off x="679768" y="4715908"/>
            <a:ext cx="5438140" cy="446770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MFI is made up of 2 parts – the thinking part and the doing part</a:t>
            </a:r>
          </a:p>
          <a:p>
            <a:pPr eaLnBrk="1" hangingPunct="1">
              <a:spcBef>
                <a:spcPct val="0"/>
              </a:spcBef>
            </a:pPr>
            <a:r>
              <a:rPr kumimoji="0" lang="en-GB" dirty="0" smtClean="0">
                <a:solidFill>
                  <a:srgbClr val="000000"/>
                </a:solidFill>
                <a:latin typeface="Calibri" pitchFamily="34" charset="0"/>
              </a:rPr>
              <a:t>The 3 questions – the thinking part prepares you for the test by asking the ‘so what’ question</a:t>
            </a:r>
          </a:p>
          <a:p>
            <a:pPr eaLnBrk="1" hangingPunct="1">
              <a:spcBef>
                <a:spcPct val="0"/>
              </a:spcBef>
            </a:pPr>
            <a:r>
              <a:rPr kumimoji="0" lang="en-GB" dirty="0" smtClean="0">
                <a:solidFill>
                  <a:srgbClr val="000000"/>
                </a:solidFill>
                <a:latin typeface="Calibri" pitchFamily="34" charset="0"/>
              </a:rPr>
              <a:t>They need to be thought through, answered and written down by the improver to ensure that they, and therefore their colleagues, are clear on the benefits to them and their work.</a:t>
            </a:r>
          </a:p>
          <a:p>
            <a:pPr eaLnBrk="1" hangingPunct="1">
              <a:spcBef>
                <a:spcPct val="0"/>
              </a:spcBef>
            </a:pPr>
            <a:r>
              <a:rPr kumimoji="0" lang="en-GB" dirty="0" smtClean="0">
                <a:solidFill>
                  <a:srgbClr val="000000"/>
                </a:solidFill>
                <a:latin typeface="Calibri" pitchFamily="34" charset="0"/>
              </a:rPr>
              <a:t>That message often gets lost in the many things we are expected and asked to do and is one of the reasons why so many interventions are not implemented reliably.</a:t>
            </a:r>
          </a:p>
          <a:p>
            <a:pPr eaLnBrk="1" hangingPunct="1">
              <a:spcBef>
                <a:spcPct val="0"/>
              </a:spcBef>
            </a:pPr>
            <a:r>
              <a:rPr kumimoji="0" lang="en-GB" dirty="0" smtClean="0">
                <a:solidFill>
                  <a:srgbClr val="000000"/>
                </a:solidFill>
                <a:latin typeface="Calibri" pitchFamily="34" charset="0"/>
              </a:rPr>
              <a:t>If we are not clear on the benefits of something we are much less likely to do it.</a:t>
            </a:r>
          </a:p>
          <a:p>
            <a:endParaRPr lang="en-GB" dirty="0" smtClean="0"/>
          </a:p>
          <a:p>
            <a:pPr eaLnBrk="1" hangingPunct="1"/>
            <a:r>
              <a:rPr kumimoji="0" lang="en-GB" dirty="0" smtClean="0">
                <a:solidFill>
                  <a:srgbClr val="000000"/>
                </a:solidFill>
                <a:latin typeface="Calibri" pitchFamily="34" charset="0"/>
              </a:rPr>
              <a:t>The Plan Do Study Act cycle is a simple tool that’s used to test out ideas that will improve your systems and processes while learning what works and doesn’t work.</a:t>
            </a:r>
          </a:p>
          <a:p>
            <a:pPr eaLnBrk="1" hangingPunct="1"/>
            <a:r>
              <a:rPr kumimoji="0" lang="en-GB" dirty="0" smtClean="0">
                <a:solidFill>
                  <a:srgbClr val="000000"/>
                </a:solidFill>
                <a:latin typeface="Calibri" pitchFamily="34" charset="0"/>
              </a:rPr>
              <a:t>It’s a structured approach for making small incremental changes to systems that allow you to test on a small scale, learn from successes and failure and redesign as you go</a:t>
            </a:r>
          </a:p>
          <a:p>
            <a:pPr eaLnBrk="1" hangingPunct="1"/>
            <a:r>
              <a:rPr kumimoji="0" lang="en-GB" dirty="0" smtClean="0">
                <a:solidFill>
                  <a:srgbClr val="000000"/>
                </a:solidFill>
                <a:latin typeface="Calibri" pitchFamily="34" charset="0"/>
              </a:rPr>
              <a:t>It builds learning and buy in incrementally as tests ramp up and allows clinicians knowledge about their own system is built in to the process</a:t>
            </a:r>
          </a:p>
          <a:p>
            <a:endParaRPr lang="en-GB" dirty="0" smtClean="0"/>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7" indent="-285711" eaLnBrk="0" hangingPunct="0">
              <a:defRPr>
                <a:solidFill>
                  <a:schemeClr val="tx1"/>
                </a:solidFill>
                <a:latin typeface="Arial" pitchFamily="34" charset="0"/>
              </a:defRPr>
            </a:lvl2pPr>
            <a:lvl3pPr marL="1142842" indent="-228569" eaLnBrk="0" hangingPunct="0">
              <a:defRPr>
                <a:solidFill>
                  <a:schemeClr val="tx1"/>
                </a:solidFill>
                <a:latin typeface="Arial" pitchFamily="34" charset="0"/>
              </a:defRPr>
            </a:lvl3pPr>
            <a:lvl4pPr marL="1599978" indent="-228569" eaLnBrk="0" hangingPunct="0">
              <a:defRPr>
                <a:solidFill>
                  <a:schemeClr val="tx1"/>
                </a:solidFill>
                <a:latin typeface="Arial" pitchFamily="34" charset="0"/>
              </a:defRPr>
            </a:lvl4pPr>
            <a:lvl5pPr marL="2057115" indent="-228569" eaLnBrk="0" hangingPunct="0">
              <a:defRPr>
                <a:solidFill>
                  <a:schemeClr val="tx1"/>
                </a:solidFill>
                <a:latin typeface="Arial" pitchFamily="34" charset="0"/>
              </a:defRPr>
            </a:lvl5pPr>
            <a:lvl6pPr marL="2514252" indent="-228569" eaLnBrk="0" fontAlgn="base" hangingPunct="0">
              <a:spcBef>
                <a:spcPct val="0"/>
              </a:spcBef>
              <a:spcAft>
                <a:spcPct val="0"/>
              </a:spcAft>
              <a:defRPr>
                <a:solidFill>
                  <a:schemeClr val="tx1"/>
                </a:solidFill>
                <a:latin typeface="Arial" pitchFamily="34" charset="0"/>
              </a:defRPr>
            </a:lvl6pPr>
            <a:lvl7pPr marL="2971388" indent="-228569" eaLnBrk="0" fontAlgn="base" hangingPunct="0">
              <a:spcBef>
                <a:spcPct val="0"/>
              </a:spcBef>
              <a:spcAft>
                <a:spcPct val="0"/>
              </a:spcAft>
              <a:defRPr>
                <a:solidFill>
                  <a:schemeClr val="tx1"/>
                </a:solidFill>
                <a:latin typeface="Arial" pitchFamily="34" charset="0"/>
              </a:defRPr>
            </a:lvl7pPr>
            <a:lvl8pPr marL="3428525" indent="-228569" eaLnBrk="0" fontAlgn="base" hangingPunct="0">
              <a:spcBef>
                <a:spcPct val="0"/>
              </a:spcBef>
              <a:spcAft>
                <a:spcPct val="0"/>
              </a:spcAft>
              <a:defRPr>
                <a:solidFill>
                  <a:schemeClr val="tx1"/>
                </a:solidFill>
                <a:latin typeface="Arial" pitchFamily="34" charset="0"/>
              </a:defRPr>
            </a:lvl8pPr>
            <a:lvl9pPr marL="3885662" indent="-228569" eaLnBrk="0" fontAlgn="base" hangingPunct="0">
              <a:spcBef>
                <a:spcPct val="0"/>
              </a:spcBef>
              <a:spcAft>
                <a:spcPct val="0"/>
              </a:spcAft>
              <a:defRPr>
                <a:solidFill>
                  <a:schemeClr val="tx1"/>
                </a:solidFill>
                <a:latin typeface="Arial" pitchFamily="34" charset="0"/>
              </a:defRPr>
            </a:lvl9pPr>
          </a:lstStyle>
          <a:p>
            <a:fld id="{835AE1BB-8470-48FB-B4F5-3B87711FE845}" type="slidenum">
              <a:rPr lang="en-GB" smtClean="0">
                <a:solidFill>
                  <a:prstClr val="black"/>
                </a:solidFill>
              </a:rPr>
              <a:pPr/>
              <a:t>25</a:t>
            </a:fld>
            <a:endParaRPr lang="en-GB" smtClean="0">
              <a:solidFill>
                <a:prstClr val="black"/>
              </a:solidFill>
            </a:endParaRPr>
          </a:p>
        </p:txBody>
      </p:sp>
    </p:spTree>
    <p:extLst>
      <p:ext uri="{BB962C8B-B14F-4D97-AF65-F5344CB8AC3E}">
        <p14:creationId xmlns:p14="http://schemas.microsoft.com/office/powerpoint/2010/main" val="818419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When asked by a critical journalist how it felt to have failed 1000 times, Edison is said to have replied…</a:t>
            </a:r>
          </a:p>
          <a:p>
            <a:pPr eaLnBrk="1" hangingPunct="1"/>
            <a:endParaRPr lang="en-US" dirty="0" smtClean="0"/>
          </a:p>
          <a:p>
            <a:endParaRPr lang="en-GB" dirty="0"/>
          </a:p>
        </p:txBody>
      </p:sp>
      <p:sp>
        <p:nvSpPr>
          <p:cNvPr id="4" name="Slide Number Placeholder 3"/>
          <p:cNvSpPr>
            <a:spLocks noGrp="1"/>
          </p:cNvSpPr>
          <p:nvPr>
            <p:ph type="sldNum" sz="quarter" idx="10"/>
          </p:nvPr>
        </p:nvSpPr>
        <p:spPr/>
        <p:txBody>
          <a:bodyPr/>
          <a:lstStyle/>
          <a:p>
            <a:fld id="{0687E057-94C9-4E78-B174-45C81B3F3D1F}" type="slidenum">
              <a:rPr lang="en-GB" smtClean="0">
                <a:solidFill>
                  <a:prstClr val="black"/>
                </a:solidFill>
              </a:rPr>
              <a:pPr/>
              <a:t>26</a:t>
            </a:fld>
            <a:endParaRPr lang="en-GB">
              <a:solidFill>
                <a:prstClr val="black"/>
              </a:solidFill>
            </a:endParaRPr>
          </a:p>
        </p:txBody>
      </p:sp>
    </p:spTree>
    <p:extLst>
      <p:ext uri="{BB962C8B-B14F-4D97-AF65-F5344CB8AC3E}">
        <p14:creationId xmlns:p14="http://schemas.microsoft.com/office/powerpoint/2010/main" val="2573545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sz="1200" dirty="0" smtClean="0">
                <a:latin typeface="Arial" charset="0"/>
                <a:ea typeface="ＭＳ Ｐゴシック" charset="-128"/>
                <a:cs typeface="ＭＳ Ｐゴシック" charset="-128"/>
              </a:rPr>
              <a:t>In the world of the </a:t>
            </a:r>
            <a:r>
              <a:rPr lang="en-GB" sz="1200" dirty="0" err="1" smtClean="0">
                <a:latin typeface="Arial" charset="0"/>
                <a:ea typeface="ＭＳ Ｐゴシック" charset="-128"/>
                <a:cs typeface="ＭＳ Ｐゴシック" charset="-128"/>
              </a:rPr>
              <a:t>1850s</a:t>
            </a:r>
            <a:r>
              <a:rPr lang="en-GB" sz="1200" dirty="0" smtClean="0">
                <a:latin typeface="Arial" charset="0"/>
                <a:ea typeface="ＭＳ Ｐゴシック" charset="-128"/>
                <a:cs typeface="ＭＳ Ｐゴシック" charset="-128"/>
              </a:rPr>
              <a:t>, cholera was believed to be spread by miasma in the air, germs were not yet understood and the sudden and serious outbreak of cholera in London's Soho was a mystery.</a:t>
            </a:r>
          </a:p>
          <a:p>
            <a:pPr>
              <a:spcBef>
                <a:spcPct val="0"/>
              </a:spcBef>
            </a:pPr>
            <a:endParaRPr lang="en-GB" sz="1200" dirty="0" smtClean="0">
              <a:latin typeface="Arial" charset="0"/>
              <a:ea typeface="ＭＳ Ｐゴシック" charset="-128"/>
              <a:cs typeface="ＭＳ Ｐゴシック" charset="-128"/>
            </a:endParaRPr>
          </a:p>
          <a:p>
            <a:pPr>
              <a:spcBef>
                <a:spcPct val="0"/>
              </a:spcBef>
            </a:pPr>
            <a:r>
              <a:rPr lang="en-GB" sz="1200" dirty="0" smtClean="0">
                <a:latin typeface="Arial" charset="0"/>
                <a:ea typeface="ＭＳ Ｐゴシック" charset="-128"/>
                <a:cs typeface="ＭＳ Ｐゴシック" charset="-128"/>
              </a:rPr>
              <a:t>So Snow did something data journalists often do now: he mapped the cases. The map essentially represented each death as a bar, </a:t>
            </a:r>
          </a:p>
          <a:p>
            <a:pPr>
              <a:spcBef>
                <a:spcPct val="0"/>
              </a:spcBef>
            </a:pPr>
            <a:endParaRPr lang="en-US" sz="1200" dirty="0" smtClean="0">
              <a:latin typeface="Arial" charset="0"/>
              <a:ea typeface="ＭＳ Ｐゴシック" charset="-128"/>
              <a:cs typeface="ＭＳ Ｐゴシック" charset="-128"/>
            </a:endParaRPr>
          </a:p>
          <a:p>
            <a:pPr>
              <a:spcBef>
                <a:spcPct val="0"/>
              </a:spcBef>
            </a:pPr>
            <a:r>
              <a:rPr lang="en-GB" sz="1200" dirty="0" smtClean="0">
                <a:latin typeface="Arial" charset="0"/>
                <a:ea typeface="ＭＳ Ｐゴシック" charset="-128"/>
                <a:cs typeface="ＭＳ Ｐゴシック" charset="-128"/>
              </a:rPr>
              <a:t>It became apparent that the cases were clustered around the pump in Broad (now </a:t>
            </a:r>
            <a:r>
              <a:rPr lang="en-GB" sz="1200" dirty="0" err="1" smtClean="0">
                <a:latin typeface="Arial" charset="0"/>
                <a:ea typeface="ＭＳ Ｐゴシック" charset="-128"/>
                <a:cs typeface="ＭＳ Ｐゴシック" charset="-128"/>
              </a:rPr>
              <a:t>Broadwick</a:t>
            </a:r>
            <a:r>
              <a:rPr lang="en-GB" sz="1200" dirty="0" smtClean="0">
                <a:latin typeface="Arial" charset="0"/>
                <a:ea typeface="ＭＳ Ｐゴシック" charset="-128"/>
                <a:cs typeface="ＭＳ Ｐゴシック" charset="-128"/>
              </a:rPr>
              <a:t>) street. </a:t>
            </a:r>
          </a:p>
          <a:p>
            <a:pPr>
              <a:spcBef>
                <a:spcPct val="0"/>
              </a:spcBef>
            </a:pPr>
            <a:endParaRPr lang="en-GB" sz="1200" dirty="0" smtClean="0">
              <a:latin typeface="Arial" charset="0"/>
              <a:ea typeface="ＭＳ Ｐゴシック" charset="-128"/>
              <a:cs typeface="ＭＳ Ｐゴシック" charset="-128"/>
            </a:endParaRPr>
          </a:p>
          <a:p>
            <a:pPr>
              <a:spcBef>
                <a:spcPct val="0"/>
              </a:spcBef>
            </a:pPr>
            <a:r>
              <a:rPr lang="en-GB" sz="1200" dirty="0" smtClean="0">
                <a:latin typeface="Arial" charset="0"/>
                <a:ea typeface="ＭＳ Ｐゴシック" charset="-128"/>
                <a:cs typeface="ＭＳ Ｐゴシック" charset="-128"/>
              </a:rPr>
              <a:t>There were some outliers though and Snow wrote that:</a:t>
            </a:r>
          </a:p>
          <a:p>
            <a:pPr>
              <a:spcBef>
                <a:spcPct val="0"/>
              </a:spcBef>
            </a:pPr>
            <a:endParaRPr lang="en-GB" sz="1200" dirty="0" smtClean="0">
              <a:latin typeface="Arial" charset="0"/>
              <a:ea typeface="ＭＳ Ｐゴシック" charset="-128"/>
              <a:cs typeface="ＭＳ Ｐゴシック" charset="-128"/>
            </a:endParaRPr>
          </a:p>
          <a:p>
            <a:pPr>
              <a:spcBef>
                <a:spcPct val="0"/>
              </a:spcBef>
            </a:pPr>
            <a:endParaRPr lang="en-GB" sz="1200" dirty="0" smtClean="0">
              <a:latin typeface="Arial" charset="0"/>
              <a:ea typeface="ＭＳ Ｐゴシック" charset="-128"/>
              <a:cs typeface="ＭＳ Ｐゴシック" charset="-128"/>
            </a:endParaRPr>
          </a:p>
          <a:p>
            <a:pPr>
              <a:spcBef>
                <a:spcPct val="0"/>
              </a:spcBef>
            </a:pPr>
            <a:r>
              <a:rPr lang="en-GB" sz="1200" dirty="0" smtClean="0">
                <a:latin typeface="Arial" charset="0"/>
                <a:ea typeface="ＭＳ Ｐゴシック" charset="-128"/>
                <a:cs typeface="ＭＳ Ｐゴシック" charset="-128"/>
              </a:rPr>
              <a:t>In some of the instance , where the deaths are scattered a little further from the rest on the map, the malady was probably contracted at a nearer point to the pump</a:t>
            </a:r>
          </a:p>
          <a:p>
            <a:pPr>
              <a:spcBef>
                <a:spcPct val="0"/>
              </a:spcBef>
            </a:pPr>
            <a:endParaRPr lang="en-GB" sz="1200" dirty="0" smtClean="0">
              <a:latin typeface="Arial" charset="0"/>
              <a:ea typeface="ＭＳ Ｐゴシック" charset="-128"/>
              <a:cs typeface="ＭＳ Ｐゴシック" charset="-128"/>
            </a:endParaRPr>
          </a:p>
          <a:p>
            <a:pPr>
              <a:spcBef>
                <a:spcPct val="0"/>
              </a:spcBef>
            </a:pPr>
            <a:r>
              <a:rPr lang="en-GB" sz="1200" dirty="0" smtClean="0">
                <a:latin typeface="Arial" charset="0"/>
                <a:ea typeface="ＭＳ Ｐゴシック" charset="-128"/>
                <a:cs typeface="ＭＳ Ｐゴシック" charset="-128"/>
              </a:rPr>
              <a:t>One 59-year-old woman sent daily for water from the Broad street pump because she liked its taste. Wrote Snow:</a:t>
            </a:r>
          </a:p>
          <a:p>
            <a:pPr>
              <a:spcBef>
                <a:spcPct val="0"/>
              </a:spcBef>
            </a:pPr>
            <a:endParaRPr lang="en-GB" sz="1200" dirty="0" smtClean="0">
              <a:latin typeface="Arial" charset="0"/>
              <a:ea typeface="ＭＳ Ｐゴシック" charset="-128"/>
              <a:cs typeface="ＭＳ Ｐゴシック" charset="-128"/>
            </a:endParaRPr>
          </a:p>
          <a:p>
            <a:pPr>
              <a:spcBef>
                <a:spcPct val="0"/>
              </a:spcBef>
            </a:pPr>
            <a:r>
              <a:rPr lang="en-GB" sz="1200" dirty="0" smtClean="0">
                <a:latin typeface="Arial" charset="0"/>
                <a:ea typeface="ＭＳ Ｐゴシック" charset="-128"/>
                <a:cs typeface="ＭＳ Ｐゴシック" charset="-128"/>
              </a:rPr>
              <a:t>I was informed by this lady's son that she had not been in the neighbourhood of Broad Street for many months. A cart went from broad Street to West End every day and it was the custom to take out a large bottle of the water from the pump in Broad Street, as she preferred it. The water was taken on Thursday 31st August., and she drank of it in the evening, and also on Friday. She was seized with cholera on the evening of the latter day, and died on Saturday</a:t>
            </a:r>
          </a:p>
          <a:p>
            <a:pPr>
              <a:spcBef>
                <a:spcPct val="0"/>
              </a:spcBef>
            </a:pPr>
            <a:endParaRPr lang="en-GB" sz="1200" dirty="0" smtClean="0">
              <a:latin typeface="Arial" charset="0"/>
              <a:ea typeface="ＭＳ Ｐゴシック" charset="-128"/>
              <a:cs typeface="ＭＳ Ｐゴシック" charset="-128"/>
            </a:endParaRPr>
          </a:p>
          <a:p>
            <a:pPr>
              <a:spcBef>
                <a:spcPct val="0"/>
              </a:spcBef>
            </a:pPr>
            <a:r>
              <a:rPr lang="en-GB" sz="1200" dirty="0" smtClean="0">
                <a:latin typeface="Arial" charset="0"/>
                <a:ea typeface="ＭＳ Ｐゴシック" charset="-128"/>
                <a:cs typeface="ＭＳ Ｐゴシック" charset="-128"/>
              </a:rPr>
              <a:t>At a local brewery, the workers were allowed all the beer they could drink - it was believed they didn't drink water at all. But it had its own water supply too and there were consequently fewer cases. </a:t>
            </a:r>
          </a:p>
          <a:p>
            <a:pPr>
              <a:spcBef>
                <a:spcPct val="0"/>
              </a:spcBef>
            </a:pPr>
            <a:endParaRPr lang="en-GB" sz="1200" dirty="0" smtClean="0">
              <a:latin typeface="Arial" charset="0"/>
              <a:ea typeface="ＭＳ Ｐゴシック" charset="-128"/>
              <a:cs typeface="ＭＳ Ｐゴシック" charset="-128"/>
            </a:endParaRPr>
          </a:p>
          <a:p>
            <a:pPr>
              <a:spcBef>
                <a:spcPct val="0"/>
              </a:spcBef>
            </a:pPr>
            <a:r>
              <a:rPr lang="en-GB" sz="1200" dirty="0" smtClean="0">
                <a:latin typeface="Arial" charset="0"/>
                <a:ea typeface="ＭＳ Ｐゴシック" charset="-128"/>
                <a:cs typeface="ＭＳ Ｐゴシック" charset="-128"/>
              </a:rPr>
              <a:t>In nearby Poland street, a workhouse was surrounded by cases but appeared unaffected: this was because, again, it had its own water supply.</a:t>
            </a:r>
          </a:p>
          <a:p>
            <a:pPr>
              <a:spcBef>
                <a:spcPct val="0"/>
              </a:spcBef>
            </a:pPr>
            <a:endParaRPr lang="en-GB" sz="1200" dirty="0" smtClean="0">
              <a:latin typeface="Arial" charset="0"/>
              <a:ea typeface="ＭＳ Ｐゴシック" charset="-128"/>
              <a:cs typeface="ＭＳ Ｐゴシック" charset="-128"/>
            </a:endParaRPr>
          </a:p>
          <a:p>
            <a:pPr>
              <a:spcBef>
                <a:spcPct val="0"/>
              </a:spcBef>
            </a:pPr>
            <a:r>
              <a:rPr lang="en-GB" sz="1200" dirty="0" smtClean="0">
                <a:latin typeface="Arial" charset="0"/>
                <a:ea typeface="ＭＳ Ｐゴシック" charset="-128"/>
                <a:cs typeface="ＭＳ Ｐゴシック" charset="-128"/>
              </a:rPr>
              <a:t>It turned out that the water for the pump was polluted by sewage from a nearby cesspit where a baby's nappy contaminated with cholera had been dumped. But he didn't just produce a map; it was one part of a detailed statistical analysis.</a:t>
            </a:r>
          </a:p>
          <a:p>
            <a:pPr>
              <a:spcBef>
                <a:spcPct val="0"/>
              </a:spcBef>
            </a:pPr>
            <a:endParaRPr lang="en-GB" sz="1200" dirty="0" smtClean="0">
              <a:latin typeface="Arial" charset="0"/>
              <a:ea typeface="ＭＳ Ｐゴシック" charset="-128"/>
              <a:cs typeface="ＭＳ Ｐゴシック" charset="-128"/>
            </a:endParaRPr>
          </a:p>
          <a:p>
            <a:pPr>
              <a:spcBef>
                <a:spcPct val="0"/>
              </a:spcBef>
            </a:pPr>
            <a:r>
              <a:rPr lang="en-GB" sz="1200" dirty="0" smtClean="0">
                <a:latin typeface="Arial" charset="0"/>
                <a:ea typeface="ＭＳ Ｐゴシック" charset="-128"/>
                <a:cs typeface="ＭＳ Ｐゴシック" charset="-128"/>
              </a:rPr>
              <a:t>As the Public Health Perspectives blog says, it changed how we see data visualisations, and how we see microbes.</a:t>
            </a:r>
          </a:p>
          <a:p>
            <a:pPr>
              <a:spcBef>
                <a:spcPct val="0"/>
              </a:spcBef>
            </a:pPr>
            <a:endParaRPr lang="en-US" sz="1200" dirty="0" smtClean="0">
              <a:latin typeface="Arial" charset="0"/>
              <a:ea typeface="ＭＳ Ｐゴシック" charset="-128"/>
              <a:cs typeface="ＭＳ Ｐゴシック" charset="-128"/>
            </a:endParaRPr>
          </a:p>
          <a:p>
            <a:endParaRPr lang="en-GB" dirty="0"/>
          </a:p>
        </p:txBody>
      </p:sp>
      <p:sp>
        <p:nvSpPr>
          <p:cNvPr id="4" name="Slide Number Placeholder 3"/>
          <p:cNvSpPr>
            <a:spLocks noGrp="1"/>
          </p:cNvSpPr>
          <p:nvPr>
            <p:ph type="sldNum" sz="quarter" idx="10"/>
          </p:nvPr>
        </p:nvSpPr>
        <p:spPr/>
        <p:txBody>
          <a:bodyPr/>
          <a:lstStyle/>
          <a:p>
            <a:fld id="{52B17594-B117-48CF-9045-C3E6E1889555}" type="slidenum">
              <a:rPr lang="en-GB" smtClean="0">
                <a:solidFill>
                  <a:prstClr val="black"/>
                </a:solidFill>
              </a:rPr>
              <a:pPr/>
              <a:t>27</a:t>
            </a:fld>
            <a:endParaRPr lang="en-GB">
              <a:solidFill>
                <a:prstClr val="black"/>
              </a:solidFill>
            </a:endParaRPr>
          </a:p>
        </p:txBody>
      </p:sp>
    </p:spTree>
    <p:extLst>
      <p:ext uri="{BB962C8B-B14F-4D97-AF65-F5344CB8AC3E}">
        <p14:creationId xmlns:p14="http://schemas.microsoft.com/office/powerpoint/2010/main" val="3587819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 can see that it’s pretty useful stuff – how fast the plane is flying, what direction it’s heading, how the oil pressure is doing, and so on. All linked to </a:t>
            </a:r>
            <a:r>
              <a:rPr lang="en-GB" i="1" dirty="0" smtClean="0"/>
              <a:t>purpose</a:t>
            </a:r>
            <a:r>
              <a:rPr lang="en-GB" dirty="0" smtClean="0"/>
              <a:t> – in this case to fly passengers safely to their destination. The method by which the information is relayed to the pilot is useful too – the dials are capable of indicating change in real time, enabling our pilot to respond accordingly and make adjustments if necessary.</a:t>
            </a:r>
            <a:endParaRPr lang="en-GB" dirty="0"/>
          </a:p>
        </p:txBody>
      </p:sp>
      <p:sp>
        <p:nvSpPr>
          <p:cNvPr id="4" name="Slide Number Placeholder 3"/>
          <p:cNvSpPr>
            <a:spLocks noGrp="1"/>
          </p:cNvSpPr>
          <p:nvPr>
            <p:ph type="sldNum" sz="quarter" idx="10"/>
          </p:nvPr>
        </p:nvSpPr>
        <p:spPr/>
        <p:txBody>
          <a:bodyPr/>
          <a:lstStyle/>
          <a:p>
            <a:fld id="{EE180B43-0F61-4C22-85DB-3BAB63C3BD83}" type="slidenum">
              <a:rPr lang="en-GB" smtClean="0">
                <a:solidFill>
                  <a:prstClr val="black"/>
                </a:solidFill>
              </a:rPr>
              <a:pPr/>
              <a:t>32</a:t>
            </a:fld>
            <a:endParaRPr lang="en-GB">
              <a:solidFill>
                <a:prstClr val="black"/>
              </a:solidFill>
            </a:endParaRPr>
          </a:p>
        </p:txBody>
      </p:sp>
    </p:spTree>
    <p:extLst>
      <p:ext uri="{BB962C8B-B14F-4D97-AF65-F5344CB8AC3E}">
        <p14:creationId xmlns:p14="http://schemas.microsoft.com/office/powerpoint/2010/main" val="1280738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Well here’s the same set of dials, this time configured to measure the wrong things</a:t>
            </a:r>
            <a:r>
              <a:rPr lang="en-GB" smtClean="0"/>
              <a:t>. Using </a:t>
            </a:r>
            <a:r>
              <a:rPr lang="en-GB" dirty="0" smtClean="0"/>
              <a:t>the wrong measures means it’s impossible to establish if you’re achieving purpose. There’s no point counting the wrong things, just because they’re easy to count. Furthermore, if you’re using the wrong measures, don’t expect them to encourage the right behaviours.</a:t>
            </a:r>
            <a:endParaRPr lang="en-GB" dirty="0"/>
          </a:p>
        </p:txBody>
      </p:sp>
      <p:sp>
        <p:nvSpPr>
          <p:cNvPr id="4" name="Slide Number Placeholder 3"/>
          <p:cNvSpPr>
            <a:spLocks noGrp="1"/>
          </p:cNvSpPr>
          <p:nvPr>
            <p:ph type="sldNum" sz="quarter" idx="10"/>
          </p:nvPr>
        </p:nvSpPr>
        <p:spPr/>
        <p:txBody>
          <a:bodyPr/>
          <a:lstStyle/>
          <a:p>
            <a:fld id="{EE180B43-0F61-4C22-85DB-3BAB63C3BD83}" type="slidenum">
              <a:rPr lang="en-GB" smtClean="0">
                <a:solidFill>
                  <a:prstClr val="black"/>
                </a:solidFill>
              </a:rPr>
              <a:pPr/>
              <a:t>33</a:t>
            </a:fld>
            <a:endParaRPr lang="en-GB">
              <a:solidFill>
                <a:prstClr val="black"/>
              </a:solidFill>
            </a:endParaRPr>
          </a:p>
        </p:txBody>
      </p:sp>
    </p:spTree>
    <p:extLst>
      <p:ext uri="{BB962C8B-B14F-4D97-AF65-F5344CB8AC3E}">
        <p14:creationId xmlns:p14="http://schemas.microsoft.com/office/powerpoint/2010/main" val="2430248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Here’s the ‘binary comparison’ version of the cockpit dials. All the same measures as in the original configuration, but presented in a way that can’t tell you anything useful. </a:t>
            </a:r>
          </a:p>
          <a:p>
            <a:endParaRPr lang="en-GB" dirty="0"/>
          </a:p>
        </p:txBody>
      </p:sp>
      <p:sp>
        <p:nvSpPr>
          <p:cNvPr id="4" name="Slide Number Placeholder 3"/>
          <p:cNvSpPr>
            <a:spLocks noGrp="1"/>
          </p:cNvSpPr>
          <p:nvPr>
            <p:ph type="sldNum" sz="quarter" idx="10"/>
          </p:nvPr>
        </p:nvSpPr>
        <p:spPr/>
        <p:txBody>
          <a:bodyPr/>
          <a:lstStyle/>
          <a:p>
            <a:fld id="{EE180B43-0F61-4C22-85DB-3BAB63C3BD83}" type="slidenum">
              <a:rPr lang="en-GB" smtClean="0">
                <a:solidFill>
                  <a:prstClr val="black"/>
                </a:solidFill>
              </a:rPr>
              <a:pPr/>
              <a:t>34</a:t>
            </a:fld>
            <a:endParaRPr lang="en-GB">
              <a:solidFill>
                <a:prstClr val="black"/>
              </a:solidFill>
            </a:endParaRPr>
          </a:p>
        </p:txBody>
      </p:sp>
    </p:spTree>
    <p:extLst>
      <p:ext uri="{BB962C8B-B14F-4D97-AF65-F5344CB8AC3E}">
        <p14:creationId xmlns:p14="http://schemas.microsoft.com/office/powerpoint/2010/main" val="986701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 wouldn’t want to be a passenger on that plane.</a:t>
            </a:r>
            <a:endParaRPr lang="en-GB" dirty="0"/>
          </a:p>
        </p:txBody>
      </p:sp>
      <p:sp>
        <p:nvSpPr>
          <p:cNvPr id="4" name="Slide Number Placeholder 3"/>
          <p:cNvSpPr>
            <a:spLocks noGrp="1"/>
          </p:cNvSpPr>
          <p:nvPr>
            <p:ph type="sldNum" sz="quarter" idx="10"/>
          </p:nvPr>
        </p:nvSpPr>
        <p:spPr/>
        <p:txBody>
          <a:bodyPr/>
          <a:lstStyle/>
          <a:p>
            <a:fld id="{EE180B43-0F61-4C22-85DB-3BAB63C3BD83}" type="slidenum">
              <a:rPr lang="en-GB" smtClean="0">
                <a:solidFill>
                  <a:prstClr val="black"/>
                </a:solidFill>
              </a:rPr>
              <a:pPr/>
              <a:t>35</a:t>
            </a:fld>
            <a:endParaRPr lang="en-GB">
              <a:solidFill>
                <a:prstClr val="black"/>
              </a:solidFill>
            </a:endParaRPr>
          </a:p>
        </p:txBody>
      </p:sp>
    </p:spTree>
    <p:extLst>
      <p:ext uri="{BB962C8B-B14F-4D97-AF65-F5344CB8AC3E}">
        <p14:creationId xmlns:p14="http://schemas.microsoft.com/office/powerpoint/2010/main" val="3637868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potential flipping slide?  Changing our perspective….</a:t>
            </a:r>
          </a:p>
          <a:p>
            <a:endParaRPr lang="en-GB" dirty="0" smtClean="0"/>
          </a:p>
          <a:p>
            <a:r>
              <a:rPr lang="en-GB" dirty="0" smtClean="0"/>
              <a:t>Notes</a:t>
            </a:r>
            <a:r>
              <a:rPr lang="en-GB" baseline="0" dirty="0" smtClean="0"/>
              <a:t> on the American approach to “flipping healthcare”:</a:t>
            </a:r>
          </a:p>
          <a:p>
            <a:r>
              <a:rPr lang="en-GB" baseline="0" dirty="0" smtClean="0"/>
              <a:t>T</a:t>
            </a:r>
            <a:r>
              <a:rPr lang="en-GB" dirty="0" smtClean="0"/>
              <a:t>he traditional doctor’s visit is ripe for reinvention</a:t>
            </a:r>
            <a:r>
              <a:rPr lang="en-GB" baseline="0" dirty="0" smtClean="0"/>
              <a:t> - </a:t>
            </a:r>
            <a:r>
              <a:rPr lang="en-GB" dirty="0" smtClean="0"/>
              <a:t>it is such a valuable interaction.</a:t>
            </a:r>
          </a:p>
          <a:p>
            <a:r>
              <a:rPr lang="en-GB" dirty="0" smtClean="0"/>
              <a:t>New tools, technologies, and strategies can empower people to be more informed and more engaged when they walk into the doctor’s clinic and better equipped to improve their health when they walk out the door. </a:t>
            </a:r>
          </a:p>
          <a:p>
            <a:r>
              <a:rPr lang="en-GB" dirty="0" smtClean="0"/>
              <a:t>Doctors, nurses, and other care providers can improve the ways they communicate and engage with patients during visits. </a:t>
            </a:r>
          </a:p>
          <a:p>
            <a:r>
              <a:rPr lang="en-GB" dirty="0" smtClean="0"/>
              <a:t>Healthcare providers need to take advantage of new tools for monitoring, supporting, and connecting with their patients outside of the office, too.</a:t>
            </a:r>
          </a:p>
          <a:p>
            <a:r>
              <a:rPr lang="en-GB" dirty="0" smtClean="0"/>
              <a:t>Tapping into these strategies</a:t>
            </a:r>
            <a:r>
              <a:rPr lang="en-GB" baseline="0" dirty="0" smtClean="0"/>
              <a:t> </a:t>
            </a:r>
            <a:r>
              <a:rPr lang="en-GB" dirty="0" smtClean="0"/>
              <a:t>could turn the provider-patient interaction on its head—and promote better, more meaningful relationships..</a:t>
            </a:r>
          </a:p>
          <a:p>
            <a:endParaRPr lang="en-GB" dirty="0"/>
          </a:p>
        </p:txBody>
      </p:sp>
      <p:sp>
        <p:nvSpPr>
          <p:cNvPr id="4" name="Slide Number Placeholder 3"/>
          <p:cNvSpPr>
            <a:spLocks noGrp="1"/>
          </p:cNvSpPr>
          <p:nvPr>
            <p:ph type="sldNum" sz="quarter" idx="10"/>
          </p:nvPr>
        </p:nvSpPr>
        <p:spPr/>
        <p:txBody>
          <a:bodyPr/>
          <a:lstStyle/>
          <a:p>
            <a:fld id="{32919D08-3D46-429E-B020-16F480CB167B}" type="slidenum">
              <a:rPr lang="en-GB" smtClean="0">
                <a:solidFill>
                  <a:prstClr val="black"/>
                </a:solidFill>
              </a:rPr>
              <a:pPr/>
              <a:t>37</a:t>
            </a:fld>
            <a:endParaRPr lang="en-GB">
              <a:solidFill>
                <a:prstClr val="black"/>
              </a:solidFill>
            </a:endParaRPr>
          </a:p>
        </p:txBody>
      </p:sp>
    </p:spTree>
    <p:extLst>
      <p:ext uri="{BB962C8B-B14F-4D97-AF65-F5344CB8AC3E}">
        <p14:creationId xmlns:p14="http://schemas.microsoft.com/office/powerpoint/2010/main" val="3751927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Led by the play service, the children make a poster/drawing of what matters to them and staff stick it up on the wall close to their bed so that everyone knows a bit more about them. </a:t>
            </a:r>
          </a:p>
          <a:p>
            <a:endParaRPr lang="en-GB" dirty="0"/>
          </a:p>
          <a:p>
            <a:r>
              <a:rPr lang="en-GB" dirty="0"/>
              <a:t>Listening to the patient voice.  </a:t>
            </a:r>
          </a:p>
          <a:p>
            <a:endParaRPr lang="en-GB" dirty="0"/>
          </a:p>
        </p:txBody>
      </p:sp>
      <p:sp>
        <p:nvSpPr>
          <p:cNvPr id="4" name="Slide Number Placeholder 3"/>
          <p:cNvSpPr>
            <a:spLocks noGrp="1"/>
          </p:cNvSpPr>
          <p:nvPr>
            <p:ph type="sldNum" sz="quarter" idx="10"/>
          </p:nvPr>
        </p:nvSpPr>
        <p:spPr/>
        <p:txBody>
          <a:bodyPr/>
          <a:lstStyle/>
          <a:p>
            <a:fld id="{32919D08-3D46-429E-B020-16F480CB167B}" type="slidenum">
              <a:rPr lang="en-GB" smtClean="0">
                <a:solidFill>
                  <a:prstClr val="black"/>
                </a:solidFill>
              </a:rPr>
              <a:pPr/>
              <a:t>39</a:t>
            </a:fld>
            <a:endParaRPr lang="en-GB">
              <a:solidFill>
                <a:prstClr val="black"/>
              </a:solidFill>
            </a:endParaRPr>
          </a:p>
        </p:txBody>
      </p:sp>
    </p:spTree>
    <p:extLst>
      <p:ext uri="{BB962C8B-B14F-4D97-AF65-F5344CB8AC3E}">
        <p14:creationId xmlns:p14="http://schemas.microsoft.com/office/powerpoint/2010/main" val="1652632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2919D08-3D46-429E-B020-16F480CB167B}" type="slidenum">
              <a:rPr lang="en-GB" smtClean="0">
                <a:solidFill>
                  <a:prstClr val="black"/>
                </a:solidFill>
              </a:rPr>
              <a:pPr/>
              <a:t>40</a:t>
            </a:fld>
            <a:endParaRPr lang="en-GB">
              <a:solidFill>
                <a:prstClr val="black"/>
              </a:solidFill>
            </a:endParaRPr>
          </a:p>
        </p:txBody>
      </p:sp>
    </p:spTree>
    <p:extLst>
      <p:ext uri="{BB962C8B-B14F-4D97-AF65-F5344CB8AC3E}">
        <p14:creationId xmlns:p14="http://schemas.microsoft.com/office/powerpoint/2010/main" val="1795595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Kendra has severe autism and is unable to speak or write but can make noises. Her dad did this attached 'what matters to me' </a:t>
            </a:r>
          </a:p>
          <a:p>
            <a:r>
              <a:rPr lang="en-GB" dirty="0"/>
              <a:t> </a:t>
            </a:r>
          </a:p>
          <a:p>
            <a:r>
              <a:rPr lang="en-GB" dirty="0"/>
              <a:t>By the afternoon he had a collapsed and had to be taken by ambulance to Hospital. Kendra was left on her own in the hospital. The team said  ' if we didn’t have the 'what matters to me' we wouldn’t have known how Kendra communicates, we wouldn’t have understood properly how to care for her' ' we would never have known to watch out for her 'making a run for it!' ' we were prepared for her not liking her medicines and let her touch our hair as a way of communicating'  ' we managed to keep her calm and everything went well despite her dad being in hospital'</a:t>
            </a:r>
          </a:p>
          <a:p>
            <a:r>
              <a:rPr lang="en-GB" dirty="0"/>
              <a:t> </a:t>
            </a:r>
          </a:p>
          <a:p>
            <a:r>
              <a:rPr lang="en-GB" dirty="0"/>
              <a:t>'with out what matters to me we wouldn’t have been able to do this'</a:t>
            </a:r>
          </a:p>
          <a:p>
            <a:endParaRPr lang="en-GB" dirty="0"/>
          </a:p>
        </p:txBody>
      </p:sp>
      <p:sp>
        <p:nvSpPr>
          <p:cNvPr id="4" name="Slide Number Placeholder 3"/>
          <p:cNvSpPr>
            <a:spLocks noGrp="1"/>
          </p:cNvSpPr>
          <p:nvPr>
            <p:ph type="sldNum" sz="quarter" idx="10"/>
          </p:nvPr>
        </p:nvSpPr>
        <p:spPr/>
        <p:txBody>
          <a:bodyPr/>
          <a:lstStyle/>
          <a:p>
            <a:fld id="{1852E054-349E-4231-AB1A-08578B69C716}" type="slidenum">
              <a:rPr lang="en-GB" smtClean="0">
                <a:solidFill>
                  <a:prstClr val="black"/>
                </a:solidFill>
              </a:rPr>
              <a:pPr/>
              <a:t>41</a:t>
            </a:fld>
            <a:endParaRPr lang="en-GB">
              <a:solidFill>
                <a:prstClr val="black"/>
              </a:solidFill>
            </a:endParaRPr>
          </a:p>
        </p:txBody>
      </p:sp>
    </p:spTree>
    <p:extLst>
      <p:ext uri="{BB962C8B-B14F-4D97-AF65-F5344CB8AC3E}">
        <p14:creationId xmlns:p14="http://schemas.microsoft.com/office/powerpoint/2010/main" val="242344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 the past few months, “What Matters to Me” has started to spread from children’s services to older people’s services, learning disability services, across adult care and further.</a:t>
            </a:r>
          </a:p>
          <a:p>
            <a:endParaRPr lang="en-GB" dirty="0"/>
          </a:p>
          <a:p>
            <a:r>
              <a:rPr lang="en-GB" dirty="0"/>
              <a:t>A lady was admitted to the Southern General Hospital with dementia, and was obviously very unhappy. She was agitated, restless and frequently getting up out of bed and wandering about - risking that she might fall.  She was put on close supervision (?) for her own safety. They were piloting  “What Matters to Me” in the ward at the time, and a nurse spent some time with this lady to find out about what mattered to her. It turns out that she liked to have her rosary beads with her at all times. </a:t>
            </a:r>
          </a:p>
          <a:p>
            <a:endParaRPr lang="en-GB" dirty="0"/>
          </a:p>
          <a:p>
            <a:endParaRPr lang="en-GB" dirty="0"/>
          </a:p>
        </p:txBody>
      </p:sp>
      <p:sp>
        <p:nvSpPr>
          <p:cNvPr id="4" name="Slide Number Placeholder 3"/>
          <p:cNvSpPr>
            <a:spLocks noGrp="1"/>
          </p:cNvSpPr>
          <p:nvPr>
            <p:ph type="sldNum" sz="quarter" idx="10"/>
          </p:nvPr>
        </p:nvSpPr>
        <p:spPr/>
        <p:txBody>
          <a:bodyPr/>
          <a:lstStyle/>
          <a:p>
            <a:fld id="{32919D08-3D46-429E-B020-16F480CB167B}" type="slidenum">
              <a:rPr lang="en-GB" smtClean="0">
                <a:solidFill>
                  <a:prstClr val="black"/>
                </a:solidFill>
              </a:rPr>
              <a:pPr/>
              <a:t>44</a:t>
            </a:fld>
            <a:endParaRPr lang="en-GB">
              <a:solidFill>
                <a:prstClr val="black"/>
              </a:solidFill>
            </a:endParaRPr>
          </a:p>
        </p:txBody>
      </p:sp>
    </p:spTree>
    <p:extLst>
      <p:ext uri="{BB962C8B-B14F-4D97-AF65-F5344CB8AC3E}">
        <p14:creationId xmlns:p14="http://schemas.microsoft.com/office/powerpoint/2010/main" val="2695203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Following</a:t>
            </a:r>
            <a:r>
              <a:rPr lang="en-GB" baseline="0" dirty="0" smtClean="0"/>
              <a:t> discussions with another lady about her past life in Sao Paulo, “</a:t>
            </a:r>
            <a:r>
              <a:rPr lang="en-GB" dirty="0">
                <a:latin typeface="Calibri" panose="020F0502020204030204" pitchFamily="34" charset="0"/>
              </a:rPr>
              <a:t>I stopped seeing the patient, and started seeing the person”</a:t>
            </a:r>
            <a:endParaRPr lang="en-GB" dirty="0"/>
          </a:p>
        </p:txBody>
      </p:sp>
      <p:sp>
        <p:nvSpPr>
          <p:cNvPr id="4" name="Slide Number Placeholder 3"/>
          <p:cNvSpPr>
            <a:spLocks noGrp="1"/>
          </p:cNvSpPr>
          <p:nvPr>
            <p:ph type="sldNum" sz="quarter" idx="10"/>
          </p:nvPr>
        </p:nvSpPr>
        <p:spPr/>
        <p:txBody>
          <a:bodyPr/>
          <a:lstStyle/>
          <a:p>
            <a:fld id="{32919D08-3D46-429E-B020-16F480CB167B}" type="slidenum">
              <a:rPr lang="en-GB" smtClean="0">
                <a:solidFill>
                  <a:prstClr val="black"/>
                </a:solidFill>
              </a:rPr>
              <a:pPr/>
              <a:t>45</a:t>
            </a:fld>
            <a:endParaRPr lang="en-GB">
              <a:solidFill>
                <a:prstClr val="black"/>
              </a:solidFill>
            </a:endParaRPr>
          </a:p>
        </p:txBody>
      </p:sp>
    </p:spTree>
    <p:extLst>
      <p:ext uri="{BB962C8B-B14F-4D97-AF65-F5344CB8AC3E}">
        <p14:creationId xmlns:p14="http://schemas.microsoft.com/office/powerpoint/2010/main" val="705312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baseline="0" dirty="0" smtClean="0">
                <a:solidFill>
                  <a:schemeClr val="tx1"/>
                </a:solidFill>
                <a:latin typeface="+mn-lt"/>
                <a:ea typeface="+mn-ea"/>
                <a:cs typeface="+mn-cs"/>
              </a:rPr>
              <a:t>The Circle of Influence</a:t>
            </a:r>
          </a:p>
          <a:p>
            <a:r>
              <a:rPr lang="en-GB" sz="1200" b="0" i="0" u="none" strike="noStrike" kern="1200" baseline="0" dirty="0" smtClean="0">
                <a:solidFill>
                  <a:schemeClr val="tx1"/>
                </a:solidFill>
                <a:latin typeface="+mn-lt"/>
                <a:ea typeface="+mn-ea"/>
                <a:cs typeface="+mn-cs"/>
              </a:rPr>
              <a:t>All of us have a wide range of concerns in our lives – our housing, our health, our friends and family, the environment, the price of a</a:t>
            </a:r>
          </a:p>
          <a:p>
            <a:r>
              <a:rPr lang="en-GB" sz="1200" b="0" i="0" u="none" strike="noStrike" kern="1200" baseline="0" dirty="0" smtClean="0">
                <a:solidFill>
                  <a:schemeClr val="tx1"/>
                </a:solidFill>
                <a:latin typeface="+mn-lt"/>
                <a:ea typeface="+mn-ea"/>
                <a:cs typeface="+mn-cs"/>
              </a:rPr>
              <a:t>pint of beer, how to lose weight, animal rights, how to put on weight, sex and drugs and rock and roll, third world debt...</a:t>
            </a:r>
          </a:p>
          <a:p>
            <a:r>
              <a:rPr lang="en-GB" sz="1200" b="0" i="0" u="none" strike="noStrike" kern="1200" baseline="0" dirty="0" smtClean="0">
                <a:solidFill>
                  <a:schemeClr val="tx1"/>
                </a:solidFill>
                <a:latin typeface="+mn-lt"/>
                <a:ea typeface="+mn-ea"/>
                <a:cs typeface="+mn-cs"/>
              </a:rPr>
              <a:t>Within this whole universe of our concerns, there are some things we can influence and some things we can only stay concerned</a:t>
            </a:r>
          </a:p>
          <a:p>
            <a:r>
              <a:rPr lang="en-GB" sz="1200" b="0" i="0" u="none" strike="noStrike" kern="1200" baseline="0" dirty="0" smtClean="0">
                <a:solidFill>
                  <a:schemeClr val="tx1"/>
                </a:solidFill>
                <a:latin typeface="+mn-lt"/>
                <a:ea typeface="+mn-ea"/>
                <a:cs typeface="+mn-cs"/>
              </a:rPr>
              <a:t>about.</a:t>
            </a:r>
          </a:p>
          <a:p>
            <a:r>
              <a:rPr lang="en-GB" sz="1200" b="0" i="0" u="none" strike="noStrike" kern="1200" baseline="0" dirty="0" smtClean="0">
                <a:solidFill>
                  <a:schemeClr val="tx1"/>
                </a:solidFill>
                <a:latin typeface="+mn-lt"/>
                <a:ea typeface="+mn-ea"/>
                <a:cs typeface="+mn-cs"/>
              </a:rPr>
              <a:t>Now we have a choice about where we focus our attention and energy.</a:t>
            </a:r>
          </a:p>
          <a:p>
            <a:r>
              <a:rPr lang="en-GB" sz="1200" b="0" i="0" u="none" strike="noStrike" kern="1200" baseline="0" dirty="0" smtClean="0">
                <a:solidFill>
                  <a:schemeClr val="tx1"/>
                </a:solidFill>
                <a:latin typeface="+mn-lt"/>
                <a:ea typeface="+mn-ea"/>
                <a:cs typeface="+mn-cs"/>
              </a:rPr>
              <a:t>We can choose to focus all our attention on the area that is outside our influence.</a:t>
            </a:r>
          </a:p>
          <a:p>
            <a:r>
              <a:rPr lang="en-GB" sz="1200" b="0" i="0" u="none" strike="noStrike" kern="1200" baseline="0" dirty="0" smtClean="0">
                <a:solidFill>
                  <a:schemeClr val="tx1"/>
                </a:solidFill>
                <a:latin typeface="+mn-lt"/>
                <a:ea typeface="+mn-ea"/>
                <a:cs typeface="+mn-cs"/>
              </a:rPr>
              <a:t>We can get annoyed about the shortcomings of other people, we can blame the government, global capitalism, the weather, a rotten childhood,</a:t>
            </a:r>
          </a:p>
          <a:p>
            <a:r>
              <a:rPr lang="en-GB" sz="1200" b="0" i="0" u="none" strike="noStrike" kern="1200" baseline="0" dirty="0" smtClean="0">
                <a:solidFill>
                  <a:schemeClr val="tx1"/>
                </a:solidFill>
                <a:latin typeface="+mn-lt"/>
                <a:ea typeface="+mn-ea"/>
                <a:cs typeface="+mn-cs"/>
              </a:rPr>
              <a:t>bad luck, or fluoride in toothpaste. This focus leads to more and more blaming and accusing, to feelings of victimisation, ‘poor me’.</a:t>
            </a:r>
          </a:p>
          <a:p>
            <a:r>
              <a:rPr lang="en-GB" sz="1200" b="0" i="0" u="none" strike="noStrike" kern="1200" baseline="0" dirty="0" smtClean="0">
                <a:solidFill>
                  <a:schemeClr val="tx1"/>
                </a:solidFill>
                <a:latin typeface="+mn-lt"/>
                <a:ea typeface="+mn-ea"/>
                <a:cs typeface="+mn-cs"/>
              </a:rPr>
              <a:t>This negative way of thinking, accompanied by inaction to change things, results in the circle of influence shrinking.</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Alternatively we can choose to focus on things that we can influence. This does not mean just the more immediate or ‘trivial’ concerns. It might mean focusing on those aspects of really huge problems that we can exert some influence over. And ‘influence’ does not mean direct ‘control’; we can influence things in an indirect way, for example in our own personal, daily behaviour.</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By focusing attention and energy on our circle of influence, we become increasingly proactive. The energy we expend is enlarging; each little victory motivates us to find new ways of exerting influence. We don’t waste energy on things we can do nothing about, but direct it towards what we can change. With each step we feel stronger and more creative. And so our circle of influence expands.</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It often happens that, in widening our circle of influence, we also widen our circle of concern. It becomes worth caring about some of the really challenging things in our world if we learn we can influence them.</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It can be incredibly liberating to realise that, in choosing how to respond to circumstances, we affect those circumstances.</a:t>
            </a:r>
            <a:endParaRPr lang="en-GB" dirty="0" smtClean="0"/>
          </a:p>
          <a:p>
            <a:endParaRPr lang="en-GB" dirty="0"/>
          </a:p>
        </p:txBody>
      </p:sp>
      <p:sp>
        <p:nvSpPr>
          <p:cNvPr id="4" name="Slide Number Placeholder 3"/>
          <p:cNvSpPr>
            <a:spLocks noGrp="1"/>
          </p:cNvSpPr>
          <p:nvPr>
            <p:ph type="sldNum" sz="quarter" idx="10"/>
          </p:nvPr>
        </p:nvSpPr>
        <p:spPr/>
        <p:txBody>
          <a:bodyPr/>
          <a:lstStyle/>
          <a:p>
            <a:fld id="{99C82868-982A-4ABC-8E62-B09CD3E41A71}" type="slidenum">
              <a:rPr lang="en-GB">
                <a:solidFill>
                  <a:prstClr val="black"/>
                </a:solidFill>
              </a:rPr>
              <a:pPr/>
              <a:t>47</a:t>
            </a:fld>
            <a:endParaRPr lang="en-GB">
              <a:solidFill>
                <a:prstClr val="black"/>
              </a:solidFill>
            </a:endParaRPr>
          </a:p>
        </p:txBody>
      </p:sp>
    </p:spTree>
    <p:extLst>
      <p:ext uri="{BB962C8B-B14F-4D97-AF65-F5344CB8AC3E}">
        <p14:creationId xmlns:p14="http://schemas.microsoft.com/office/powerpoint/2010/main" val="606920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3050608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804378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874330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795720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172408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108516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832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87344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86222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340566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422688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F5E8E66-5A12-4B1B-A9C7-6077A94AFF00}"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67B3367-6A3A-45EC-9D42-D10B9A7DBF7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6395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E8E66-5A12-4B1B-A9C7-6077A94AFF00}"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67B3367-6A3A-45EC-9D42-D10B9A7DBF7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77468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5E8E66-5A12-4B1B-A9C7-6077A94AFF00}"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67B3367-6A3A-45EC-9D42-D10B9A7DBF7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31709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F5E8E66-5A12-4B1B-A9C7-6077A94AFF00}" type="datetimeFigureOut">
              <a:rPr lang="en-GB" smtClean="0">
                <a:solidFill>
                  <a:prstClr val="black">
                    <a:tint val="75000"/>
                  </a:prstClr>
                </a:solidFill>
              </a:rPr>
              <a:pPr/>
              <a:t>17/09/2014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67B3367-6A3A-45EC-9D42-D10B9A7DBF7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830328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F5E8E66-5A12-4B1B-A9C7-6077A94AFF00}" type="datetimeFigureOut">
              <a:rPr lang="en-GB" smtClean="0">
                <a:solidFill>
                  <a:prstClr val="black">
                    <a:tint val="75000"/>
                  </a:prstClr>
                </a:solidFill>
              </a:rPr>
              <a:pPr/>
              <a:t>17/09/2014</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067B3367-6A3A-45EC-9D42-D10B9A7DBF7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98379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F5E8E66-5A12-4B1B-A9C7-6077A94AFF00}" type="datetimeFigureOut">
              <a:rPr lang="en-GB" smtClean="0">
                <a:solidFill>
                  <a:prstClr val="black">
                    <a:tint val="75000"/>
                  </a:prstClr>
                </a:solidFill>
              </a:rPr>
              <a:pPr/>
              <a:t>17/09/2014</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067B3367-6A3A-45EC-9D42-D10B9A7DBF7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37721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5E8E66-5A12-4B1B-A9C7-6077A94AFF00}" type="datetimeFigureOut">
              <a:rPr lang="en-GB" smtClean="0">
                <a:solidFill>
                  <a:prstClr val="black">
                    <a:tint val="75000"/>
                  </a:prstClr>
                </a:solidFill>
              </a:rPr>
              <a:pPr/>
              <a:t>17/09/2014</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067B3367-6A3A-45EC-9D42-D10B9A7DBF7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63992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E8E66-5A12-4B1B-A9C7-6077A94AFF00}" type="datetimeFigureOut">
              <a:rPr lang="en-GB" smtClean="0">
                <a:solidFill>
                  <a:prstClr val="black">
                    <a:tint val="75000"/>
                  </a:prstClr>
                </a:solidFill>
              </a:rPr>
              <a:pPr/>
              <a:t>17/09/2014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67B3367-6A3A-45EC-9D42-D10B9A7DBF7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166931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E8E66-5A12-4B1B-A9C7-6077A94AFF00}" type="datetimeFigureOut">
              <a:rPr lang="en-GB" smtClean="0">
                <a:solidFill>
                  <a:prstClr val="black">
                    <a:tint val="75000"/>
                  </a:prstClr>
                </a:solidFill>
              </a:rPr>
              <a:pPr/>
              <a:t>17/09/2014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67B3367-6A3A-45EC-9D42-D10B9A7DBF7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117410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E8E66-5A12-4B1B-A9C7-6077A94AFF00}"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67B3367-6A3A-45EC-9D42-D10B9A7DBF7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205901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E8E66-5A12-4B1B-A9C7-6077A94AFF00}"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67B3367-6A3A-45EC-9D42-D10B9A7DBF7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085224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CB3C171-B0B5-4D43-9E1F-5A14D1CD10DC}"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10927F4-3BD8-4B64-9DCE-3AEE07D5149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34961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CB3C171-B0B5-4D43-9E1F-5A14D1CD10DC}"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10927F4-3BD8-4B64-9DCE-3AEE07D5149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200833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B3C171-B0B5-4D43-9E1F-5A14D1CD10DC}"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10927F4-3BD8-4B64-9DCE-3AEE07D5149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163916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CB3C171-B0B5-4D43-9E1F-5A14D1CD10DC}" type="datetimeFigureOut">
              <a:rPr lang="en-GB" smtClean="0">
                <a:solidFill>
                  <a:prstClr val="black">
                    <a:tint val="75000"/>
                  </a:prstClr>
                </a:solidFill>
              </a:rPr>
              <a:pPr/>
              <a:t>17/09/2014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A10927F4-3BD8-4B64-9DCE-3AEE07D5149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54572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CB3C171-B0B5-4D43-9E1F-5A14D1CD10DC}" type="datetimeFigureOut">
              <a:rPr lang="en-GB" smtClean="0">
                <a:solidFill>
                  <a:prstClr val="black">
                    <a:tint val="75000"/>
                  </a:prstClr>
                </a:solidFill>
              </a:rPr>
              <a:pPr/>
              <a:t>17/09/2014</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A10927F4-3BD8-4B64-9DCE-3AEE07D5149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063003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CB3C171-B0B5-4D43-9E1F-5A14D1CD10DC}" type="datetimeFigureOut">
              <a:rPr lang="en-GB" smtClean="0">
                <a:solidFill>
                  <a:prstClr val="black">
                    <a:tint val="75000"/>
                  </a:prstClr>
                </a:solidFill>
              </a:rPr>
              <a:pPr/>
              <a:t>17/09/2014</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A10927F4-3BD8-4B64-9DCE-3AEE07D5149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404770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B3C171-B0B5-4D43-9E1F-5A14D1CD10DC}" type="datetimeFigureOut">
              <a:rPr lang="en-GB" smtClean="0">
                <a:solidFill>
                  <a:prstClr val="black">
                    <a:tint val="75000"/>
                  </a:prstClr>
                </a:solidFill>
              </a:rPr>
              <a:pPr/>
              <a:t>17/09/2014</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A10927F4-3BD8-4B64-9DCE-3AEE07D5149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078664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B3C171-B0B5-4D43-9E1F-5A14D1CD10DC}" type="datetimeFigureOut">
              <a:rPr lang="en-GB" smtClean="0">
                <a:solidFill>
                  <a:prstClr val="black">
                    <a:tint val="75000"/>
                  </a:prstClr>
                </a:solidFill>
              </a:rPr>
              <a:pPr/>
              <a:t>17/09/2014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A10927F4-3BD8-4B64-9DCE-3AEE07D5149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511398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B3C171-B0B5-4D43-9E1F-5A14D1CD10DC}" type="datetimeFigureOut">
              <a:rPr lang="en-GB" smtClean="0">
                <a:solidFill>
                  <a:prstClr val="black">
                    <a:tint val="75000"/>
                  </a:prstClr>
                </a:solidFill>
              </a:rPr>
              <a:pPr/>
              <a:t>17/09/2014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A10927F4-3BD8-4B64-9DCE-3AEE07D5149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655038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CB3C171-B0B5-4D43-9E1F-5A14D1CD10DC}"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10927F4-3BD8-4B64-9DCE-3AEE07D5149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558066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CB3C171-B0B5-4D43-9E1F-5A14D1CD10DC}"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10927F4-3BD8-4B64-9DCE-3AEE07D5149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705358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77CEC76C-3709-47FA-B5A4-A5B8C3721B0B}"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D82C4E-AD45-4513-AA02-9A7FB1B9B467}"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40522799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E2633C76-BF43-4D2F-BE5A-FADC2AEB69F4}"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1E53D4D-EE61-43A2-B9B6-7CC46821F21D}"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8172176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0FE6870-54C6-4A4B-A174-584E70B9580D}"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0833AF5-CF00-4B14-9BA4-92202599668F}"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9853175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C1B29D41-E3E3-4C2A-A0A7-9914B2E544F3}"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1E896C1-E7BC-494F-A873-A0947D93E4CA}"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4670760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B7555435-7982-420A-AB0A-DCA5A642B26C}" type="datetimeFigureOut">
              <a:rPr lang="en-GB">
                <a:solidFill>
                  <a:prstClr val="black">
                    <a:tint val="75000"/>
                  </a:prstClr>
                </a:solidFill>
              </a:rPr>
              <a:pPr>
                <a:defRPr/>
              </a:pPr>
              <a:t>17/09/2014</a:t>
            </a:fld>
            <a:endParaRPr lang="en-GB">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3411D2BF-0FD8-4CEA-B187-C0FC68BB674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0899354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20B100D4-454F-42FF-A888-05DB3B1740F6}" type="datetimeFigureOut">
              <a:rPr lang="en-GB">
                <a:solidFill>
                  <a:prstClr val="black">
                    <a:tint val="75000"/>
                  </a:prstClr>
                </a:solidFill>
              </a:rPr>
              <a:pPr>
                <a:defRPr/>
              </a:pPr>
              <a:t>17/09/2014</a:t>
            </a:fld>
            <a:endParaRPr lang="en-GB">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5679597-9C4D-4887-A53F-B9E559793B18}"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1472880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FA171F-DE53-4508-BE87-B169BBF67144}" type="datetimeFigureOut">
              <a:rPr lang="en-GB">
                <a:solidFill>
                  <a:prstClr val="black">
                    <a:tint val="75000"/>
                  </a:prstClr>
                </a:solidFill>
              </a:rPr>
              <a:pPr>
                <a:defRPr/>
              </a:pPr>
              <a:t>17/09/2014</a:t>
            </a:fld>
            <a:endParaRPr lang="en-GB">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9A9799D-E93E-4395-A843-920E66C3447A}"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904828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A6E8A50-E9C1-43AE-8D9A-1A171A7F9B08}"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39D69D8-5D6D-4074-A194-1EAD2F9BFAFC}"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9409369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7F16DC1-8F7C-4B30-95F7-4E4D1E233EB1}"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B570ADC-816E-4928-B9EE-32ABDA766DB1}"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9779144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15EA4D95-5812-4339-B67E-F081E6A83086}"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A4168A4-4543-456B-A1B1-34BF5AFA4B56}"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4079716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0BBC4E7F-F14A-4B58-9D0E-0CA5AA940500}"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EE828E-03F7-432D-8C05-FE63A35E9723}"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9671564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77CEC76C-3709-47FA-B5A4-A5B8C3721B0B}"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D82C4E-AD45-4513-AA02-9A7FB1B9B467}"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4253245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E2633C76-BF43-4D2F-BE5A-FADC2AEB69F4}"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1E53D4D-EE61-43A2-B9B6-7CC46821F21D}"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6364117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0FE6870-54C6-4A4B-A174-584E70B9580D}"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0833AF5-CF00-4B14-9BA4-92202599668F}"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3946735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C1B29D41-E3E3-4C2A-A0A7-9914B2E544F3}"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1E896C1-E7BC-494F-A873-A0947D93E4CA}"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1253716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B7555435-7982-420A-AB0A-DCA5A642B26C}" type="datetimeFigureOut">
              <a:rPr lang="en-GB">
                <a:solidFill>
                  <a:prstClr val="black">
                    <a:tint val="75000"/>
                  </a:prstClr>
                </a:solidFill>
              </a:rPr>
              <a:pPr>
                <a:defRPr/>
              </a:pPr>
              <a:t>17/09/2014</a:t>
            </a:fld>
            <a:endParaRPr lang="en-GB">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3411D2BF-0FD8-4CEA-B187-C0FC68BB674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648681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20B100D4-454F-42FF-A888-05DB3B1740F6}" type="datetimeFigureOut">
              <a:rPr lang="en-GB">
                <a:solidFill>
                  <a:prstClr val="black">
                    <a:tint val="75000"/>
                  </a:prstClr>
                </a:solidFill>
              </a:rPr>
              <a:pPr>
                <a:defRPr/>
              </a:pPr>
              <a:t>17/09/2014</a:t>
            </a:fld>
            <a:endParaRPr lang="en-GB">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5679597-9C4D-4887-A53F-B9E559793B18}"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8597167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FA171F-DE53-4508-BE87-B169BBF67144}" type="datetimeFigureOut">
              <a:rPr lang="en-GB">
                <a:solidFill>
                  <a:prstClr val="black">
                    <a:tint val="75000"/>
                  </a:prstClr>
                </a:solidFill>
              </a:rPr>
              <a:pPr>
                <a:defRPr/>
              </a:pPr>
              <a:t>17/09/2014</a:t>
            </a:fld>
            <a:endParaRPr lang="en-GB">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9A9799D-E93E-4395-A843-920E66C3447A}"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6074952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A6E8A50-E9C1-43AE-8D9A-1A171A7F9B08}"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39D69D8-5D6D-4074-A194-1EAD2F9BFAFC}"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1276238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7F16DC1-8F7C-4B30-95F7-4E4D1E233EB1}"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B570ADC-816E-4928-B9EE-32ABDA766DB1}"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8109933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15EA4D95-5812-4339-B67E-F081E6A83086}"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A4168A4-4543-456B-A1B1-34BF5AFA4B56}"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7439907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0BBC4E7F-F14A-4B58-9D0E-0CA5AA940500}"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EE828E-03F7-432D-8C05-FE63A35E9723}"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27867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extLst>
      <p:ext uri="{BB962C8B-B14F-4D97-AF65-F5344CB8AC3E}">
        <p14:creationId xmlns:p14="http://schemas.microsoft.com/office/powerpoint/2010/main" val="6561779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E8E66-5A12-4B1B-A9C7-6077A94AFF00}"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7B3367-6A3A-45EC-9D42-D10B9A7DBF7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2319183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B3C171-B0B5-4D43-9E1F-5A14D1CD10DC}"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0927F4-3BD8-4B64-9DCE-3AEE07D5149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046455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7081696F-1879-4459-93B5-F459654350B9}"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93309689-565E-4C31-86C1-8459BC5079F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16708753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7081696F-1879-4459-93B5-F459654350B9}"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93309689-565E-4C31-86C1-8459BC5079F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424721701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hyperlink" Target="http://www.google.co.uk/url?sa=i&amp;rct=j&amp;q=&amp;esrc=s&amp;source=images&amp;cd=&amp;cad=rja&amp;uact=8&amp;docid=wJBeFu_SZcIVlM&amp;tbnid=lu5G6TnzcjuazM:&amp;ved=0CAUQjRw&amp;url=http://theradiobookclub.wordpress.com/page/5/&amp;ei=XdKqU_DwC9Hb7AailIA4&amp;bvm=bv.69620078,d.ZGU&amp;psig=AFQ" TargetMode="External"/><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slideLayout" Target="../slideLayouts/slideLayout45.xml"/><Relationship Id="rId9"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7.xml"/><Relationship Id="rId6" Type="http://schemas.microsoft.com/office/2007/relationships/hdphoto" Target="../media/hdphoto3.wdp"/><Relationship Id="rId5" Type="http://schemas.openxmlformats.org/officeDocument/2006/relationships/image" Target="../media/image10.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ags" Target="../tags/tag9.xml"/><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0.xml"/><Relationship Id="rId5" Type="http://schemas.microsoft.com/office/2007/relationships/hdphoto" Target="../media/hdphoto5.wdp"/><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15.png"/><Relationship Id="rId4" Type="http://schemas.microsoft.com/office/2007/relationships/hdphoto" Target="../media/hdphoto6.wdp"/></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tags" Target="../tags/tag14.xml"/><Relationship Id="rId4" Type="http://schemas.microsoft.com/office/2007/relationships/hdphoto" Target="../media/hdphoto7.wdp"/></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image" Target="../media/image21.png"/><Relationship Id="rId5" Type="http://schemas.microsoft.com/office/2007/relationships/hdphoto" Target="../media/hdphoto8.wdp"/><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4.xml"/><Relationship Id="rId7" Type="http://schemas.openxmlformats.org/officeDocument/2006/relationships/diagramColors" Target="../diagrams/colors1.xml"/><Relationship Id="rId2" Type="http://schemas.openxmlformats.org/officeDocument/2006/relationships/slideLayout" Target="../slideLayouts/slideLayout12.xml"/><Relationship Id="rId1" Type="http://schemas.openxmlformats.org/officeDocument/2006/relationships/tags" Target="../tags/tag1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1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21.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22.xml"/><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2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tags" Target="../tags/tag24.xml"/><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28.xml"/><Relationship Id="rId1" Type="http://schemas.openxmlformats.org/officeDocument/2006/relationships/tags" Target="../tags/tag25.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28.xml"/><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43.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18.xml"/><Relationship Id="rId1" Type="http://schemas.openxmlformats.org/officeDocument/2006/relationships/tags" Target="../tags/tag32.xml"/><Relationship Id="rId4" Type="http://schemas.microsoft.com/office/2007/relationships/hdphoto" Target="../media/hdphoto9.wdp"/></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8.xml"/><Relationship Id="rId1" Type="http://schemas.openxmlformats.org/officeDocument/2006/relationships/tags" Target="../tags/tag33.xml"/><Relationship Id="rId4" Type="http://schemas.openxmlformats.org/officeDocument/2006/relationships/image" Target="../media/image46.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8.xml"/><Relationship Id="rId1" Type="http://schemas.openxmlformats.org/officeDocument/2006/relationships/tags" Target="../tags/tag34.xml"/><Relationship Id="rId4" Type="http://schemas.openxmlformats.org/officeDocument/2006/relationships/image" Target="../media/image47.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8.xml"/><Relationship Id="rId1" Type="http://schemas.openxmlformats.org/officeDocument/2006/relationships/tags" Target="../tags/tag35.xml"/><Relationship Id="rId4" Type="http://schemas.openxmlformats.org/officeDocument/2006/relationships/image" Target="../media/image48.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8.xml"/><Relationship Id="rId1" Type="http://schemas.openxmlformats.org/officeDocument/2006/relationships/tags" Target="../tags/tag36.xml"/><Relationship Id="rId4" Type="http://schemas.openxmlformats.org/officeDocument/2006/relationships/image" Target="../media/image49.jp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18.xml"/><Relationship Id="rId1" Type="http://schemas.openxmlformats.org/officeDocument/2006/relationships/tags" Target="../tags/tag37.xml"/><Relationship Id="rId6" Type="http://schemas.microsoft.com/office/2007/relationships/hdphoto" Target="../media/hdphoto11.wdp"/><Relationship Id="rId5" Type="http://schemas.openxmlformats.org/officeDocument/2006/relationships/image" Target="../media/image51.png"/><Relationship Id="rId4" Type="http://schemas.microsoft.com/office/2007/relationships/hdphoto" Target="../media/hdphoto10.wdp"/></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7.xml"/><Relationship Id="rId1" Type="http://schemas.openxmlformats.org/officeDocument/2006/relationships/tags" Target="../tags/tag39.xml"/><Relationship Id="rId4" Type="http://schemas.microsoft.com/office/2007/relationships/hdphoto" Target="../media/hdphoto12.wdp"/></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54.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8.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7.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slideLayout" Target="../slideLayouts/slideLayout1.xml"/><Relationship Id="rId1" Type="http://schemas.openxmlformats.org/officeDocument/2006/relationships/tags" Target="../tags/tag44.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45.xml"/><Relationship Id="rId4" Type="http://schemas.openxmlformats.org/officeDocument/2006/relationships/image" Target="../media/image61.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18.xml"/><Relationship Id="rId1" Type="http://schemas.openxmlformats.org/officeDocument/2006/relationships/tags" Target="../tags/tag47.xml"/><Relationship Id="rId4" Type="http://schemas.microsoft.com/office/2007/relationships/hdphoto" Target="../media/hdphoto13.wdp"/></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jpeg"/><Relationship Id="rId2" Type="http://schemas.openxmlformats.org/officeDocument/2006/relationships/slideLayout" Target="../slideLayouts/slideLayout34.xml"/><Relationship Id="rId1" Type="http://schemas.openxmlformats.org/officeDocument/2006/relationships/tags" Target="../tags/tag5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hyperlink" Target="http://www.google.co.uk/url?sa=i&amp;rct=j&amp;q=&amp;esrc=s&amp;source=images&amp;cd=&amp;cad=rja&amp;uact=8&amp;docid=wJBeFu_SZcIVlM&amp;tbnid=lu5G6TnzcjuazM:&amp;ved=0CAUQjRw&amp;url=http://theradiobookclub.wordpress.com/page/5/&amp;ei=XdKqU_DwC9Hb7AailIA4&amp;bvm=bv.69620078,d.ZGU&amp;psig=AF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87114" y="9925"/>
            <a:ext cx="8713788" cy="2808288"/>
          </a:xfrm>
        </p:spPr>
        <p:txBody>
          <a:bodyPr rtlCol="0">
            <a:normAutofit fontScale="90000"/>
          </a:bodyPr>
          <a:lstStyle/>
          <a:p>
            <a:pPr fontAlgn="auto">
              <a:spcAft>
                <a:spcPts val="0"/>
              </a:spcAft>
              <a:defRPr/>
            </a:pPr>
            <a:r>
              <a:rPr lang="en-US" sz="4000" dirty="0" smtClean="0">
                <a:latin typeface="Comic Sans MS" pitchFamily="66" charset="0"/>
              </a:rPr>
              <a:t/>
            </a:r>
            <a:br>
              <a:rPr lang="en-US" sz="4000" dirty="0" smtClean="0">
                <a:latin typeface="Comic Sans MS" pitchFamily="66" charset="0"/>
              </a:rPr>
            </a:br>
            <a:r>
              <a:rPr lang="en-US" b="1" dirty="0" smtClean="0">
                <a:solidFill>
                  <a:srgbClr val="000080"/>
                </a:solidFill>
                <a:latin typeface="Verdana" pitchFamily="34" charset="0"/>
                <a:ea typeface="Verdana" pitchFamily="34" charset="0"/>
                <a:cs typeface="Verdana" pitchFamily="34" charset="0"/>
              </a:rPr>
              <a:t>Choices and decisions </a:t>
            </a:r>
            <a:br>
              <a:rPr lang="en-US" b="1" dirty="0" smtClean="0">
                <a:solidFill>
                  <a:srgbClr val="000080"/>
                </a:solidFill>
                <a:latin typeface="Verdana" pitchFamily="34" charset="0"/>
                <a:ea typeface="Verdana" pitchFamily="34" charset="0"/>
                <a:cs typeface="Verdana" pitchFamily="34" charset="0"/>
              </a:rPr>
            </a:br>
            <a:r>
              <a:rPr lang="en-US" b="1" dirty="0" smtClean="0">
                <a:solidFill>
                  <a:srgbClr val="000080"/>
                </a:solidFill>
                <a:latin typeface="Verdana" pitchFamily="34" charset="0"/>
                <a:ea typeface="Verdana" pitchFamily="34" charset="0"/>
                <a:cs typeface="Verdana" pitchFamily="34" charset="0"/>
              </a:rPr>
              <a:t>towards the end of life</a:t>
            </a:r>
            <a:r>
              <a:rPr lang="en-US" sz="4000" dirty="0" smtClean="0">
                <a:latin typeface="Verdana" pitchFamily="34" charset="0"/>
                <a:ea typeface="Verdana" pitchFamily="34" charset="0"/>
                <a:cs typeface="Verdana" pitchFamily="34" charset="0"/>
              </a:rPr>
              <a:t/>
            </a:r>
            <a:br>
              <a:rPr lang="en-US" sz="4000" dirty="0" smtClean="0">
                <a:latin typeface="Verdana" pitchFamily="34" charset="0"/>
                <a:ea typeface="Verdana" pitchFamily="34" charset="0"/>
                <a:cs typeface="Verdana" pitchFamily="34" charset="0"/>
              </a:rPr>
            </a:br>
            <a:r>
              <a:rPr lang="en-US" sz="4000" dirty="0" smtClean="0">
                <a:latin typeface="Comic Sans MS" pitchFamily="66" charset="0"/>
              </a:rPr>
              <a:t/>
            </a:r>
            <a:br>
              <a:rPr lang="en-US" sz="4000" dirty="0" smtClean="0">
                <a:latin typeface="Comic Sans MS" pitchFamily="66" charset="0"/>
              </a:rPr>
            </a:br>
            <a:endParaRPr lang="en-US" sz="4000" dirty="0" smtClean="0">
              <a:solidFill>
                <a:srgbClr val="CC99FF"/>
              </a:solidFill>
              <a:latin typeface="Comic Sans MS" pitchFamily="66" charset="0"/>
            </a:endParaRPr>
          </a:p>
        </p:txBody>
      </p:sp>
      <p:sp>
        <p:nvSpPr>
          <p:cNvPr id="2051" name="Rectangle 3"/>
          <p:cNvSpPr>
            <a:spLocks noGrp="1" noChangeArrowheads="1"/>
          </p:cNvSpPr>
          <p:nvPr>
            <p:ph type="subTitle" idx="1"/>
          </p:nvPr>
        </p:nvSpPr>
        <p:spPr>
          <a:xfrm>
            <a:off x="1337469" y="3861048"/>
            <a:ext cx="6335712" cy="865188"/>
          </a:xfrm>
        </p:spPr>
        <p:txBody>
          <a:bodyPr rtlCol="0">
            <a:normAutofit/>
          </a:bodyPr>
          <a:lstStyle/>
          <a:p>
            <a:pPr fontAlgn="auto">
              <a:spcAft>
                <a:spcPts val="0"/>
              </a:spcAft>
              <a:buFont typeface="Arial" pitchFamily="34" charset="0"/>
              <a:buNone/>
              <a:defRPr/>
            </a:pPr>
            <a:r>
              <a:rPr lang="en-US" sz="4000" dirty="0" smtClean="0">
                <a:solidFill>
                  <a:srgbClr val="CC99FF"/>
                </a:solidFill>
                <a:latin typeface="Comic Sans MS" pitchFamily="66" charset="0"/>
              </a:rPr>
              <a:t>Annual Conference 2014</a:t>
            </a:r>
            <a:endParaRPr lang="en-US" sz="4000" dirty="0" smtClean="0"/>
          </a:p>
        </p:txBody>
      </p:sp>
      <p:pic>
        <p:nvPicPr>
          <p:cNvPr id="2052" name="Picture 4" descr="SPPCLogo"/>
          <p:cNvPicPr>
            <a:picLocks noChangeAspect="1" noChangeArrowheads="1"/>
          </p:cNvPicPr>
          <p:nvPr/>
        </p:nvPicPr>
        <p:blipFill>
          <a:blip r:embed="rId5" cstate="print"/>
          <a:srcRect/>
          <a:stretch>
            <a:fillRect/>
          </a:stretch>
        </p:blipFill>
        <p:spPr bwMode="auto">
          <a:xfrm>
            <a:off x="6695178" y="4585493"/>
            <a:ext cx="2160587" cy="1122362"/>
          </a:xfrm>
          <a:prstGeom prst="rect">
            <a:avLst/>
          </a:prstGeom>
          <a:noFill/>
          <a:ln w="9525" algn="ctr">
            <a:noFill/>
            <a:miter lim="800000"/>
            <a:headEnd/>
            <a:tailEnd/>
          </a:ln>
        </p:spPr>
      </p:pic>
      <p:pic>
        <p:nvPicPr>
          <p:cNvPr id="2053" name="irc_mi" descr="2007_4_ballot_box">
            <a:hlinkClick r:id="rId6"/>
          </p:cNvPr>
          <p:cNvPicPr>
            <a:picLocks noChangeAspect="1" noChangeArrowheads="1"/>
          </p:cNvPicPr>
          <p:nvPr/>
        </p:nvPicPr>
        <p:blipFill>
          <a:blip r:embed="rId7" cstate="print"/>
          <a:srcRect/>
          <a:stretch>
            <a:fillRect/>
          </a:stretch>
        </p:blipFill>
        <p:spPr bwMode="auto">
          <a:xfrm>
            <a:off x="3492500" y="1916832"/>
            <a:ext cx="1695450" cy="1735138"/>
          </a:xfrm>
          <a:prstGeom prst="rect">
            <a:avLst/>
          </a:prstGeom>
          <a:noFill/>
          <a:ln w="9525" algn="in">
            <a:noFill/>
            <a:miter lim="800000"/>
            <a:headEnd/>
            <a:tailEnd/>
          </a:ln>
        </p:spPr>
      </p:pic>
      <p:pic>
        <p:nvPicPr>
          <p:cNvPr id="2054" name="Picture 9" descr="SPPCAlliance_RGB_SML"/>
          <p:cNvPicPr>
            <a:picLocks noChangeAspect="1" noChangeArrowheads="1"/>
          </p:cNvPicPr>
          <p:nvPr/>
        </p:nvPicPr>
        <p:blipFill>
          <a:blip r:embed="rId8" cstate="print"/>
          <a:srcRect/>
          <a:stretch>
            <a:fillRect/>
          </a:stretch>
        </p:blipFill>
        <p:spPr bwMode="auto">
          <a:xfrm>
            <a:off x="323528" y="4461053"/>
            <a:ext cx="1884362" cy="1147763"/>
          </a:xfrm>
          <a:prstGeom prst="rect">
            <a:avLst/>
          </a:prstGeom>
          <a:noFill/>
          <a:ln w="9525">
            <a:noFill/>
            <a:miter lim="800000"/>
            <a:headEnd/>
            <a:tailEnd/>
          </a:ln>
        </p:spPr>
      </p:pic>
      <p:sp>
        <p:nvSpPr>
          <p:cNvPr id="7" name="TextBox 6"/>
          <p:cNvSpPr txBox="1"/>
          <p:nvPr/>
        </p:nvSpPr>
        <p:spPr>
          <a:xfrm>
            <a:off x="323528" y="5733734"/>
            <a:ext cx="2664296" cy="923330"/>
          </a:xfrm>
          <a:prstGeom prst="rect">
            <a:avLst/>
          </a:prstGeom>
          <a:noFill/>
        </p:spPr>
        <p:txBody>
          <a:bodyPr wrap="square" rtlCol="0">
            <a:spAutoFit/>
          </a:bodyPr>
          <a:lstStyle/>
          <a:p>
            <a:pPr fontAlgn="base">
              <a:spcBef>
                <a:spcPct val="0"/>
              </a:spcBef>
              <a:spcAft>
                <a:spcPct val="0"/>
              </a:spcAft>
            </a:pPr>
            <a:r>
              <a:rPr lang="en-GB" dirty="0">
                <a:solidFill>
                  <a:prstClr val="black"/>
                </a:solidFill>
                <a:latin typeface="Arial" charset="0"/>
                <a:cs typeface="Arial" charset="0"/>
              </a:rPr>
              <a:t>RCPE-WIFI </a:t>
            </a:r>
            <a:endParaRPr lang="en-GB" dirty="0" smtClean="0">
              <a:solidFill>
                <a:prstClr val="black"/>
              </a:solidFill>
              <a:latin typeface="Arial" charset="0"/>
              <a:cs typeface="Arial" charset="0"/>
            </a:endParaRPr>
          </a:p>
          <a:p>
            <a:pPr fontAlgn="base">
              <a:spcBef>
                <a:spcPct val="0"/>
              </a:spcBef>
              <a:spcAft>
                <a:spcPct val="0"/>
              </a:spcAft>
            </a:pPr>
            <a:r>
              <a:rPr lang="en-GB" dirty="0" smtClean="0">
                <a:solidFill>
                  <a:prstClr val="black"/>
                </a:solidFill>
                <a:latin typeface="Arial" charset="0"/>
                <a:cs typeface="Arial" charset="0"/>
              </a:rPr>
              <a:t>Password</a:t>
            </a:r>
            <a:r>
              <a:rPr lang="en-GB" dirty="0">
                <a:solidFill>
                  <a:prstClr val="black"/>
                </a:solidFill>
                <a:latin typeface="Arial" charset="0"/>
                <a:cs typeface="Arial" charset="0"/>
              </a:rPr>
              <a:t>: chiron1681</a:t>
            </a:r>
          </a:p>
          <a:p>
            <a:pPr fontAlgn="base">
              <a:spcBef>
                <a:spcPct val="0"/>
              </a:spcBef>
              <a:spcAft>
                <a:spcPct val="0"/>
              </a:spcAft>
            </a:pPr>
            <a:endParaRPr lang="en-GB" dirty="0">
              <a:solidFill>
                <a:prstClr val="black"/>
              </a:solidFill>
              <a:latin typeface="Arial" charset="0"/>
              <a:cs typeface="Arial" charset="0"/>
            </a:endParaRPr>
          </a:p>
        </p:txBody>
      </p:sp>
      <p:pic>
        <p:nvPicPr>
          <p:cNvPr id="8" name="Picture 6" descr="http://www.cv-surgeon.co.uk/wp-content/uploads/2013/09/finding-a-job-on-twitter.jpg"/>
          <p:cNvPicPr>
            <a:picLocks noChangeAspect="1" noChangeArrowheads="1"/>
          </p:cNvPicPr>
          <p:nvPr/>
        </p:nvPicPr>
        <p:blipFill>
          <a:blip r:embed="rId9" cstate="print"/>
          <a:srcRect/>
          <a:stretch>
            <a:fillRect/>
          </a:stretch>
        </p:blipFill>
        <p:spPr bwMode="auto">
          <a:xfrm>
            <a:off x="3416198" y="4946970"/>
            <a:ext cx="1232009" cy="692696"/>
          </a:xfrm>
          <a:prstGeom prst="rect">
            <a:avLst/>
          </a:prstGeom>
          <a:noFill/>
        </p:spPr>
      </p:pic>
      <p:sp>
        <p:nvSpPr>
          <p:cNvPr id="9" name="TextBox 8"/>
          <p:cNvSpPr txBox="1"/>
          <p:nvPr/>
        </p:nvSpPr>
        <p:spPr>
          <a:xfrm>
            <a:off x="4674222" y="5084763"/>
            <a:ext cx="1512168" cy="369332"/>
          </a:xfrm>
          <a:prstGeom prst="rect">
            <a:avLst/>
          </a:prstGeom>
          <a:noFill/>
        </p:spPr>
        <p:txBody>
          <a:bodyPr wrap="square" rtlCol="0">
            <a:spAutoFit/>
          </a:bodyPr>
          <a:lstStyle/>
          <a:p>
            <a:pPr fontAlgn="base">
              <a:spcBef>
                <a:spcPct val="0"/>
              </a:spcBef>
              <a:spcAft>
                <a:spcPct val="0"/>
              </a:spcAft>
            </a:pPr>
            <a:r>
              <a:rPr lang="en-GB" dirty="0" smtClean="0">
                <a:solidFill>
                  <a:prstClr val="black"/>
                </a:solidFill>
                <a:latin typeface="Arial" charset="0"/>
                <a:cs typeface="Arial" charset="0"/>
              </a:rPr>
              <a:t>#sppc2014</a:t>
            </a:r>
            <a:endParaRPr lang="en-GB" dirty="0">
              <a:solidFill>
                <a:prstClr val="black"/>
              </a:solidFill>
              <a:latin typeface="Arial" charset="0"/>
              <a:cs typeface="Arial" charset="0"/>
            </a:endParaRPr>
          </a:p>
        </p:txBody>
      </p:sp>
      <p:pic>
        <p:nvPicPr>
          <p:cNvPr id="2" name="Jason Leitch  - The Edge Of Glory.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5890412" y="2492896"/>
            <a:ext cx="963575" cy="963575"/>
          </a:xfrm>
          <a:prstGeom prst="rect">
            <a:avLst/>
          </a:prstGeom>
        </p:spPr>
      </p:pic>
    </p:spTree>
    <p:custDataLst>
      <p:tags r:id="rId1"/>
    </p:custDataLst>
    <p:extLst>
      <p:ext uri="{BB962C8B-B14F-4D97-AF65-F5344CB8AC3E}">
        <p14:creationId xmlns:p14="http://schemas.microsoft.com/office/powerpoint/2010/main" val="1747916466"/>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8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052736"/>
            <a:ext cx="8352928" cy="5232202"/>
          </a:xfrm>
          <a:prstGeom prst="rect">
            <a:avLst/>
          </a:prstGeom>
        </p:spPr>
        <p:txBody>
          <a:bodyPr wrap="square">
            <a:spAutoFit/>
          </a:bodyPr>
          <a:lstStyle/>
          <a:p>
            <a:pPr algn="ctr">
              <a:spcAft>
                <a:spcPts val="1200"/>
              </a:spcAft>
            </a:pPr>
            <a:r>
              <a:rPr lang="en-GB" sz="4000" b="1" dirty="0">
                <a:latin typeface="Calibri" pitchFamily="34" charset="0"/>
                <a:cs typeface="Calibri" pitchFamily="34" charset="0"/>
              </a:rPr>
              <a:t>How can improvement science make NHS Scotland safer and more compassionate</a:t>
            </a:r>
            <a:r>
              <a:rPr lang="en-GB" sz="4000" b="1" dirty="0" smtClean="0">
                <a:latin typeface="Calibri" pitchFamily="34" charset="0"/>
                <a:cs typeface="Calibri" pitchFamily="34" charset="0"/>
              </a:rPr>
              <a:t>?</a:t>
            </a:r>
          </a:p>
          <a:p>
            <a:pPr algn="ctr">
              <a:spcAft>
                <a:spcPts val="1200"/>
              </a:spcAft>
            </a:pPr>
            <a:endParaRPr lang="en-GB" b="1" dirty="0" smtClean="0">
              <a:latin typeface="Calibri" pitchFamily="34" charset="0"/>
              <a:cs typeface="Calibri" pitchFamily="34" charset="0"/>
            </a:endParaRPr>
          </a:p>
          <a:p>
            <a:pPr algn="ctr">
              <a:spcAft>
                <a:spcPts val="1200"/>
              </a:spcAft>
            </a:pPr>
            <a:r>
              <a:rPr lang="en-GB" sz="3200" dirty="0" smtClean="0">
                <a:solidFill>
                  <a:schemeClr val="tx1">
                    <a:lumMod val="95000"/>
                    <a:lumOff val="5000"/>
                  </a:schemeClr>
                </a:solidFill>
                <a:latin typeface="Calibri" pitchFamily="34" charset="0"/>
                <a:cs typeface="Calibri" pitchFamily="34" charset="0"/>
              </a:rPr>
              <a:t>Jason Leitch</a:t>
            </a:r>
          </a:p>
          <a:p>
            <a:pPr lvl="0" algn="ctr"/>
            <a:r>
              <a:rPr lang="en-GB" sz="3200" dirty="0" smtClean="0">
                <a:solidFill>
                  <a:schemeClr val="tx1">
                    <a:lumMod val="95000"/>
                    <a:lumOff val="5000"/>
                  </a:schemeClr>
                </a:solidFill>
                <a:latin typeface="Calibri" pitchFamily="34" charset="0"/>
                <a:cs typeface="Calibri" pitchFamily="34" charset="0"/>
              </a:rPr>
              <a:t>Clinical Director</a:t>
            </a:r>
          </a:p>
          <a:p>
            <a:pPr lvl="0" algn="ctr"/>
            <a:r>
              <a:rPr lang="en-GB" sz="3200" dirty="0" smtClean="0">
                <a:solidFill>
                  <a:schemeClr val="tx1">
                    <a:lumMod val="95000"/>
                    <a:lumOff val="5000"/>
                  </a:schemeClr>
                </a:solidFill>
                <a:latin typeface="Calibri" pitchFamily="34" charset="0"/>
                <a:cs typeface="Calibri" pitchFamily="34" charset="0"/>
              </a:rPr>
              <a:t>The </a:t>
            </a:r>
            <a:r>
              <a:rPr lang="en-GB" sz="3200" dirty="0">
                <a:solidFill>
                  <a:schemeClr val="tx1">
                    <a:lumMod val="95000"/>
                    <a:lumOff val="5000"/>
                  </a:schemeClr>
                </a:solidFill>
                <a:latin typeface="Calibri" pitchFamily="34" charset="0"/>
                <a:cs typeface="Calibri" pitchFamily="34" charset="0"/>
              </a:rPr>
              <a:t>Quality </a:t>
            </a:r>
            <a:r>
              <a:rPr lang="en-GB" sz="3200" dirty="0" smtClean="0">
                <a:solidFill>
                  <a:schemeClr val="tx1">
                    <a:lumMod val="95000"/>
                    <a:lumOff val="5000"/>
                  </a:schemeClr>
                </a:solidFill>
                <a:latin typeface="Calibri" pitchFamily="34" charset="0"/>
                <a:cs typeface="Calibri" pitchFamily="34" charset="0"/>
              </a:rPr>
              <a:t>Unit, Scottish Government </a:t>
            </a:r>
          </a:p>
          <a:p>
            <a:pPr lvl="0" algn="ctr"/>
            <a:endParaRPr lang="en-GB" sz="3200" dirty="0">
              <a:solidFill>
                <a:schemeClr val="tx1">
                  <a:lumMod val="95000"/>
                  <a:lumOff val="5000"/>
                </a:schemeClr>
              </a:solidFill>
              <a:latin typeface="Calibri" pitchFamily="34" charset="0"/>
              <a:cs typeface="Calibri" pitchFamily="34" charset="0"/>
            </a:endParaRPr>
          </a:p>
          <a:p>
            <a:pPr lvl="0" algn="ctr"/>
            <a:r>
              <a:rPr lang="en-GB" sz="3200" dirty="0" smtClean="0">
                <a:solidFill>
                  <a:schemeClr val="tx1">
                    <a:lumMod val="95000"/>
                    <a:lumOff val="5000"/>
                  </a:schemeClr>
                </a:solidFill>
                <a:latin typeface="Calibri" pitchFamily="34" charset="0"/>
                <a:cs typeface="Calibri" pitchFamily="34" charset="0"/>
              </a:rPr>
              <a:t>          @</a:t>
            </a:r>
            <a:r>
              <a:rPr lang="en-GB" sz="3200" dirty="0" err="1" smtClean="0">
                <a:solidFill>
                  <a:schemeClr val="tx1">
                    <a:lumMod val="95000"/>
                    <a:lumOff val="5000"/>
                  </a:schemeClr>
                </a:solidFill>
                <a:latin typeface="Calibri" pitchFamily="34" charset="0"/>
                <a:cs typeface="Calibri" pitchFamily="34" charset="0"/>
              </a:rPr>
              <a:t>jasonleitch</a:t>
            </a:r>
            <a:endParaRPr lang="en-GB" sz="3200" dirty="0">
              <a:solidFill>
                <a:schemeClr val="tx1">
                  <a:lumMod val="95000"/>
                  <a:lumOff val="5000"/>
                </a:schemeClr>
              </a:solidFill>
              <a:latin typeface="Calibri" pitchFamily="34" charset="0"/>
              <a:cs typeface="Calibri" pitchFamily="34" charset="0"/>
            </a:endParaRP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059832" y="5445224"/>
            <a:ext cx="830812" cy="673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990095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8626" name="Picture 2" descr="Grandchildren"/>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748329" y="1196752"/>
            <a:ext cx="7795252" cy="44644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9027541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ctrTitle" idx="4294967295"/>
          </p:nvPr>
        </p:nvSpPr>
        <p:spPr>
          <a:xfrm>
            <a:off x="683568" y="-99392"/>
            <a:ext cx="7772400" cy="1470025"/>
          </a:xfrm>
        </p:spPr>
        <p:txBody>
          <a:bodyPr/>
          <a:lstStyle/>
          <a:p>
            <a:pPr eaLnBrk="1" hangingPunct="1"/>
            <a:r>
              <a:rPr lang="en-US" sz="4800" b="1" dirty="0" smtClean="0">
                <a:latin typeface="Calibri" pitchFamily="34" charset="0"/>
                <a:cs typeface="Calibri" pitchFamily="34" charset="0"/>
              </a:rPr>
              <a:t>A Powerful Evolution</a:t>
            </a:r>
          </a:p>
        </p:txBody>
      </p:sp>
      <p:sp>
        <p:nvSpPr>
          <p:cNvPr id="48131" name="Subtitle 2"/>
          <p:cNvSpPr>
            <a:spLocks noGrp="1"/>
          </p:cNvSpPr>
          <p:nvPr>
            <p:ph type="subTitle" idx="4294967295"/>
          </p:nvPr>
        </p:nvSpPr>
        <p:spPr>
          <a:xfrm>
            <a:off x="4012199" y="2204864"/>
            <a:ext cx="4896544" cy="3168352"/>
          </a:xfrm>
        </p:spPr>
        <p:txBody>
          <a:bodyPr/>
          <a:lstStyle/>
          <a:p>
            <a:pPr marL="0" indent="0" algn="ctr" eaLnBrk="1" hangingPunct="1">
              <a:lnSpc>
                <a:spcPct val="80000"/>
              </a:lnSpc>
              <a:buFontTx/>
              <a:buNone/>
            </a:pPr>
            <a:r>
              <a:rPr lang="en-US" sz="5400" dirty="0" smtClean="0">
                <a:solidFill>
                  <a:schemeClr val="tx2"/>
                </a:solidFill>
                <a:latin typeface="Calibri" pitchFamily="34" charset="0"/>
                <a:cs typeface="Calibri" pitchFamily="34" charset="0"/>
              </a:rPr>
              <a:t>“Do it to me.</a:t>
            </a:r>
          </a:p>
          <a:p>
            <a:pPr marL="0" indent="0" algn="ctr" eaLnBrk="1" hangingPunct="1">
              <a:lnSpc>
                <a:spcPct val="80000"/>
              </a:lnSpc>
              <a:buFontTx/>
              <a:buNone/>
            </a:pPr>
            <a:r>
              <a:rPr lang="en-US" sz="5400" dirty="0" smtClean="0">
                <a:solidFill>
                  <a:schemeClr val="tx2"/>
                </a:solidFill>
                <a:latin typeface="Calibri" pitchFamily="34" charset="0"/>
                <a:cs typeface="Calibri" pitchFamily="34" charset="0"/>
              </a:rPr>
              <a:t>Do it for me.</a:t>
            </a:r>
          </a:p>
          <a:p>
            <a:pPr marL="0" indent="0" algn="ctr" eaLnBrk="1" hangingPunct="1">
              <a:lnSpc>
                <a:spcPct val="80000"/>
              </a:lnSpc>
              <a:buFontTx/>
              <a:buNone/>
            </a:pPr>
            <a:r>
              <a:rPr lang="en-US" sz="5400" dirty="0" smtClean="0">
                <a:solidFill>
                  <a:schemeClr val="tx2"/>
                </a:solidFill>
                <a:latin typeface="Calibri" pitchFamily="34" charset="0"/>
                <a:cs typeface="Calibri" pitchFamily="34" charset="0"/>
              </a:rPr>
              <a:t>Do it with me.”</a:t>
            </a:r>
          </a:p>
          <a:p>
            <a:pPr marL="0" indent="0" algn="ctr" eaLnBrk="1" hangingPunct="1">
              <a:lnSpc>
                <a:spcPct val="80000"/>
              </a:lnSpc>
              <a:buFontTx/>
              <a:buNone/>
            </a:pPr>
            <a:endParaRPr lang="en-US" sz="2000" dirty="0" smtClean="0">
              <a:solidFill>
                <a:schemeClr val="tx2"/>
              </a:solidFill>
              <a:latin typeface="Calibri" pitchFamily="34" charset="0"/>
              <a:cs typeface="Calibri" pitchFamily="34" charset="0"/>
            </a:endParaRPr>
          </a:p>
          <a:p>
            <a:pPr marL="0" indent="0" algn="r" eaLnBrk="1" hangingPunct="1">
              <a:lnSpc>
                <a:spcPct val="80000"/>
              </a:lnSpc>
              <a:buFontTx/>
              <a:buNone/>
            </a:pPr>
            <a:r>
              <a:rPr lang="en-US" sz="2500" dirty="0" smtClean="0">
                <a:latin typeface="Calibri" pitchFamily="34" charset="0"/>
                <a:cs typeface="Calibri" pitchFamily="34" charset="0"/>
              </a:rPr>
              <a:t>Martha Hayward</a:t>
            </a:r>
          </a:p>
          <a:p>
            <a:pPr marL="0" indent="0" algn="r" eaLnBrk="1" hangingPunct="1">
              <a:lnSpc>
                <a:spcPct val="80000"/>
              </a:lnSpc>
              <a:buFontTx/>
              <a:buNone/>
            </a:pPr>
            <a:r>
              <a:rPr lang="en-US" sz="2500" dirty="0" smtClean="0">
                <a:latin typeface="Calibri" pitchFamily="34" charset="0"/>
                <a:cs typeface="Calibri" pitchFamily="34" charset="0"/>
              </a:rPr>
              <a:t>Patient Advocate</a:t>
            </a:r>
          </a:p>
        </p:txBody>
      </p:sp>
      <p:pic>
        <p:nvPicPr>
          <p:cNvPr id="11266" name="Picture 2"/>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3176" y="1196752"/>
            <a:ext cx="3999023" cy="501211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1550955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ctrTitle"/>
          </p:nvPr>
        </p:nvSpPr>
        <p:spPr>
          <a:xfrm>
            <a:off x="611560" y="2636912"/>
            <a:ext cx="7772400" cy="1470025"/>
          </a:xfrm>
        </p:spPr>
        <p:txBody>
          <a:bodyPr/>
          <a:lstStyle/>
          <a:p>
            <a:pPr eaLnBrk="1" hangingPunct="1"/>
            <a:r>
              <a:rPr lang="en-GB" sz="4900" b="1" dirty="0" smtClean="0">
                <a:effectLst>
                  <a:outerShdw blurRad="38100" dist="38100" dir="2700000" algn="tl">
                    <a:srgbClr val="000000">
                      <a:alpha val="43137"/>
                    </a:srgbClr>
                  </a:outerShdw>
                </a:effectLst>
                <a:latin typeface="Calibri" pitchFamily="34" charset="0"/>
                <a:cs typeface="Calibri" pitchFamily="34" charset="0"/>
              </a:rPr>
              <a:t>How do we do this everywhere, all the time?</a:t>
            </a:r>
            <a:br>
              <a:rPr lang="en-GB" sz="4900" b="1" dirty="0" smtClean="0">
                <a:effectLst>
                  <a:outerShdw blurRad="38100" dist="38100" dir="2700000" algn="tl">
                    <a:srgbClr val="000000">
                      <a:alpha val="43137"/>
                    </a:srgbClr>
                  </a:outerShdw>
                </a:effectLst>
                <a:latin typeface="Calibri" pitchFamily="34" charset="0"/>
                <a:cs typeface="Calibri" pitchFamily="34" charset="0"/>
              </a:rPr>
            </a:br>
            <a:endParaRPr lang="en-GB" sz="4900" b="1" dirty="0" smtClean="0">
              <a:effectLst>
                <a:outerShdw blurRad="38100" dist="38100" dir="2700000" algn="tl">
                  <a:srgbClr val="000000">
                    <a:alpha val="43137"/>
                  </a:srgbClr>
                </a:outerShdw>
              </a:effectLst>
              <a:latin typeface="Calibri" pitchFamily="34" charset="0"/>
              <a:cs typeface="Calibri" pitchFamily="34" charset="0"/>
            </a:endParaRPr>
          </a:p>
        </p:txBody>
      </p:sp>
    </p:spTree>
    <p:custDataLst>
      <p:tags r:id="rId1"/>
    </p:custDataLst>
    <p:extLst>
      <p:ext uri="{BB962C8B-B14F-4D97-AF65-F5344CB8AC3E}">
        <p14:creationId xmlns:p14="http://schemas.microsoft.com/office/powerpoint/2010/main" val="10948260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131840" y="2708919"/>
            <a:ext cx="5734151" cy="39553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146" name="Picture 2"/>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14542" y="410392"/>
            <a:ext cx="6010659" cy="37008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extBox 1"/>
          <p:cNvSpPr txBox="1"/>
          <p:nvPr/>
        </p:nvSpPr>
        <p:spPr>
          <a:xfrm>
            <a:off x="414542" y="6334647"/>
            <a:ext cx="1562864" cy="338554"/>
          </a:xfrm>
          <a:prstGeom prst="rect">
            <a:avLst/>
          </a:prstGeom>
          <a:noFill/>
        </p:spPr>
        <p:txBody>
          <a:bodyPr wrap="none" rtlCol="0">
            <a:spAutoFit/>
          </a:bodyPr>
          <a:lstStyle/>
          <a:p>
            <a:r>
              <a:rPr lang="en-GB" sz="1600" dirty="0" smtClean="0">
                <a:solidFill>
                  <a:srgbClr val="000000"/>
                </a:solidFill>
                <a:latin typeface="Calibri" pitchFamily="34" charset="0"/>
                <a:cs typeface="Calibri" pitchFamily="34" charset="0"/>
              </a:rPr>
              <a:t>Associated Press</a:t>
            </a:r>
            <a:endParaRPr lang="en-GB" sz="1600" dirty="0">
              <a:solidFill>
                <a:srgbClr val="000000"/>
              </a:solidFill>
              <a:latin typeface="Calibri" pitchFamily="34" charset="0"/>
              <a:cs typeface="Calibri" pitchFamily="34" charset="0"/>
            </a:endParaRPr>
          </a:p>
        </p:txBody>
      </p:sp>
    </p:spTree>
    <p:custDataLst>
      <p:tags r:id="rId1"/>
    </p:custDataLst>
    <p:extLst>
      <p:ext uri="{BB962C8B-B14F-4D97-AF65-F5344CB8AC3E}">
        <p14:creationId xmlns:p14="http://schemas.microsoft.com/office/powerpoint/2010/main" val="2284967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509" y="836712"/>
            <a:ext cx="7631947" cy="48163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92509" y="5733256"/>
            <a:ext cx="821379" cy="338554"/>
          </a:xfrm>
          <a:prstGeom prst="rect">
            <a:avLst/>
          </a:prstGeom>
          <a:noFill/>
        </p:spPr>
        <p:txBody>
          <a:bodyPr wrap="none" rtlCol="0">
            <a:spAutoFit/>
          </a:bodyPr>
          <a:lstStyle/>
          <a:p>
            <a:r>
              <a:rPr lang="en-GB" sz="1600" dirty="0" smtClean="0">
                <a:solidFill>
                  <a:prstClr val="black"/>
                </a:solidFill>
                <a:cs typeface="Calibri" pitchFamily="34" charset="0"/>
              </a:rPr>
              <a:t>Reuters</a:t>
            </a:r>
            <a:endParaRPr lang="en-GB" sz="1600" dirty="0">
              <a:solidFill>
                <a:prstClr val="black"/>
              </a:solidFill>
              <a:cs typeface="Calibri" pitchFamily="34" charset="0"/>
            </a:endParaRPr>
          </a:p>
        </p:txBody>
      </p:sp>
    </p:spTree>
    <p:custDataLst>
      <p:tags r:id="rId1"/>
    </p:custDataLst>
    <p:extLst>
      <p:ext uri="{BB962C8B-B14F-4D97-AF65-F5344CB8AC3E}">
        <p14:creationId xmlns:p14="http://schemas.microsoft.com/office/powerpoint/2010/main" val="39717203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3" cstate="print">
            <a:duotone>
              <a:prstClr val="black"/>
              <a:srgbClr val="D9C3A5">
                <a:tint val="50000"/>
                <a:satMod val="18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691351" y="1052736"/>
            <a:ext cx="7867157" cy="496855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991173" y="260647"/>
            <a:ext cx="5429692" cy="646331"/>
          </a:xfrm>
          <a:prstGeom prst="rect">
            <a:avLst/>
          </a:prstGeom>
        </p:spPr>
        <p:txBody>
          <a:bodyPr wrap="none">
            <a:spAutoFit/>
          </a:bodyPr>
          <a:lstStyle/>
          <a:p>
            <a:r>
              <a:rPr lang="en-GB" sz="3600" b="1" dirty="0" smtClean="0">
                <a:solidFill>
                  <a:prstClr val="black"/>
                </a:solidFill>
                <a:latin typeface="Calibri" pitchFamily="34" charset="0"/>
                <a:cs typeface="Calibri" pitchFamily="34" charset="0"/>
              </a:rPr>
              <a:t>What made the difference?</a:t>
            </a:r>
            <a:endParaRPr lang="en-GB" sz="3600" b="1" dirty="0">
              <a:solidFill>
                <a:prstClr val="black"/>
              </a:solidFill>
              <a:latin typeface="Calibri" pitchFamily="34" charset="0"/>
              <a:cs typeface="Calibri" pitchFamily="34" charset="0"/>
            </a:endParaRPr>
          </a:p>
        </p:txBody>
      </p:sp>
      <p:sp>
        <p:nvSpPr>
          <p:cNvPr id="4" name="TextBox 3"/>
          <p:cNvSpPr txBox="1"/>
          <p:nvPr/>
        </p:nvSpPr>
        <p:spPr>
          <a:xfrm>
            <a:off x="985182" y="1844824"/>
            <a:ext cx="6713569" cy="1446550"/>
          </a:xfrm>
          <a:prstGeom prst="rect">
            <a:avLst/>
          </a:prstGeom>
          <a:noFill/>
        </p:spPr>
        <p:txBody>
          <a:bodyPr wrap="none" rtlCol="0">
            <a:spAutoFit/>
          </a:bodyPr>
          <a:lstStyle/>
          <a:p>
            <a:r>
              <a:rPr lang="en-GB" sz="4400" b="1" dirty="0" smtClean="0">
                <a:solidFill>
                  <a:prstClr val="white"/>
                </a:solidFill>
                <a:effectLst>
                  <a:outerShdw blurRad="38100" dist="38100" dir="2700000" algn="tl">
                    <a:srgbClr val="000000">
                      <a:alpha val="43137"/>
                    </a:srgbClr>
                  </a:outerShdw>
                </a:effectLst>
                <a:cs typeface="Calibri" pitchFamily="34" charset="0"/>
              </a:rPr>
              <a:t>1. Checklists</a:t>
            </a:r>
          </a:p>
          <a:p>
            <a:r>
              <a:rPr lang="en-GB" sz="4400" b="1" dirty="0" smtClean="0">
                <a:solidFill>
                  <a:prstClr val="white"/>
                </a:solidFill>
                <a:effectLst>
                  <a:outerShdw blurRad="38100" dist="38100" dir="2700000" algn="tl">
                    <a:srgbClr val="000000">
                      <a:alpha val="43137"/>
                    </a:srgbClr>
                  </a:outerShdw>
                </a:effectLst>
                <a:cs typeface="Calibri" pitchFamily="34" charset="0"/>
              </a:rPr>
              <a:t>		 </a:t>
            </a:r>
            <a:r>
              <a:rPr lang="en-GB" sz="4400" b="1" dirty="0" smtClean="0">
                <a:solidFill>
                  <a:srgbClr val="FF0000"/>
                </a:solidFill>
                <a:effectLst>
                  <a:outerShdw blurRad="38100" dist="38100" dir="2700000" algn="tl">
                    <a:srgbClr val="000000">
                      <a:alpha val="43137"/>
                    </a:srgbClr>
                  </a:outerShdw>
                </a:effectLst>
                <a:cs typeface="Calibri" pitchFamily="34" charset="0"/>
              </a:rPr>
              <a:t>- technical accuracy</a:t>
            </a:r>
            <a:endParaRPr lang="en-GB" sz="4400" b="1" dirty="0">
              <a:solidFill>
                <a:srgbClr val="FF0000"/>
              </a:solidFill>
              <a:effectLst>
                <a:outerShdw blurRad="38100" dist="38100" dir="2700000" algn="tl">
                  <a:srgbClr val="000000">
                    <a:alpha val="43137"/>
                  </a:srgbClr>
                </a:outerShdw>
              </a:effectLst>
              <a:cs typeface="Calibri" pitchFamily="34" charset="0"/>
            </a:endParaRPr>
          </a:p>
        </p:txBody>
      </p:sp>
      <p:sp>
        <p:nvSpPr>
          <p:cNvPr id="5" name="TextBox 4"/>
          <p:cNvSpPr txBox="1"/>
          <p:nvPr/>
        </p:nvSpPr>
        <p:spPr>
          <a:xfrm>
            <a:off x="971600" y="3861048"/>
            <a:ext cx="7468839" cy="1446550"/>
          </a:xfrm>
          <a:prstGeom prst="rect">
            <a:avLst/>
          </a:prstGeom>
          <a:noFill/>
        </p:spPr>
        <p:txBody>
          <a:bodyPr wrap="none" rtlCol="0">
            <a:spAutoFit/>
          </a:bodyPr>
          <a:lstStyle/>
          <a:p>
            <a:r>
              <a:rPr lang="en-GB" sz="4400" b="1" dirty="0" smtClean="0">
                <a:solidFill>
                  <a:prstClr val="white"/>
                </a:solidFill>
                <a:effectLst>
                  <a:outerShdw blurRad="38100" dist="38100" dir="2700000" algn="tl">
                    <a:srgbClr val="000000">
                      <a:alpha val="43137"/>
                    </a:srgbClr>
                  </a:outerShdw>
                </a:effectLst>
                <a:cs typeface="Calibri" pitchFamily="34" charset="0"/>
              </a:rPr>
              <a:t>2. Crew Resource Management</a:t>
            </a:r>
          </a:p>
          <a:p>
            <a:r>
              <a:rPr lang="en-GB" sz="4400" b="1" dirty="0" smtClean="0">
                <a:solidFill>
                  <a:prstClr val="white"/>
                </a:solidFill>
                <a:effectLst>
                  <a:outerShdw blurRad="38100" dist="38100" dir="2700000" algn="tl">
                    <a:srgbClr val="000000">
                      <a:alpha val="43137"/>
                    </a:srgbClr>
                  </a:outerShdw>
                </a:effectLst>
                <a:cs typeface="Calibri" pitchFamily="34" charset="0"/>
              </a:rPr>
              <a:t> 	</a:t>
            </a:r>
            <a:r>
              <a:rPr lang="en-GB" sz="4400" b="1" dirty="0">
                <a:solidFill>
                  <a:prstClr val="white"/>
                </a:solidFill>
                <a:effectLst>
                  <a:outerShdw blurRad="38100" dist="38100" dir="2700000" algn="tl">
                    <a:srgbClr val="000000">
                      <a:alpha val="43137"/>
                    </a:srgbClr>
                  </a:outerShdw>
                </a:effectLst>
                <a:cs typeface="Calibri" pitchFamily="34" charset="0"/>
              </a:rPr>
              <a:t>	</a:t>
            </a:r>
            <a:r>
              <a:rPr lang="en-GB" sz="4400" b="1" dirty="0" smtClean="0">
                <a:solidFill>
                  <a:srgbClr val="FF0000"/>
                </a:solidFill>
                <a:effectLst>
                  <a:outerShdw blurRad="38100" dist="38100" dir="2700000" algn="tl">
                    <a:srgbClr val="000000">
                      <a:alpha val="43137"/>
                    </a:srgbClr>
                  </a:outerShdw>
                </a:effectLst>
                <a:cs typeface="Calibri" pitchFamily="34" charset="0"/>
              </a:rPr>
              <a:t>-</a:t>
            </a:r>
            <a:r>
              <a:rPr lang="en-GB" sz="4400" b="1" dirty="0" smtClean="0">
                <a:solidFill>
                  <a:prstClr val="white"/>
                </a:solidFill>
                <a:effectLst>
                  <a:outerShdw blurRad="38100" dist="38100" dir="2700000" algn="tl">
                    <a:srgbClr val="000000">
                      <a:alpha val="43137"/>
                    </a:srgbClr>
                  </a:outerShdw>
                </a:effectLst>
                <a:cs typeface="Calibri" pitchFamily="34" charset="0"/>
              </a:rPr>
              <a:t> </a:t>
            </a:r>
            <a:r>
              <a:rPr lang="en-GB" sz="4400" b="1" dirty="0" smtClean="0">
                <a:solidFill>
                  <a:srgbClr val="FF0000"/>
                </a:solidFill>
                <a:effectLst>
                  <a:outerShdw blurRad="38100" dist="38100" dir="2700000" algn="tl">
                    <a:srgbClr val="000000">
                      <a:alpha val="43137"/>
                    </a:srgbClr>
                  </a:outerShdw>
                </a:effectLst>
                <a:cs typeface="Calibri" pitchFamily="34" charset="0"/>
              </a:rPr>
              <a:t>human factors</a:t>
            </a:r>
            <a:endParaRPr lang="en-GB" sz="4400" b="1" dirty="0">
              <a:solidFill>
                <a:srgbClr val="FF0000"/>
              </a:solidFill>
              <a:effectLst>
                <a:outerShdw blurRad="38100" dist="38100" dir="2700000" algn="tl">
                  <a:srgbClr val="000000">
                    <a:alpha val="43137"/>
                  </a:srgbClr>
                </a:outerShdw>
              </a:effectLst>
              <a:cs typeface="Calibri" pitchFamily="34" charset="0"/>
            </a:endParaRPr>
          </a:p>
        </p:txBody>
      </p:sp>
    </p:spTree>
    <p:custDataLst>
      <p:tags r:id="rId1"/>
    </p:custDataLst>
    <p:extLst>
      <p:ext uri="{BB962C8B-B14F-4D97-AF65-F5344CB8AC3E}">
        <p14:creationId xmlns:p14="http://schemas.microsoft.com/office/powerpoint/2010/main" val="157347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artisticCrisscrossEtching trans="52000" pressure="12"/>
                    </a14:imgEffect>
                    <a14:imgEffect>
                      <a14:colorTemperature colorTemp="3450"/>
                    </a14:imgEffect>
                    <a14:imgEffect>
                      <a14:saturation sat="0"/>
                    </a14:imgEffect>
                  </a14:imgLayer>
                </a14:imgProps>
              </a:ext>
              <a:ext uri="{28A0092B-C50C-407E-A947-70E740481C1C}">
                <a14:useLocalDpi xmlns:a14="http://schemas.microsoft.com/office/drawing/2010/main" val="0"/>
              </a:ext>
            </a:extLst>
          </a:blip>
          <a:srcRect/>
          <a:stretch/>
        </p:blipFill>
        <p:spPr bwMode="auto">
          <a:xfrm>
            <a:off x="1"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2"/>
          <p:cNvSpPr>
            <a:spLocks noGrp="1" noChangeArrowheads="1"/>
          </p:cNvSpPr>
          <p:nvPr>
            <p:ph type="title" idx="4294967295"/>
          </p:nvPr>
        </p:nvSpPr>
        <p:spPr>
          <a:xfrm>
            <a:off x="0" y="407988"/>
            <a:ext cx="8915400" cy="1828800"/>
          </a:xfrm>
        </p:spPr>
        <p:txBody>
          <a:bodyPr lIns="91440" tIns="45720" rIns="91440" bIns="45720"/>
          <a:lstStyle/>
          <a:p>
            <a:pPr eaLnBrk="1" hangingPunct="1"/>
            <a:r>
              <a:rPr lang="en-US" sz="4800" b="1" dirty="0" smtClean="0">
                <a:latin typeface="Calibri" pitchFamily="34" charset="0"/>
                <a:cs typeface="Calibri" pitchFamily="34" charset="0"/>
              </a:rPr>
              <a:t>Definition of </a:t>
            </a:r>
            <a:br>
              <a:rPr lang="en-US" sz="4800" b="1" dirty="0" smtClean="0">
                <a:latin typeface="Calibri" pitchFamily="34" charset="0"/>
                <a:cs typeface="Calibri" pitchFamily="34" charset="0"/>
              </a:rPr>
            </a:br>
            <a:r>
              <a:rPr lang="en-US" sz="4800" b="1" i="1" dirty="0" smtClean="0">
                <a:latin typeface="Calibri" pitchFamily="34" charset="0"/>
                <a:cs typeface="Calibri" pitchFamily="34" charset="0"/>
              </a:rPr>
              <a:t>Reliability</a:t>
            </a:r>
            <a:r>
              <a:rPr lang="en-US" sz="4800" b="1" dirty="0" smtClean="0">
                <a:latin typeface="Calibri" pitchFamily="34" charset="0"/>
                <a:cs typeface="Calibri" pitchFamily="34" charset="0"/>
              </a:rPr>
              <a:t> for Health Care:</a:t>
            </a:r>
            <a:r>
              <a:rPr lang="en-US" sz="2400" b="1" dirty="0" smtClean="0">
                <a:latin typeface="Calibri" pitchFamily="34" charset="0"/>
                <a:cs typeface="Calibri" pitchFamily="34" charset="0"/>
              </a:rPr>
              <a:t> </a:t>
            </a:r>
            <a:endParaRPr lang="en-US" sz="1600" b="1" dirty="0" smtClean="0">
              <a:latin typeface="Calibri" pitchFamily="34" charset="0"/>
              <a:cs typeface="Calibri" pitchFamily="34" charset="0"/>
            </a:endParaRPr>
          </a:p>
        </p:txBody>
      </p:sp>
      <p:sp>
        <p:nvSpPr>
          <p:cNvPr id="13315" name="Rectangle 3"/>
          <p:cNvSpPr>
            <a:spLocks noGrp="1" noChangeArrowheads="1"/>
          </p:cNvSpPr>
          <p:nvPr>
            <p:ph type="body" idx="4294967295"/>
          </p:nvPr>
        </p:nvSpPr>
        <p:spPr>
          <a:xfrm>
            <a:off x="683568" y="2924944"/>
            <a:ext cx="8008937" cy="2520280"/>
          </a:xfrm>
        </p:spPr>
        <p:txBody>
          <a:bodyPr lIns="91440" tIns="45720" rIns="91440" bIns="45720"/>
          <a:lstStyle/>
          <a:p>
            <a:pPr algn="ctr" eaLnBrk="1" hangingPunct="1">
              <a:buFont typeface="Wingdings" pitchFamily="2" charset="2"/>
              <a:buNone/>
            </a:pPr>
            <a:r>
              <a:rPr lang="en-US" sz="6000" b="1" dirty="0" smtClean="0">
                <a:latin typeface="Calibri" pitchFamily="34" charset="0"/>
                <a:cs typeface="Calibri" pitchFamily="34" charset="0"/>
              </a:rPr>
              <a:t>Failure free operation over time</a:t>
            </a:r>
          </a:p>
          <a:p>
            <a:pPr algn="ctr" eaLnBrk="1" hangingPunct="1">
              <a:buFont typeface="Wingdings" pitchFamily="2" charset="2"/>
              <a:buNone/>
            </a:pPr>
            <a:endParaRPr lang="en-US" dirty="0" smtClean="0">
              <a:latin typeface="Calibri" pitchFamily="34" charset="0"/>
              <a:cs typeface="Calibri" pitchFamily="34" charset="0"/>
            </a:endParaRPr>
          </a:p>
          <a:p>
            <a:pPr algn="r" eaLnBrk="1" hangingPunct="1">
              <a:buFont typeface="Wingdings" pitchFamily="2" charset="2"/>
              <a:buNone/>
            </a:pPr>
            <a:r>
              <a:rPr lang="en-US" sz="2400" dirty="0" smtClean="0">
                <a:latin typeface="Calibri" pitchFamily="34" charset="0"/>
                <a:cs typeface="Calibri" pitchFamily="34" charset="0"/>
              </a:rPr>
              <a:t>David Garvin </a:t>
            </a:r>
            <a:br>
              <a:rPr lang="en-US" sz="2400" dirty="0" smtClean="0">
                <a:latin typeface="Calibri" pitchFamily="34" charset="0"/>
                <a:cs typeface="Calibri" pitchFamily="34" charset="0"/>
              </a:rPr>
            </a:br>
            <a:r>
              <a:rPr lang="en-US" sz="2400" dirty="0" smtClean="0">
                <a:latin typeface="Calibri" pitchFamily="34" charset="0"/>
                <a:cs typeface="Calibri" pitchFamily="34" charset="0"/>
              </a:rPr>
              <a:t>                                      Harvard Business School</a:t>
            </a:r>
          </a:p>
        </p:txBody>
      </p:sp>
    </p:spTree>
    <p:custDataLst>
      <p:tags r:id="rId1"/>
    </p:custDataLst>
    <p:extLst>
      <p:ext uri="{BB962C8B-B14F-4D97-AF65-F5344CB8AC3E}">
        <p14:creationId xmlns:p14="http://schemas.microsoft.com/office/powerpoint/2010/main" val="147108850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8373" y="188640"/>
            <a:ext cx="5904656" cy="646331"/>
          </a:xfrm>
          <a:prstGeom prst="rect">
            <a:avLst/>
          </a:prstGeom>
        </p:spPr>
        <p:txBody>
          <a:bodyPr wrap="square">
            <a:spAutoFit/>
          </a:bodyPr>
          <a:lstStyle/>
          <a:p>
            <a:r>
              <a:rPr lang="en-GB" sz="3600" b="1" dirty="0" smtClean="0">
                <a:solidFill>
                  <a:prstClr val="black"/>
                </a:solidFill>
                <a:latin typeface="Calibri" pitchFamily="34" charset="0"/>
                <a:cs typeface="Calibri" pitchFamily="34" charset="0"/>
              </a:rPr>
              <a:t>Moving from Never Events…</a:t>
            </a:r>
            <a:endParaRPr lang="en-GB" sz="3600" b="1" dirty="0">
              <a:solidFill>
                <a:prstClr val="black"/>
              </a:solidFill>
              <a:latin typeface="Calibri" pitchFamily="34" charset="0"/>
              <a:cs typeface="Calibri" pitchFamily="34" charset="0"/>
            </a:endParaRPr>
          </a:p>
        </p:txBody>
      </p:sp>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899592" y="982468"/>
            <a:ext cx="7622218" cy="50494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179512" y="3396759"/>
            <a:ext cx="2408287" cy="33339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923143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9792" y="260648"/>
            <a:ext cx="4109771" cy="646331"/>
          </a:xfrm>
          <a:prstGeom prst="rect">
            <a:avLst/>
          </a:prstGeom>
        </p:spPr>
        <p:txBody>
          <a:bodyPr wrap="square">
            <a:spAutoFit/>
          </a:bodyPr>
          <a:lstStyle/>
          <a:p>
            <a:r>
              <a:rPr lang="en-GB" sz="3600" b="1" dirty="0" smtClean="0">
                <a:solidFill>
                  <a:prstClr val="black"/>
                </a:solidFill>
                <a:latin typeface="Calibri" pitchFamily="34" charset="0"/>
                <a:cs typeface="Calibri" pitchFamily="34" charset="0"/>
              </a:rPr>
              <a:t>To Always Events…</a:t>
            </a:r>
            <a:endParaRPr lang="en-GB" sz="3600" b="1" dirty="0">
              <a:solidFill>
                <a:prstClr val="black"/>
              </a:solidFill>
              <a:latin typeface="Calibri" pitchFamily="34" charset="0"/>
              <a:cs typeface="Calibri"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729" y="1124744"/>
            <a:ext cx="7620000" cy="5076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5478645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213" y="869344"/>
            <a:ext cx="8791575" cy="521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53995" y="1340768"/>
            <a:ext cx="7992888" cy="4524315"/>
          </a:xfrm>
          <a:prstGeom prst="rect">
            <a:avLst/>
          </a:prstGeom>
          <a:noFill/>
        </p:spPr>
        <p:txBody>
          <a:bodyPr wrap="square" rtlCol="0">
            <a:spAutoFit/>
          </a:bodyPr>
          <a:lstStyle/>
          <a:p>
            <a:pPr algn="ctr"/>
            <a:r>
              <a:rPr lang="en-GB" sz="3600" b="1" dirty="0" smtClean="0">
                <a:latin typeface="Calibri" pitchFamily="34" charset="0"/>
                <a:cs typeface="Calibri" pitchFamily="34" charset="0"/>
              </a:rPr>
              <a:t>Reliably make sure that conversations about end of life care actually happen </a:t>
            </a:r>
          </a:p>
          <a:p>
            <a:pPr algn="ctr"/>
            <a:endParaRPr lang="en-GB" sz="3600" b="1" dirty="0">
              <a:latin typeface="Calibri" pitchFamily="34" charset="0"/>
              <a:cs typeface="Calibri" pitchFamily="34" charset="0"/>
            </a:endParaRPr>
          </a:p>
          <a:p>
            <a:pPr algn="ctr"/>
            <a:r>
              <a:rPr lang="en-GB" sz="3600" b="1" dirty="0" smtClean="0">
                <a:latin typeface="Calibri" pitchFamily="34" charset="0"/>
                <a:cs typeface="Calibri" pitchFamily="34" charset="0"/>
              </a:rPr>
              <a:t>This is discussed by the </a:t>
            </a:r>
          </a:p>
          <a:p>
            <a:pPr algn="ctr"/>
            <a:r>
              <a:rPr lang="en-GB" sz="3600" b="1" dirty="0" smtClean="0">
                <a:latin typeface="Calibri" pitchFamily="34" charset="0"/>
                <a:cs typeface="Calibri" pitchFamily="34" charset="0"/>
              </a:rPr>
              <a:t>multidisciplinary team</a:t>
            </a:r>
          </a:p>
          <a:p>
            <a:pPr algn="ctr"/>
            <a:endParaRPr lang="en-GB" sz="3600" b="1" dirty="0">
              <a:latin typeface="Calibri" pitchFamily="34" charset="0"/>
              <a:cs typeface="Calibri" pitchFamily="34" charset="0"/>
            </a:endParaRPr>
          </a:p>
          <a:p>
            <a:pPr algn="ctr"/>
            <a:r>
              <a:rPr lang="en-GB" sz="3600" b="1" dirty="0" smtClean="0">
                <a:latin typeface="Calibri" pitchFamily="34" charset="0"/>
                <a:cs typeface="Calibri" pitchFamily="34" charset="0"/>
              </a:rPr>
              <a:t>Everyone knows the outcome </a:t>
            </a:r>
          </a:p>
          <a:p>
            <a:pPr algn="ctr"/>
            <a:r>
              <a:rPr lang="en-GB" sz="3600" b="1" dirty="0" smtClean="0">
                <a:latin typeface="Calibri" pitchFamily="34" charset="0"/>
                <a:cs typeface="Calibri" pitchFamily="34" charset="0"/>
              </a:rPr>
              <a:t>of this conversation</a:t>
            </a:r>
            <a:endParaRPr lang="en-GB" sz="3600" b="1" dirty="0">
              <a:latin typeface="Calibri" pitchFamily="34" charset="0"/>
              <a:cs typeface="Calibri" pitchFamily="34" charset="0"/>
            </a:endParaRPr>
          </a:p>
        </p:txBody>
      </p:sp>
    </p:spTree>
    <p:custDataLst>
      <p:tags r:id="rId1"/>
    </p:custDataLst>
    <p:extLst>
      <p:ext uri="{BB962C8B-B14F-4D97-AF65-F5344CB8AC3E}">
        <p14:creationId xmlns:p14="http://schemas.microsoft.com/office/powerpoint/2010/main" val="189449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51520" y="612671"/>
            <a:ext cx="8593912" cy="57435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ustDataLst>
      <p:tags r:id="rId1"/>
    </p:custDataLst>
    <p:extLst>
      <p:ext uri="{BB962C8B-B14F-4D97-AF65-F5344CB8AC3E}">
        <p14:creationId xmlns:p14="http://schemas.microsoft.com/office/powerpoint/2010/main" val="17395000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16631"/>
            <a:ext cx="5377780" cy="1640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350780" y="3323568"/>
            <a:ext cx="4248472" cy="29521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717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3904" y="1807704"/>
            <a:ext cx="4285723" cy="29919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7171"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152" t="7046" r="5463"/>
          <a:stretch/>
        </p:blipFill>
        <p:spPr bwMode="auto">
          <a:xfrm>
            <a:off x="410765" y="4089954"/>
            <a:ext cx="4572000" cy="22223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7172"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67944" y="1628800"/>
            <a:ext cx="4531308" cy="201622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custDataLst>
      <p:tags r:id="rId1"/>
    </p:custDataLst>
    <p:extLst>
      <p:ext uri="{BB962C8B-B14F-4D97-AF65-F5344CB8AC3E}">
        <p14:creationId xmlns:p14="http://schemas.microsoft.com/office/powerpoint/2010/main" val="23898039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096"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35" name="Text Box 3"/>
          <p:cNvSpPr txBox="1">
            <a:spLocks noChangeArrowheads="1"/>
          </p:cNvSpPr>
          <p:nvPr/>
        </p:nvSpPr>
        <p:spPr bwMode="auto">
          <a:xfrm>
            <a:off x="755649" y="116632"/>
            <a:ext cx="799306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en-US" sz="5400" b="1" dirty="0">
                <a:solidFill>
                  <a:srgbClr val="FFFFFF"/>
                </a:solidFill>
                <a:latin typeface="Calibri" pitchFamily="34" charset="0"/>
                <a:cs typeface="Calibri" pitchFamily="34" charset="0"/>
              </a:rPr>
              <a:t>The Reliability </a:t>
            </a:r>
            <a:r>
              <a:rPr lang="en-US" sz="5400" b="1" dirty="0" smtClean="0">
                <a:solidFill>
                  <a:srgbClr val="FFFFFF"/>
                </a:solidFill>
                <a:latin typeface="Calibri" pitchFamily="34" charset="0"/>
                <a:cs typeface="Calibri" pitchFamily="34" charset="0"/>
              </a:rPr>
              <a:t>Gap</a:t>
            </a:r>
            <a:endParaRPr lang="en-US" sz="5400" b="1" dirty="0">
              <a:solidFill>
                <a:srgbClr val="FFFFFF"/>
              </a:solidFill>
              <a:latin typeface="Calibri" pitchFamily="34" charset="0"/>
              <a:cs typeface="Calibri" pitchFamily="34" charset="0"/>
            </a:endParaRPr>
          </a:p>
        </p:txBody>
      </p:sp>
      <p:sp>
        <p:nvSpPr>
          <p:cNvPr id="3" name="Rectangle 2"/>
          <p:cNvSpPr/>
          <p:nvPr/>
        </p:nvSpPr>
        <p:spPr>
          <a:xfrm>
            <a:off x="467544" y="1471142"/>
            <a:ext cx="3384376" cy="1569660"/>
          </a:xfrm>
          <a:prstGeom prst="rect">
            <a:avLst/>
          </a:prstGeom>
          <a:solidFill>
            <a:schemeClr val="bg1">
              <a:alpha val="68000"/>
            </a:schemeClr>
          </a:solidFill>
          <a:effectLst>
            <a:glow rad="63500">
              <a:schemeClr val="accent3">
                <a:satMod val="175000"/>
                <a:alpha val="40000"/>
              </a:schemeClr>
            </a:glow>
            <a:softEdge rad="31750"/>
          </a:effectLst>
        </p:spPr>
        <p:txBody>
          <a:bodyPr wrap="square">
            <a:spAutoFit/>
          </a:bodyPr>
          <a:lstStyle/>
          <a:p>
            <a:pPr algn="ctr"/>
            <a:r>
              <a:rPr lang="en-US" sz="2400" dirty="0">
                <a:solidFill>
                  <a:srgbClr val="000000"/>
                </a:solidFill>
                <a:latin typeface="Calibri" pitchFamily="34" charset="0"/>
                <a:cs typeface="Calibri" pitchFamily="34" charset="0"/>
              </a:rPr>
              <a:t>Current Improvement methods in healthcare are highly dependent on vigilance and hard work</a:t>
            </a:r>
            <a:endParaRPr lang="en-GB" sz="2400" dirty="0">
              <a:solidFill>
                <a:srgbClr val="000000"/>
              </a:solidFill>
              <a:latin typeface="Calibri" pitchFamily="34" charset="0"/>
              <a:cs typeface="Calibri" pitchFamily="34" charset="0"/>
            </a:endParaRPr>
          </a:p>
        </p:txBody>
      </p:sp>
      <p:sp>
        <p:nvSpPr>
          <p:cNvPr id="4" name="Rectangle 3"/>
          <p:cNvSpPr/>
          <p:nvPr/>
        </p:nvSpPr>
        <p:spPr>
          <a:xfrm>
            <a:off x="2771800" y="4941168"/>
            <a:ext cx="5148064" cy="1569660"/>
          </a:xfrm>
          <a:prstGeom prst="rect">
            <a:avLst/>
          </a:prstGeom>
          <a:solidFill>
            <a:schemeClr val="bg1">
              <a:alpha val="74000"/>
            </a:schemeClr>
          </a:solidFill>
          <a:effectLst>
            <a:glow rad="63500">
              <a:schemeClr val="accent3">
                <a:satMod val="175000"/>
                <a:alpha val="40000"/>
              </a:schemeClr>
            </a:glow>
            <a:softEdge rad="31750"/>
          </a:effectLst>
        </p:spPr>
        <p:txBody>
          <a:bodyPr wrap="square">
            <a:spAutoFit/>
          </a:bodyPr>
          <a:lstStyle/>
          <a:p>
            <a:pPr algn="ctr"/>
            <a:r>
              <a:rPr lang="en-US" sz="2400" dirty="0">
                <a:solidFill>
                  <a:srgbClr val="000000"/>
                </a:solidFill>
                <a:effectLst>
                  <a:outerShdw blurRad="38100" dist="38100" dir="2700000" algn="tl">
                    <a:srgbClr val="000000">
                      <a:alpha val="43137"/>
                    </a:srgbClr>
                  </a:outerShdw>
                </a:effectLst>
                <a:latin typeface="Calibri" pitchFamily="34" charset="0"/>
                <a:cs typeface="Calibri" pitchFamily="34" charset="0"/>
              </a:rPr>
              <a:t>The focus on </a:t>
            </a:r>
            <a:r>
              <a:rPr lang="en-US" sz="2400" b="1" dirty="0">
                <a:solidFill>
                  <a:srgbClr val="000000"/>
                </a:solidFill>
                <a:effectLst>
                  <a:outerShdw blurRad="38100" dist="38100" dir="2700000" algn="tl">
                    <a:srgbClr val="000000">
                      <a:alpha val="43137"/>
                    </a:srgbClr>
                  </a:outerShdw>
                </a:effectLst>
                <a:latin typeface="Calibri" pitchFamily="34" charset="0"/>
                <a:cs typeface="Calibri" pitchFamily="34" charset="0"/>
              </a:rPr>
              <a:t>outcomes</a:t>
            </a:r>
            <a:r>
              <a:rPr lang="en-US" sz="2400" dirty="0">
                <a:solidFill>
                  <a:srgbClr val="000000"/>
                </a:solidFill>
                <a:effectLst>
                  <a:outerShdw blurRad="38100" dist="38100" dir="2700000" algn="tl">
                    <a:srgbClr val="000000">
                      <a:alpha val="43137"/>
                    </a:srgbClr>
                  </a:outerShdw>
                </a:effectLst>
                <a:latin typeface="Calibri" pitchFamily="34" charset="0"/>
                <a:cs typeface="Calibri" pitchFamily="34" charset="0"/>
              </a:rPr>
              <a:t> tends to exaggerate the reliability within healthcare giving clinicians a false sense of security</a:t>
            </a:r>
            <a:endParaRPr lang="en-GB" sz="2400" dirty="0">
              <a:solidFill>
                <a:srgbClr val="000000"/>
              </a:solidFill>
              <a:effectLst>
                <a:outerShdw blurRad="38100" dist="38100" dir="2700000" algn="tl">
                  <a:srgbClr val="000000">
                    <a:alpha val="43137"/>
                  </a:srgbClr>
                </a:outerShdw>
              </a:effectLst>
              <a:latin typeface="Calibri" pitchFamily="34" charset="0"/>
              <a:cs typeface="Calibri" pitchFamily="34" charset="0"/>
            </a:endParaRPr>
          </a:p>
        </p:txBody>
      </p:sp>
      <p:sp>
        <p:nvSpPr>
          <p:cNvPr id="5" name="Rectangle 4"/>
          <p:cNvSpPr/>
          <p:nvPr/>
        </p:nvSpPr>
        <p:spPr>
          <a:xfrm>
            <a:off x="5256833" y="2248365"/>
            <a:ext cx="3491880" cy="1569660"/>
          </a:xfrm>
          <a:prstGeom prst="rect">
            <a:avLst/>
          </a:prstGeom>
          <a:solidFill>
            <a:schemeClr val="bg1">
              <a:alpha val="78000"/>
            </a:schemeClr>
          </a:solidFill>
          <a:effectLst>
            <a:glow rad="63500">
              <a:schemeClr val="accent3">
                <a:satMod val="175000"/>
                <a:alpha val="40000"/>
              </a:schemeClr>
            </a:glow>
            <a:softEdge rad="31750"/>
          </a:effectLst>
        </p:spPr>
        <p:txBody>
          <a:bodyPr wrap="square">
            <a:spAutoFit/>
          </a:bodyPr>
          <a:lstStyle/>
          <a:p>
            <a:pPr algn="ctr"/>
            <a:r>
              <a:rPr lang="en-US" sz="2400" dirty="0">
                <a:solidFill>
                  <a:srgbClr val="000000"/>
                </a:solidFill>
                <a:effectLst>
                  <a:outerShdw blurRad="38100" dist="38100" dir="2700000" algn="tl">
                    <a:srgbClr val="000000">
                      <a:alpha val="43137"/>
                    </a:srgbClr>
                  </a:outerShdw>
                </a:effectLst>
                <a:latin typeface="Calibri" pitchFamily="34" charset="0"/>
                <a:cs typeface="Calibri" pitchFamily="34" charset="0"/>
              </a:rPr>
              <a:t>Permissive clinical autonomy creates and allows wide performance margins</a:t>
            </a:r>
            <a:endParaRPr lang="en-GB" sz="2400" dirty="0">
              <a:solidFill>
                <a:srgbClr val="000000"/>
              </a:solidFill>
              <a:effectLst>
                <a:outerShdw blurRad="38100" dist="38100" dir="2700000" algn="tl">
                  <a:srgbClr val="000000">
                    <a:alpha val="43137"/>
                  </a:srgbClr>
                </a:outerShdw>
              </a:effectLst>
              <a:latin typeface="Calibri" pitchFamily="34" charset="0"/>
              <a:cs typeface="Calibri" pitchFamily="34" charset="0"/>
            </a:endParaRPr>
          </a:p>
        </p:txBody>
      </p:sp>
    </p:spTree>
    <p:custDataLst>
      <p:tags r:id="rId1"/>
    </p:custDataLst>
    <p:extLst>
      <p:ext uri="{BB962C8B-B14F-4D97-AF65-F5344CB8AC3E}">
        <p14:creationId xmlns:p14="http://schemas.microsoft.com/office/powerpoint/2010/main" val="140900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404664"/>
            <a:ext cx="6156176" cy="5639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686778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95536" y="492890"/>
            <a:ext cx="8270482" cy="54705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579340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755576" y="188640"/>
            <a:ext cx="7772400" cy="1470025"/>
          </a:xfrm>
        </p:spPr>
        <p:txBody>
          <a:bodyPr/>
          <a:lstStyle/>
          <a:p>
            <a:pPr eaLnBrk="1" hangingPunct="1"/>
            <a:r>
              <a:rPr lang="en-GB" b="1" dirty="0" smtClean="0">
                <a:latin typeface="Calibri" pitchFamily="34" charset="0"/>
                <a:cs typeface="Calibri" pitchFamily="34" charset="0"/>
              </a:rPr>
              <a:t>Implementing at scale….</a:t>
            </a:r>
            <a:br>
              <a:rPr lang="en-GB" b="1" dirty="0" smtClean="0">
                <a:latin typeface="Calibri" pitchFamily="34" charset="0"/>
                <a:cs typeface="Calibri" pitchFamily="34" charset="0"/>
              </a:rPr>
            </a:br>
            <a:r>
              <a:rPr lang="en-GB" b="1" dirty="0" smtClean="0">
                <a:latin typeface="Calibri" pitchFamily="34" charset="0"/>
                <a:cs typeface="Calibri" pitchFamily="34" charset="0"/>
              </a:rPr>
              <a:t>can it be done?</a:t>
            </a:r>
          </a:p>
        </p:txBody>
      </p:sp>
      <p:graphicFrame>
        <p:nvGraphicFramePr>
          <p:cNvPr id="5" name="Diagram 4"/>
          <p:cNvGraphicFramePr/>
          <p:nvPr>
            <p:extLst>
              <p:ext uri="{D42A27DB-BD31-4B8C-83A1-F6EECF244321}">
                <p14:modId xmlns:p14="http://schemas.microsoft.com/office/powerpoint/2010/main" val="4235703307"/>
              </p:ext>
            </p:extLst>
          </p:nvPr>
        </p:nvGraphicFramePr>
        <p:xfrm>
          <a:off x="827584" y="1628800"/>
          <a:ext cx="7056784" cy="47525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7565312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3491880" y="1916832"/>
            <a:ext cx="5400600" cy="1470025"/>
          </a:xfrm>
        </p:spPr>
        <p:txBody>
          <a:bodyPr>
            <a:noAutofit/>
          </a:bodyPr>
          <a:lstStyle/>
          <a:p>
            <a:pPr eaLnBrk="1" hangingPunct="1"/>
            <a:r>
              <a:rPr lang="en-GB" dirty="0" smtClean="0">
                <a:latin typeface="Calibri" pitchFamily="34" charset="0"/>
                <a:cs typeface="Calibri" pitchFamily="34" charset="0"/>
              </a:rPr>
              <a:t>“By what method?...</a:t>
            </a:r>
            <a:br>
              <a:rPr lang="en-GB" dirty="0" smtClean="0">
                <a:latin typeface="Calibri" pitchFamily="34" charset="0"/>
                <a:cs typeface="Calibri" pitchFamily="34" charset="0"/>
              </a:rPr>
            </a:br>
            <a:r>
              <a:rPr lang="en-GB" dirty="0">
                <a:latin typeface="Calibri" pitchFamily="34" charset="0"/>
                <a:cs typeface="Calibri" pitchFamily="34" charset="0"/>
              </a:rPr>
              <a:t>o</a:t>
            </a:r>
            <a:r>
              <a:rPr lang="en-GB" dirty="0" smtClean="0">
                <a:latin typeface="Calibri" pitchFamily="34" charset="0"/>
                <a:cs typeface="Calibri" pitchFamily="34" charset="0"/>
              </a:rPr>
              <a:t>nly the method counts”</a:t>
            </a:r>
            <a:br>
              <a:rPr lang="en-GB" dirty="0" smtClean="0">
                <a:latin typeface="Calibri" pitchFamily="34" charset="0"/>
                <a:cs typeface="Calibri" pitchFamily="34" charset="0"/>
              </a:rPr>
            </a:br>
            <a:r>
              <a:rPr lang="en-GB" dirty="0" smtClean="0">
                <a:latin typeface="Calibri" pitchFamily="34" charset="0"/>
                <a:cs typeface="Calibri" pitchFamily="34" charset="0"/>
              </a:rPr>
              <a:t/>
            </a:r>
            <a:br>
              <a:rPr lang="en-GB" dirty="0" smtClean="0">
                <a:latin typeface="Calibri" pitchFamily="34" charset="0"/>
                <a:cs typeface="Calibri" pitchFamily="34" charset="0"/>
              </a:rPr>
            </a:br>
            <a:r>
              <a:rPr lang="en-GB" sz="3200" dirty="0" smtClean="0">
                <a:latin typeface="Calibri" pitchFamily="34" charset="0"/>
                <a:cs typeface="Calibri" pitchFamily="34" charset="0"/>
              </a:rPr>
              <a:t>W Edwards Deming</a:t>
            </a:r>
          </a:p>
        </p:txBody>
      </p:sp>
      <p:pic>
        <p:nvPicPr>
          <p:cNvPr id="4098"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0" y="1484783"/>
            <a:ext cx="4222891" cy="539478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6552153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21729" y="6165304"/>
            <a:ext cx="4827967"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433" b="-1"/>
          <a:stretch/>
        </p:blipFill>
        <p:spPr bwMode="auto">
          <a:xfrm>
            <a:off x="2837928" y="4762933"/>
            <a:ext cx="4412625" cy="193986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43307" y="4452640"/>
            <a:ext cx="2843916" cy="225112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1691680" y="1138690"/>
            <a:ext cx="5802449" cy="1886020"/>
          </a:xfrm>
          <a:prstGeom prst="rect">
            <a:avLst/>
          </a:prstGeom>
          <a:ln>
            <a:noFill/>
          </a:ln>
          <a:effectLst>
            <a:softEdge rad="112500"/>
          </a:effectLst>
        </p:spPr>
      </p:pic>
      <p:sp>
        <p:nvSpPr>
          <p:cNvPr id="7" name="Rectangle 6"/>
          <p:cNvSpPr/>
          <p:nvPr/>
        </p:nvSpPr>
        <p:spPr>
          <a:xfrm>
            <a:off x="641792" y="3152927"/>
            <a:ext cx="1314676" cy="792088"/>
          </a:xfrm>
          <a:prstGeom prst="rect">
            <a:avLst/>
          </a:prstGeom>
          <a:gradFill flip="none" rotWithShape="1">
            <a:gsLst>
              <a:gs pos="0">
                <a:srgbClr val="095BFF"/>
              </a:gs>
              <a:gs pos="50000">
                <a:srgbClr val="4BB2FF"/>
              </a:gs>
              <a:gs pos="100000">
                <a:schemeClr val="accent2">
                  <a:lumMod val="20000"/>
                  <a:lumOff val="80000"/>
                </a:schemeClr>
              </a:gs>
            </a:gsLst>
            <a:lin ang="27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rgbClr val="4BACC6">
                    <a:lumMod val="25000"/>
                  </a:srgbClr>
                </a:solidFill>
                <a:latin typeface="Corbel" pitchFamily="34" charset="0"/>
                <a:cs typeface="Calibri" pitchFamily="34" charset="0"/>
              </a:rPr>
              <a:t>DESIGN</a:t>
            </a:r>
            <a:endParaRPr lang="en-GB" sz="2000" b="1" dirty="0">
              <a:solidFill>
                <a:srgbClr val="4BACC6">
                  <a:lumMod val="25000"/>
                </a:srgbClr>
              </a:solidFill>
              <a:latin typeface="Corbel" pitchFamily="34" charset="0"/>
              <a:cs typeface="Calibri" pitchFamily="34" charset="0"/>
            </a:endParaRPr>
          </a:p>
        </p:txBody>
      </p:sp>
      <p:sp>
        <p:nvSpPr>
          <p:cNvPr id="15" name="Rectangle 14"/>
          <p:cNvSpPr/>
          <p:nvPr/>
        </p:nvSpPr>
        <p:spPr>
          <a:xfrm>
            <a:off x="2232051" y="3152927"/>
            <a:ext cx="1314676" cy="792088"/>
          </a:xfrm>
          <a:prstGeom prst="rect">
            <a:avLst/>
          </a:prstGeom>
          <a:gradFill flip="none" rotWithShape="1">
            <a:gsLst>
              <a:gs pos="0">
                <a:srgbClr val="095BFF"/>
              </a:gs>
              <a:gs pos="50000">
                <a:srgbClr val="4BB2FF"/>
              </a:gs>
              <a:gs pos="100000">
                <a:schemeClr val="accent2">
                  <a:lumMod val="20000"/>
                  <a:lumOff val="80000"/>
                </a:schemeClr>
              </a:gs>
            </a:gsLst>
            <a:lin ang="27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rgbClr val="4BACC6">
                    <a:lumMod val="25000"/>
                  </a:srgbClr>
                </a:solidFill>
                <a:latin typeface="Corbel" pitchFamily="34" charset="0"/>
                <a:cs typeface="Calibri" pitchFamily="34" charset="0"/>
              </a:rPr>
              <a:t>DESIGN</a:t>
            </a:r>
            <a:endParaRPr lang="en-GB" sz="2000" b="1" dirty="0">
              <a:solidFill>
                <a:srgbClr val="4BACC6">
                  <a:lumMod val="25000"/>
                </a:srgbClr>
              </a:solidFill>
              <a:latin typeface="Corbel" pitchFamily="34" charset="0"/>
              <a:cs typeface="Calibri" pitchFamily="34" charset="0"/>
            </a:endParaRPr>
          </a:p>
        </p:txBody>
      </p:sp>
      <p:sp>
        <p:nvSpPr>
          <p:cNvPr id="16" name="Rectangle 15"/>
          <p:cNvSpPr/>
          <p:nvPr/>
        </p:nvSpPr>
        <p:spPr>
          <a:xfrm>
            <a:off x="3867721" y="3152927"/>
            <a:ext cx="1314676" cy="792088"/>
          </a:xfrm>
          <a:prstGeom prst="rect">
            <a:avLst/>
          </a:prstGeom>
          <a:gradFill flip="none" rotWithShape="1">
            <a:gsLst>
              <a:gs pos="0">
                <a:srgbClr val="095BFF"/>
              </a:gs>
              <a:gs pos="50000">
                <a:srgbClr val="4BB2FF"/>
              </a:gs>
              <a:gs pos="100000">
                <a:schemeClr val="accent2">
                  <a:lumMod val="20000"/>
                  <a:lumOff val="80000"/>
                </a:schemeClr>
              </a:gs>
            </a:gsLst>
            <a:lin ang="27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rgbClr val="4BACC6">
                    <a:lumMod val="25000"/>
                  </a:srgbClr>
                </a:solidFill>
                <a:latin typeface="Corbel" pitchFamily="34" charset="0"/>
                <a:cs typeface="Calibri" pitchFamily="34" charset="0"/>
              </a:rPr>
              <a:t>DESIGN</a:t>
            </a:r>
            <a:endParaRPr lang="en-GB" sz="2000" b="1" dirty="0">
              <a:solidFill>
                <a:srgbClr val="4BACC6">
                  <a:lumMod val="25000"/>
                </a:srgbClr>
              </a:solidFill>
              <a:latin typeface="Corbel" pitchFamily="34" charset="0"/>
              <a:cs typeface="Calibri" pitchFamily="34" charset="0"/>
            </a:endParaRPr>
          </a:p>
        </p:txBody>
      </p:sp>
      <p:sp>
        <p:nvSpPr>
          <p:cNvPr id="17" name="Rectangle 16"/>
          <p:cNvSpPr/>
          <p:nvPr/>
        </p:nvSpPr>
        <p:spPr>
          <a:xfrm>
            <a:off x="5521270" y="3152927"/>
            <a:ext cx="1314676" cy="792088"/>
          </a:xfrm>
          <a:prstGeom prst="rect">
            <a:avLst/>
          </a:prstGeom>
          <a:gradFill flip="none" rotWithShape="1">
            <a:gsLst>
              <a:gs pos="0">
                <a:srgbClr val="095BFF"/>
              </a:gs>
              <a:gs pos="50000">
                <a:srgbClr val="4BB2FF"/>
              </a:gs>
              <a:gs pos="100000">
                <a:schemeClr val="accent2">
                  <a:lumMod val="20000"/>
                  <a:lumOff val="80000"/>
                </a:schemeClr>
              </a:gs>
            </a:gsLst>
            <a:lin ang="27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rgbClr val="4BACC6">
                    <a:lumMod val="25000"/>
                  </a:srgbClr>
                </a:solidFill>
                <a:latin typeface="Corbel" pitchFamily="34" charset="0"/>
                <a:cs typeface="Calibri" pitchFamily="34" charset="0"/>
              </a:rPr>
              <a:t>DESIGN</a:t>
            </a:r>
            <a:endParaRPr lang="en-GB" sz="2000" b="1" dirty="0">
              <a:solidFill>
                <a:srgbClr val="4BACC6">
                  <a:lumMod val="25000"/>
                </a:srgbClr>
              </a:solidFill>
              <a:latin typeface="Corbel" pitchFamily="34" charset="0"/>
              <a:cs typeface="Calibri" pitchFamily="34" charset="0"/>
            </a:endParaRPr>
          </a:p>
        </p:txBody>
      </p:sp>
      <p:sp>
        <p:nvSpPr>
          <p:cNvPr id="18" name="Rectangle 17"/>
          <p:cNvSpPr/>
          <p:nvPr/>
        </p:nvSpPr>
        <p:spPr>
          <a:xfrm>
            <a:off x="7129782" y="2924944"/>
            <a:ext cx="1546674" cy="1020071"/>
          </a:xfrm>
          <a:prstGeom prst="rect">
            <a:avLst/>
          </a:prstGeom>
          <a:gradFill flip="none" rotWithShape="1">
            <a:gsLst>
              <a:gs pos="0">
                <a:srgbClr val="00B050"/>
              </a:gs>
              <a:gs pos="81000">
                <a:srgbClr val="DDFBF1"/>
              </a:gs>
              <a:gs pos="100000">
                <a:srgbClr val="DDFBF1"/>
              </a:gs>
            </a:gsLst>
            <a:lin ang="27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rgbClr val="4BACC6">
                    <a:lumMod val="25000"/>
                  </a:srgbClr>
                </a:solidFill>
                <a:latin typeface="Corbel" pitchFamily="34" charset="0"/>
                <a:cs typeface="Calibri" pitchFamily="34" charset="0"/>
              </a:rPr>
              <a:t>APPROVE</a:t>
            </a:r>
            <a:endParaRPr lang="en-GB" sz="2000" b="1" dirty="0">
              <a:solidFill>
                <a:srgbClr val="4BACC6">
                  <a:lumMod val="25000"/>
                </a:srgbClr>
              </a:solidFill>
              <a:latin typeface="Corbel" pitchFamily="34" charset="0"/>
              <a:cs typeface="Calibri" pitchFamily="34" charset="0"/>
            </a:endParaRPr>
          </a:p>
        </p:txBody>
      </p:sp>
      <p:cxnSp>
        <p:nvCxnSpPr>
          <p:cNvPr id="4" name="Straight Connector 3"/>
          <p:cNvCxnSpPr/>
          <p:nvPr/>
        </p:nvCxnSpPr>
        <p:spPr>
          <a:xfrm>
            <a:off x="371170" y="4077072"/>
            <a:ext cx="8443468" cy="0"/>
          </a:xfrm>
          <a:prstGeom prst="line">
            <a:avLst/>
          </a:prstGeom>
          <a:ln w="66675"/>
        </p:spPr>
        <p:style>
          <a:lnRef idx="2">
            <a:schemeClr val="dk1"/>
          </a:lnRef>
          <a:fillRef idx="0">
            <a:schemeClr val="dk1"/>
          </a:fillRef>
          <a:effectRef idx="1">
            <a:schemeClr val="dk1"/>
          </a:effectRef>
          <a:fontRef idx="minor">
            <a:schemeClr val="tx1"/>
          </a:fontRef>
        </p:style>
      </p:cxnSp>
      <p:sp>
        <p:nvSpPr>
          <p:cNvPr id="2" name="TextBox 1"/>
          <p:cNvSpPr txBox="1"/>
          <p:nvPr/>
        </p:nvSpPr>
        <p:spPr>
          <a:xfrm>
            <a:off x="185592" y="846302"/>
            <a:ext cx="3209084" cy="584775"/>
          </a:xfrm>
          <a:prstGeom prst="rect">
            <a:avLst/>
          </a:prstGeom>
          <a:solidFill>
            <a:schemeClr val="bg1"/>
          </a:solidFill>
          <a:effectLst>
            <a:outerShdw blurRad="50800" dist="38100" dir="2700000" algn="tl" rotWithShape="0">
              <a:prstClr val="black">
                <a:alpha val="40000"/>
              </a:prstClr>
            </a:outerShdw>
          </a:effectLst>
        </p:spPr>
        <p:txBody>
          <a:bodyPr wrap="none" rtlCol="0">
            <a:spAutoFit/>
          </a:bodyPr>
          <a:lstStyle/>
          <a:p>
            <a:r>
              <a:rPr lang="en-GB" sz="3200" b="1" dirty="0" smtClean="0">
                <a:solidFill>
                  <a:prstClr val="black"/>
                </a:solidFill>
                <a:cs typeface="Calibri" pitchFamily="34" charset="0"/>
              </a:rPr>
              <a:t>Conference Room</a:t>
            </a:r>
            <a:endParaRPr lang="en-GB" sz="3200" b="1" dirty="0">
              <a:solidFill>
                <a:prstClr val="black"/>
              </a:solidFill>
              <a:cs typeface="Calibri" pitchFamily="34" charset="0"/>
            </a:endParaRPr>
          </a:p>
        </p:txBody>
      </p:sp>
      <p:sp>
        <p:nvSpPr>
          <p:cNvPr id="14" name="TextBox 13"/>
          <p:cNvSpPr txBox="1"/>
          <p:nvPr/>
        </p:nvSpPr>
        <p:spPr>
          <a:xfrm>
            <a:off x="387056" y="4293096"/>
            <a:ext cx="2055756" cy="584775"/>
          </a:xfrm>
          <a:prstGeom prst="rect">
            <a:avLst/>
          </a:prstGeom>
          <a:solidFill>
            <a:schemeClr val="bg1"/>
          </a:solidFill>
          <a:effectLst>
            <a:outerShdw blurRad="50800" dist="38100" dir="2700000" algn="tl" rotWithShape="0">
              <a:prstClr val="black">
                <a:alpha val="40000"/>
              </a:prstClr>
            </a:outerShdw>
          </a:effectLst>
        </p:spPr>
        <p:txBody>
          <a:bodyPr wrap="none" rtlCol="0">
            <a:spAutoFit/>
          </a:bodyPr>
          <a:lstStyle/>
          <a:p>
            <a:r>
              <a:rPr lang="en-GB" sz="3200" b="1" dirty="0" smtClean="0">
                <a:solidFill>
                  <a:prstClr val="black"/>
                </a:solidFill>
                <a:cs typeface="Calibri" pitchFamily="34" charset="0"/>
              </a:rPr>
              <a:t>Real World</a:t>
            </a:r>
            <a:endParaRPr lang="en-GB" sz="3200" b="1" dirty="0">
              <a:solidFill>
                <a:prstClr val="black"/>
              </a:solidFill>
              <a:cs typeface="Calibri" pitchFamily="34" charset="0"/>
            </a:endParaRPr>
          </a:p>
        </p:txBody>
      </p:sp>
      <p:cxnSp>
        <p:nvCxnSpPr>
          <p:cNvPr id="10" name="Straight Arrow Connector 9"/>
          <p:cNvCxnSpPr/>
          <p:nvPr/>
        </p:nvCxnSpPr>
        <p:spPr>
          <a:xfrm>
            <a:off x="7787120" y="3927762"/>
            <a:ext cx="0" cy="774975"/>
          </a:xfrm>
          <a:prstGeom prst="straightConnector1">
            <a:avLst/>
          </a:prstGeom>
          <a:ln w="66675">
            <a:solidFill>
              <a:schemeClr val="tx1"/>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956468" y="3548971"/>
            <a:ext cx="27558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546727" y="3548971"/>
            <a:ext cx="32099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endCxn id="17" idx="1"/>
          </p:cNvCxnSpPr>
          <p:nvPr/>
        </p:nvCxnSpPr>
        <p:spPr>
          <a:xfrm>
            <a:off x="5182397" y="3548971"/>
            <a:ext cx="33887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7" idx="3"/>
          </p:cNvCxnSpPr>
          <p:nvPr/>
        </p:nvCxnSpPr>
        <p:spPr>
          <a:xfrm>
            <a:off x="6835946" y="3548971"/>
            <a:ext cx="32834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itle 1"/>
          <p:cNvSpPr>
            <a:spLocks noGrp="1"/>
          </p:cNvSpPr>
          <p:nvPr>
            <p:ph type="title"/>
          </p:nvPr>
        </p:nvSpPr>
        <p:spPr>
          <a:xfrm>
            <a:off x="1547664" y="-111745"/>
            <a:ext cx="6336703" cy="1143000"/>
          </a:xfrm>
        </p:spPr>
        <p:txBody>
          <a:bodyPr/>
          <a:lstStyle/>
          <a:p>
            <a:r>
              <a:rPr lang="en-GB" sz="4000" b="1" dirty="0" smtClean="0">
                <a:latin typeface="Calibri" pitchFamily="34" charset="0"/>
                <a:cs typeface="Calibri" pitchFamily="34" charset="0"/>
              </a:rPr>
              <a:t>The Typical Approach…</a:t>
            </a:r>
            <a:endParaRPr lang="en-GB" sz="6000" b="1" dirty="0" smtClean="0">
              <a:latin typeface="Calibri" pitchFamily="34" charset="0"/>
              <a:cs typeface="Calibri" pitchFamily="34" charset="0"/>
            </a:endParaRPr>
          </a:p>
        </p:txBody>
      </p:sp>
      <p:sp>
        <p:nvSpPr>
          <p:cNvPr id="23" name="Rectangle 22"/>
          <p:cNvSpPr/>
          <p:nvPr/>
        </p:nvSpPr>
        <p:spPr>
          <a:xfrm>
            <a:off x="6870452" y="4671749"/>
            <a:ext cx="1840510" cy="1121554"/>
          </a:xfrm>
          <a:prstGeom prst="rect">
            <a:avLst/>
          </a:prstGeom>
          <a:gradFill flip="none" rotWithShape="1">
            <a:gsLst>
              <a:gs pos="0">
                <a:srgbClr val="F20000"/>
              </a:gs>
              <a:gs pos="57000">
                <a:srgbClr val="EEA4BB"/>
              </a:gs>
              <a:gs pos="100000">
                <a:srgbClr val="FBDDE0"/>
              </a:gs>
            </a:gsLst>
            <a:lin ang="2700000" scaled="1"/>
            <a:tileRect/>
          </a:gradFill>
          <a:ln>
            <a:noFill/>
          </a:ln>
          <a:effectLst>
            <a:outerShdw blurRad="88900" dist="38100" dir="2700000" sx="108000" sy="108000" algn="tl" rotWithShape="0">
              <a:srgbClr val="FFFF00">
                <a:alpha val="40000"/>
              </a:srgb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rgbClr val="4BACC6">
                    <a:lumMod val="25000"/>
                  </a:srgbClr>
                </a:solidFill>
                <a:latin typeface="Corbel" pitchFamily="34" charset="0"/>
                <a:cs typeface="Calibri" pitchFamily="34" charset="0"/>
              </a:rPr>
              <a:t>IMPLEMENT</a:t>
            </a:r>
            <a:endParaRPr lang="en-GB" sz="2000" b="1" dirty="0">
              <a:solidFill>
                <a:srgbClr val="4BACC6">
                  <a:lumMod val="25000"/>
                </a:srgbClr>
              </a:solidFill>
              <a:latin typeface="Corbel" pitchFamily="34" charset="0"/>
              <a:cs typeface="Calibri" pitchFamily="34" charset="0"/>
            </a:endParaRPr>
          </a:p>
        </p:txBody>
      </p:sp>
    </p:spTree>
    <p:custDataLst>
      <p:tags r:id="rId1"/>
    </p:custDataLst>
    <p:extLst>
      <p:ext uri="{BB962C8B-B14F-4D97-AF65-F5344CB8AC3E}">
        <p14:creationId xmlns:p14="http://schemas.microsoft.com/office/powerpoint/2010/main" val="32788245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21729" y="6165304"/>
            <a:ext cx="4827967"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691680" y="1138690"/>
            <a:ext cx="5802449" cy="1886020"/>
          </a:xfrm>
          <a:prstGeom prst="rect">
            <a:avLst/>
          </a:prstGeom>
          <a:ln>
            <a:noFill/>
          </a:ln>
          <a:effectLst>
            <a:softEdge rad="112500"/>
          </a:effectLst>
        </p:spPr>
      </p:pic>
      <p:sp>
        <p:nvSpPr>
          <p:cNvPr id="7" name="Rectangle 6"/>
          <p:cNvSpPr/>
          <p:nvPr/>
        </p:nvSpPr>
        <p:spPr>
          <a:xfrm>
            <a:off x="387056" y="3024710"/>
            <a:ext cx="1569412" cy="920305"/>
          </a:xfrm>
          <a:prstGeom prst="rect">
            <a:avLst/>
          </a:prstGeom>
          <a:gradFill flip="none" rotWithShape="1">
            <a:gsLst>
              <a:gs pos="0">
                <a:srgbClr val="095BFF"/>
              </a:gs>
              <a:gs pos="50000">
                <a:srgbClr val="4BB2FF"/>
              </a:gs>
              <a:gs pos="100000">
                <a:schemeClr val="accent2">
                  <a:lumMod val="20000"/>
                  <a:lumOff val="80000"/>
                </a:schemeClr>
              </a:gs>
            </a:gsLst>
            <a:lin ang="27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rgbClr val="4BACC6">
                    <a:lumMod val="25000"/>
                  </a:srgbClr>
                </a:solidFill>
                <a:latin typeface="Corbel" pitchFamily="34" charset="0"/>
                <a:cs typeface="Calibri" pitchFamily="34" charset="0"/>
              </a:rPr>
              <a:t>DESIGN</a:t>
            </a:r>
            <a:endParaRPr lang="en-GB" sz="2000" b="1" dirty="0">
              <a:solidFill>
                <a:srgbClr val="4BACC6">
                  <a:lumMod val="25000"/>
                </a:srgbClr>
              </a:solidFill>
              <a:latin typeface="Corbel" pitchFamily="34" charset="0"/>
              <a:cs typeface="Calibri" pitchFamily="34" charset="0"/>
            </a:endParaRPr>
          </a:p>
        </p:txBody>
      </p:sp>
      <p:sp>
        <p:nvSpPr>
          <p:cNvPr id="15" name="Rectangle 14"/>
          <p:cNvSpPr/>
          <p:nvPr/>
        </p:nvSpPr>
        <p:spPr>
          <a:xfrm>
            <a:off x="2408306" y="4881144"/>
            <a:ext cx="1314676" cy="792088"/>
          </a:xfrm>
          <a:prstGeom prst="rect">
            <a:avLst/>
          </a:prstGeom>
          <a:gradFill flip="none" rotWithShape="1">
            <a:gsLst>
              <a:gs pos="0">
                <a:srgbClr val="095BFF"/>
              </a:gs>
              <a:gs pos="50000">
                <a:srgbClr val="4BB2FF"/>
              </a:gs>
              <a:gs pos="100000">
                <a:schemeClr val="accent2">
                  <a:lumMod val="20000"/>
                  <a:lumOff val="80000"/>
                </a:schemeClr>
              </a:gs>
            </a:gsLst>
            <a:lin ang="27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rgbClr val="4BACC6">
                    <a:lumMod val="25000"/>
                  </a:srgbClr>
                </a:solidFill>
                <a:latin typeface="Corbel" pitchFamily="34" charset="0"/>
                <a:cs typeface="Calibri" pitchFamily="34" charset="0"/>
              </a:rPr>
              <a:t>TEST &amp; MODIFY</a:t>
            </a:r>
            <a:endParaRPr lang="en-GB" sz="2000" b="1" dirty="0">
              <a:solidFill>
                <a:srgbClr val="4BACC6">
                  <a:lumMod val="25000"/>
                </a:srgbClr>
              </a:solidFill>
              <a:latin typeface="Corbel" pitchFamily="34" charset="0"/>
              <a:cs typeface="Calibri" pitchFamily="34" charset="0"/>
            </a:endParaRPr>
          </a:p>
        </p:txBody>
      </p:sp>
      <p:sp>
        <p:nvSpPr>
          <p:cNvPr id="16" name="Rectangle 15"/>
          <p:cNvSpPr/>
          <p:nvPr/>
        </p:nvSpPr>
        <p:spPr>
          <a:xfrm>
            <a:off x="3889131" y="4871288"/>
            <a:ext cx="1314676" cy="792088"/>
          </a:xfrm>
          <a:prstGeom prst="rect">
            <a:avLst/>
          </a:prstGeom>
          <a:gradFill flip="none" rotWithShape="1">
            <a:gsLst>
              <a:gs pos="0">
                <a:srgbClr val="095BFF"/>
              </a:gs>
              <a:gs pos="50000">
                <a:srgbClr val="4BB2FF"/>
              </a:gs>
              <a:gs pos="100000">
                <a:schemeClr val="accent2">
                  <a:lumMod val="20000"/>
                  <a:lumOff val="80000"/>
                </a:schemeClr>
              </a:gs>
            </a:gsLst>
            <a:lin ang="27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rgbClr val="4BACC6">
                    <a:lumMod val="25000"/>
                  </a:srgbClr>
                </a:solidFill>
                <a:latin typeface="Corbel" pitchFamily="34" charset="0"/>
                <a:cs typeface="Calibri" pitchFamily="34" charset="0"/>
              </a:rPr>
              <a:t>TEST &amp; MODIFY</a:t>
            </a:r>
            <a:endParaRPr lang="en-GB" sz="2000" b="1" dirty="0">
              <a:solidFill>
                <a:srgbClr val="4BACC6">
                  <a:lumMod val="25000"/>
                </a:srgbClr>
              </a:solidFill>
              <a:latin typeface="Corbel" pitchFamily="34" charset="0"/>
              <a:cs typeface="Calibri" pitchFamily="34" charset="0"/>
            </a:endParaRPr>
          </a:p>
        </p:txBody>
      </p:sp>
      <p:sp>
        <p:nvSpPr>
          <p:cNvPr id="18" name="Rectangle 17"/>
          <p:cNvSpPr/>
          <p:nvPr/>
        </p:nvSpPr>
        <p:spPr>
          <a:xfrm>
            <a:off x="7101546" y="3007457"/>
            <a:ext cx="1474666" cy="920305"/>
          </a:xfrm>
          <a:prstGeom prst="rect">
            <a:avLst/>
          </a:prstGeom>
          <a:gradFill flip="none" rotWithShape="1">
            <a:gsLst>
              <a:gs pos="0">
                <a:srgbClr val="1BA181"/>
              </a:gs>
              <a:gs pos="23000">
                <a:srgbClr val="00B050"/>
              </a:gs>
              <a:gs pos="100000">
                <a:srgbClr val="DDFBF1"/>
              </a:gs>
            </a:gsLst>
            <a:lin ang="27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rgbClr val="4BACC6">
                    <a:lumMod val="25000"/>
                  </a:srgbClr>
                </a:solidFill>
                <a:latin typeface="Corbel" pitchFamily="34" charset="0"/>
                <a:cs typeface="Calibri" pitchFamily="34" charset="0"/>
              </a:rPr>
              <a:t>APPROVE</a:t>
            </a:r>
          </a:p>
          <a:p>
            <a:pPr algn="ctr"/>
            <a:r>
              <a:rPr lang="en-GB" sz="1400" b="1" dirty="0" smtClean="0">
                <a:solidFill>
                  <a:srgbClr val="4BACC6">
                    <a:lumMod val="25000"/>
                  </a:srgbClr>
                </a:solidFill>
                <a:latin typeface="Corbel" pitchFamily="34" charset="0"/>
                <a:cs typeface="Calibri" pitchFamily="34" charset="0"/>
              </a:rPr>
              <a:t>IF NECESSARY</a:t>
            </a:r>
            <a:endParaRPr lang="en-GB" sz="1400" b="1" dirty="0">
              <a:solidFill>
                <a:srgbClr val="4BACC6">
                  <a:lumMod val="25000"/>
                </a:srgbClr>
              </a:solidFill>
              <a:latin typeface="Corbel" pitchFamily="34" charset="0"/>
              <a:cs typeface="Calibri" pitchFamily="34" charset="0"/>
            </a:endParaRPr>
          </a:p>
        </p:txBody>
      </p:sp>
      <p:cxnSp>
        <p:nvCxnSpPr>
          <p:cNvPr id="4" name="Straight Connector 3"/>
          <p:cNvCxnSpPr/>
          <p:nvPr/>
        </p:nvCxnSpPr>
        <p:spPr>
          <a:xfrm>
            <a:off x="371170" y="4077072"/>
            <a:ext cx="8443468" cy="0"/>
          </a:xfrm>
          <a:prstGeom prst="line">
            <a:avLst/>
          </a:prstGeom>
          <a:ln w="66675"/>
        </p:spPr>
        <p:style>
          <a:lnRef idx="2">
            <a:schemeClr val="dk1"/>
          </a:lnRef>
          <a:fillRef idx="0">
            <a:schemeClr val="dk1"/>
          </a:fillRef>
          <a:effectRef idx="1">
            <a:schemeClr val="dk1"/>
          </a:effectRef>
          <a:fontRef idx="minor">
            <a:schemeClr val="tx1"/>
          </a:fontRef>
        </p:style>
      </p:cxnSp>
      <p:sp>
        <p:nvSpPr>
          <p:cNvPr id="2" name="TextBox 1"/>
          <p:cNvSpPr txBox="1"/>
          <p:nvPr/>
        </p:nvSpPr>
        <p:spPr>
          <a:xfrm>
            <a:off x="133833" y="948134"/>
            <a:ext cx="3209084" cy="584775"/>
          </a:xfrm>
          <a:prstGeom prst="rect">
            <a:avLst/>
          </a:prstGeom>
          <a:solidFill>
            <a:schemeClr val="bg1"/>
          </a:solidFill>
          <a:effectLst>
            <a:outerShdw blurRad="50800" dist="38100" dir="2700000" algn="tl" rotWithShape="0">
              <a:prstClr val="black">
                <a:alpha val="40000"/>
              </a:prstClr>
            </a:outerShdw>
          </a:effectLst>
        </p:spPr>
        <p:txBody>
          <a:bodyPr wrap="none" rtlCol="0">
            <a:spAutoFit/>
          </a:bodyPr>
          <a:lstStyle/>
          <a:p>
            <a:r>
              <a:rPr lang="en-GB" sz="3200" b="1" dirty="0" smtClean="0">
                <a:solidFill>
                  <a:prstClr val="black"/>
                </a:solidFill>
                <a:cs typeface="Calibri" pitchFamily="34" charset="0"/>
              </a:rPr>
              <a:t>Conference Room</a:t>
            </a:r>
            <a:endParaRPr lang="en-GB" sz="3200" b="1" dirty="0">
              <a:solidFill>
                <a:prstClr val="black"/>
              </a:solidFill>
              <a:cs typeface="Calibri" pitchFamily="34" charset="0"/>
            </a:endParaRPr>
          </a:p>
        </p:txBody>
      </p:sp>
      <p:sp>
        <p:nvSpPr>
          <p:cNvPr id="14" name="TextBox 13"/>
          <p:cNvSpPr txBox="1"/>
          <p:nvPr/>
        </p:nvSpPr>
        <p:spPr>
          <a:xfrm>
            <a:off x="283538" y="4293096"/>
            <a:ext cx="2055756" cy="584775"/>
          </a:xfrm>
          <a:prstGeom prst="rect">
            <a:avLst/>
          </a:prstGeom>
          <a:solidFill>
            <a:schemeClr val="bg1"/>
          </a:solidFill>
          <a:effectLst>
            <a:outerShdw blurRad="50800" dist="38100" dir="2700000" algn="tl" rotWithShape="0">
              <a:prstClr val="black">
                <a:alpha val="40000"/>
              </a:prstClr>
            </a:outerShdw>
          </a:effectLst>
        </p:spPr>
        <p:txBody>
          <a:bodyPr wrap="none" rtlCol="0">
            <a:spAutoFit/>
          </a:bodyPr>
          <a:lstStyle/>
          <a:p>
            <a:r>
              <a:rPr lang="en-GB" sz="3200" b="1" dirty="0" smtClean="0">
                <a:solidFill>
                  <a:prstClr val="black"/>
                </a:solidFill>
                <a:cs typeface="Calibri" pitchFamily="34" charset="0"/>
              </a:rPr>
              <a:t>Real World</a:t>
            </a:r>
            <a:endParaRPr lang="en-GB" sz="3200" b="1" dirty="0">
              <a:solidFill>
                <a:prstClr val="black"/>
              </a:solidFill>
              <a:cs typeface="Calibri" pitchFamily="34" charset="0"/>
            </a:endParaRPr>
          </a:p>
        </p:txBody>
      </p:sp>
      <p:cxnSp>
        <p:nvCxnSpPr>
          <p:cNvPr id="10" name="Straight Arrow Connector 9"/>
          <p:cNvCxnSpPr>
            <a:stCxn id="18" idx="2"/>
            <a:endCxn id="40" idx="0"/>
          </p:cNvCxnSpPr>
          <p:nvPr/>
        </p:nvCxnSpPr>
        <p:spPr>
          <a:xfrm>
            <a:off x="7838879" y="3927762"/>
            <a:ext cx="23533" cy="778492"/>
          </a:xfrm>
          <a:prstGeom prst="straightConnector1">
            <a:avLst/>
          </a:prstGeom>
          <a:ln w="66675">
            <a:solidFill>
              <a:schemeClr val="tx1"/>
            </a:solidFill>
            <a:tailEnd type="stealth" w="med" len="lg"/>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5351833" y="4871288"/>
            <a:ext cx="1314676" cy="792088"/>
          </a:xfrm>
          <a:prstGeom prst="rect">
            <a:avLst/>
          </a:prstGeom>
          <a:gradFill flip="none" rotWithShape="1">
            <a:gsLst>
              <a:gs pos="0">
                <a:srgbClr val="095BFF"/>
              </a:gs>
              <a:gs pos="50000">
                <a:srgbClr val="4BB2FF"/>
              </a:gs>
              <a:gs pos="100000">
                <a:schemeClr val="accent2">
                  <a:lumMod val="20000"/>
                  <a:lumOff val="80000"/>
                </a:schemeClr>
              </a:gs>
            </a:gsLst>
            <a:lin ang="27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rgbClr val="4BACC6">
                    <a:lumMod val="25000"/>
                  </a:srgbClr>
                </a:solidFill>
                <a:latin typeface="Corbel" pitchFamily="34" charset="0"/>
                <a:cs typeface="Calibri" pitchFamily="34" charset="0"/>
              </a:rPr>
              <a:t>TEST &amp; MODIFY</a:t>
            </a:r>
            <a:endParaRPr lang="en-GB" sz="2000" b="1" dirty="0">
              <a:solidFill>
                <a:srgbClr val="4BACC6">
                  <a:lumMod val="25000"/>
                </a:srgbClr>
              </a:solidFill>
              <a:latin typeface="Corbel" pitchFamily="34" charset="0"/>
              <a:cs typeface="Calibri" pitchFamily="34" charset="0"/>
            </a:endParaRPr>
          </a:p>
        </p:txBody>
      </p:sp>
      <p:sp>
        <p:nvSpPr>
          <p:cNvPr id="38" name="Title 1"/>
          <p:cNvSpPr txBox="1">
            <a:spLocks/>
          </p:cNvSpPr>
          <p:nvPr/>
        </p:nvSpPr>
        <p:spPr bwMode="auto">
          <a:xfrm>
            <a:off x="208736" y="173226"/>
            <a:ext cx="8640960" cy="792162"/>
          </a:xfrm>
          <a:prstGeom prst="rect">
            <a:avLst/>
          </a:prstGeom>
          <a:noFill/>
          <a:ln w="9525">
            <a:noFill/>
            <a:miter lim="800000"/>
            <a:headEnd/>
            <a:tailEnd/>
          </a:ln>
        </p:spPr>
        <p:txBody>
          <a:bodyPr lIns="91421" tIns="45711" rIns="91421" bIns="45711" anchor="ctr"/>
          <a:lstStyle/>
          <a:p>
            <a:pPr algn="ctr" eaLnBrk="0" hangingPunct="0"/>
            <a:r>
              <a:rPr lang="en-GB" sz="4000" b="1" dirty="0" smtClean="0">
                <a:solidFill>
                  <a:prstClr val="black"/>
                </a:solidFill>
                <a:cs typeface="Calibri" pitchFamily="34" charset="0"/>
              </a:rPr>
              <a:t>The Quality Improvement Approach</a:t>
            </a:r>
            <a:endParaRPr lang="en-GB" sz="4000" b="1" dirty="0">
              <a:solidFill>
                <a:prstClr val="black"/>
              </a:solidFill>
              <a:cs typeface="Calibri" pitchFamily="34" charset="0"/>
            </a:endParaRPr>
          </a:p>
        </p:txBody>
      </p:sp>
      <p:sp>
        <p:nvSpPr>
          <p:cNvPr id="40" name="Rectangle 39"/>
          <p:cNvSpPr/>
          <p:nvPr/>
        </p:nvSpPr>
        <p:spPr>
          <a:xfrm>
            <a:off x="6927439" y="4706254"/>
            <a:ext cx="1869946" cy="1191969"/>
          </a:xfrm>
          <a:prstGeom prst="rect">
            <a:avLst/>
          </a:prstGeom>
          <a:gradFill flip="none" rotWithShape="1">
            <a:gsLst>
              <a:gs pos="0">
                <a:srgbClr val="F20000"/>
              </a:gs>
              <a:gs pos="57000">
                <a:srgbClr val="EEA4BB"/>
              </a:gs>
              <a:gs pos="100000">
                <a:srgbClr val="FBDDE0"/>
              </a:gs>
            </a:gsLst>
            <a:lin ang="27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rgbClr val="4BACC6">
                    <a:lumMod val="25000"/>
                  </a:srgbClr>
                </a:solidFill>
                <a:latin typeface="Corbel" pitchFamily="34" charset="0"/>
                <a:cs typeface="Calibri" pitchFamily="34" charset="0"/>
              </a:rPr>
              <a:t>START TO IMPLEMENT</a:t>
            </a:r>
            <a:endParaRPr lang="en-GB" sz="2000" b="1" dirty="0">
              <a:solidFill>
                <a:srgbClr val="4BACC6">
                  <a:lumMod val="25000"/>
                </a:srgbClr>
              </a:solidFill>
              <a:latin typeface="Corbel" pitchFamily="34" charset="0"/>
              <a:cs typeface="Calibri" pitchFamily="34" charset="0"/>
            </a:endParaRPr>
          </a:p>
        </p:txBody>
      </p:sp>
      <p:cxnSp>
        <p:nvCxnSpPr>
          <p:cNvPr id="44" name="Straight Arrow Connector 43"/>
          <p:cNvCxnSpPr>
            <a:stCxn id="7" idx="3"/>
            <a:endCxn id="15" idx="0"/>
          </p:cNvCxnSpPr>
          <p:nvPr/>
        </p:nvCxnSpPr>
        <p:spPr>
          <a:xfrm>
            <a:off x="1956468" y="3484863"/>
            <a:ext cx="1109176" cy="1396281"/>
          </a:xfrm>
          <a:prstGeom prst="straightConnector1">
            <a:avLst/>
          </a:prstGeom>
          <a:ln w="66675">
            <a:solidFill>
              <a:schemeClr val="tx1"/>
            </a:solidFill>
            <a:tailEnd type="stealth" w="med" len="lg"/>
          </a:ln>
        </p:spPr>
        <p:style>
          <a:lnRef idx="1">
            <a:schemeClr val="accent1"/>
          </a:lnRef>
          <a:fillRef idx="0">
            <a:schemeClr val="accent1"/>
          </a:fillRef>
          <a:effectRef idx="0">
            <a:schemeClr val="accent1"/>
          </a:effectRef>
          <a:fontRef idx="minor">
            <a:schemeClr val="tx1"/>
          </a:fontRef>
        </p:style>
      </p:cxnSp>
      <p:sp>
        <p:nvSpPr>
          <p:cNvPr id="46" name="Curved Down Arrow 45"/>
          <p:cNvSpPr/>
          <p:nvPr/>
        </p:nvSpPr>
        <p:spPr>
          <a:xfrm rot="10800000">
            <a:off x="3148718" y="5520178"/>
            <a:ext cx="1380498" cy="514545"/>
          </a:xfrm>
          <a:prstGeom prst="curved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49" name="Curved Down Arrow 48"/>
          <p:cNvSpPr/>
          <p:nvPr/>
        </p:nvSpPr>
        <p:spPr>
          <a:xfrm>
            <a:off x="3218045" y="4509143"/>
            <a:ext cx="1374860" cy="514545"/>
          </a:xfrm>
          <a:prstGeom prst="curved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51" name="Curved Down Arrow 50"/>
          <p:cNvSpPr/>
          <p:nvPr/>
        </p:nvSpPr>
        <p:spPr>
          <a:xfrm>
            <a:off x="4771532" y="4491889"/>
            <a:ext cx="1374860" cy="514545"/>
          </a:xfrm>
          <a:prstGeom prst="curved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52" name="Curved Down Arrow 51"/>
          <p:cNvSpPr/>
          <p:nvPr/>
        </p:nvSpPr>
        <p:spPr>
          <a:xfrm rot="10800000">
            <a:off x="4710045" y="5530790"/>
            <a:ext cx="1380498" cy="514545"/>
          </a:xfrm>
          <a:prstGeom prst="curved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cxnSp>
        <p:nvCxnSpPr>
          <p:cNvPr id="53" name="Straight Arrow Connector 52"/>
          <p:cNvCxnSpPr>
            <a:endCxn id="18" idx="1"/>
          </p:cNvCxnSpPr>
          <p:nvPr/>
        </p:nvCxnSpPr>
        <p:spPr>
          <a:xfrm flipV="1">
            <a:off x="6198151" y="3467610"/>
            <a:ext cx="903395" cy="1413534"/>
          </a:xfrm>
          <a:prstGeom prst="straightConnector1">
            <a:avLst/>
          </a:prstGeom>
          <a:ln w="66675">
            <a:solidFill>
              <a:schemeClr val="tx1"/>
            </a:solidFill>
            <a:tailEnd type="stealth" w="med" len="lg"/>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38335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96240" y="583811"/>
            <a:ext cx="8351520" cy="6126480"/>
          </a:xfrm>
          <a:prstGeom prst="rect">
            <a:avLst/>
          </a:prstGeom>
        </p:spPr>
      </p:pic>
      <p:sp>
        <p:nvSpPr>
          <p:cNvPr id="3" name="Rectangle 2"/>
          <p:cNvSpPr/>
          <p:nvPr/>
        </p:nvSpPr>
        <p:spPr>
          <a:xfrm>
            <a:off x="2802887" y="145011"/>
            <a:ext cx="4354975" cy="1200329"/>
          </a:xfrm>
          <a:prstGeom prst="rect">
            <a:avLst/>
          </a:prstGeom>
        </p:spPr>
        <p:txBody>
          <a:bodyPr wrap="none">
            <a:spAutoFit/>
          </a:bodyPr>
          <a:lstStyle/>
          <a:p>
            <a:r>
              <a:rPr lang="en-GB" sz="3600" b="1" dirty="0">
                <a:solidFill>
                  <a:srgbClr val="000000"/>
                </a:solidFill>
                <a:cs typeface="Calibri" pitchFamily="34" charset="0"/>
              </a:rPr>
              <a:t>NHSScotland Surgical </a:t>
            </a:r>
            <a:endParaRPr lang="en-GB" sz="3600" b="1" dirty="0" smtClean="0">
              <a:solidFill>
                <a:srgbClr val="000000"/>
              </a:solidFill>
              <a:cs typeface="Calibri" pitchFamily="34" charset="0"/>
            </a:endParaRPr>
          </a:p>
          <a:p>
            <a:pPr algn="ctr"/>
            <a:r>
              <a:rPr lang="en-GB" sz="3600" b="1" dirty="0" smtClean="0">
                <a:solidFill>
                  <a:srgbClr val="000000"/>
                </a:solidFill>
                <a:cs typeface="Calibri" pitchFamily="34" charset="0"/>
              </a:rPr>
              <a:t>Safety Briefings</a:t>
            </a:r>
            <a:endParaRPr lang="en-GB" sz="3600" b="1" dirty="0">
              <a:solidFill>
                <a:srgbClr val="000000"/>
              </a:solidFill>
              <a:cs typeface="Calibri" pitchFamily="34" charset="0"/>
            </a:endParaRPr>
          </a:p>
        </p:txBody>
      </p:sp>
      <p:pic>
        <p:nvPicPr>
          <p:cNvPr id="3074"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980375" y="2492896"/>
            <a:ext cx="3767385" cy="29963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132722"/>
            <a:ext cx="1090613"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5509297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74368" y="132744"/>
            <a:ext cx="1088988" cy="10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907704" y="260647"/>
            <a:ext cx="6160276" cy="646331"/>
          </a:xfrm>
          <a:prstGeom prst="rect">
            <a:avLst/>
          </a:prstGeom>
        </p:spPr>
        <p:txBody>
          <a:bodyPr wrap="none">
            <a:spAutoFit/>
          </a:bodyPr>
          <a:lstStyle/>
          <a:p>
            <a:r>
              <a:rPr lang="en-GB" sz="3600" b="1" dirty="0">
                <a:solidFill>
                  <a:srgbClr val="000000"/>
                </a:solidFill>
                <a:cs typeface="Calibri" pitchFamily="34" charset="0"/>
              </a:rPr>
              <a:t>NHSScotland Surgical Mortality</a:t>
            </a:r>
          </a:p>
        </p:txBody>
      </p:sp>
      <p:pic>
        <p:nvPicPr>
          <p:cNvPr id="2" name="Picture 1"/>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10885" y="1221732"/>
            <a:ext cx="8972571" cy="5126313"/>
          </a:xfrm>
          <a:prstGeom prst="rect">
            <a:avLst/>
          </a:prstGeom>
        </p:spPr>
      </p:pic>
    </p:spTree>
    <p:custDataLst>
      <p:tags r:id="rId1"/>
    </p:custDataLst>
    <p:extLst>
      <p:ext uri="{BB962C8B-B14F-4D97-AF65-F5344CB8AC3E}">
        <p14:creationId xmlns:p14="http://schemas.microsoft.com/office/powerpoint/2010/main" val="16269276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2203109148"/>
              </p:ext>
            </p:extLst>
          </p:nvPr>
        </p:nvGraphicFramePr>
        <p:xfrm>
          <a:off x="755576" y="1268760"/>
          <a:ext cx="7658100" cy="518922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rot="761872">
            <a:off x="3848222" y="2698178"/>
            <a:ext cx="2581219" cy="523220"/>
          </a:xfrm>
          <a:prstGeom prst="rect">
            <a:avLst/>
          </a:prstGeom>
          <a:solidFill>
            <a:schemeClr val="accent1"/>
          </a:solidFill>
          <a:effectLst>
            <a:outerShdw blurRad="50800" dist="38100" dir="2700000" algn="tl" rotWithShape="0">
              <a:prstClr val="black">
                <a:alpha val="40000"/>
              </a:prstClr>
            </a:outerShdw>
          </a:effectLst>
        </p:spPr>
        <p:txBody>
          <a:bodyPr wrap="none">
            <a:spAutoFit/>
          </a:bodyPr>
          <a:lstStyle/>
          <a:p>
            <a:pPr>
              <a:defRPr/>
            </a:pPr>
            <a:r>
              <a:rPr lang="en-GB" sz="2800" b="1" dirty="0" smtClean="0">
                <a:solidFill>
                  <a:srgbClr val="000000"/>
                </a:solidFill>
              </a:rPr>
              <a:t>14.4%</a:t>
            </a:r>
            <a:r>
              <a:rPr lang="en-GB" sz="2800" dirty="0" smtClean="0">
                <a:solidFill>
                  <a:srgbClr val="000000"/>
                </a:solidFill>
              </a:rPr>
              <a:t> </a:t>
            </a:r>
            <a:r>
              <a:rPr lang="en-GB" sz="2800" dirty="0">
                <a:solidFill>
                  <a:srgbClr val="000000"/>
                </a:solidFill>
              </a:rPr>
              <a:t>reduction</a:t>
            </a:r>
          </a:p>
        </p:txBody>
      </p:sp>
      <p:sp>
        <p:nvSpPr>
          <p:cNvPr id="7" name="Title 1"/>
          <p:cNvSpPr txBox="1">
            <a:spLocks/>
          </p:cNvSpPr>
          <p:nvPr/>
        </p:nvSpPr>
        <p:spPr>
          <a:xfrm>
            <a:off x="717358" y="332656"/>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400" b="1" dirty="0" smtClean="0">
                <a:solidFill>
                  <a:prstClr val="black"/>
                </a:solidFill>
              </a:rPr>
              <a:t>Hospital Standardised Mortality Ratio </a:t>
            </a:r>
            <a:br>
              <a:rPr lang="en-GB" sz="3400" b="1" dirty="0" smtClean="0">
                <a:solidFill>
                  <a:prstClr val="black"/>
                </a:solidFill>
              </a:rPr>
            </a:br>
            <a:r>
              <a:rPr lang="en-GB" sz="3400" b="1" dirty="0" smtClean="0">
                <a:solidFill>
                  <a:prstClr val="black"/>
                </a:solidFill>
              </a:rPr>
              <a:t>Scotland: October 2006 to March 2014</a:t>
            </a:r>
            <a:endParaRPr lang="en-GB" sz="3400" dirty="0">
              <a:solidFill>
                <a:prstClr val="black"/>
              </a:solidFill>
            </a:endParaRPr>
          </a:p>
        </p:txBody>
      </p:sp>
      <p:pic>
        <p:nvPicPr>
          <p:cNvPr id="9"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74368" y="132744"/>
            <a:ext cx="1088988" cy="10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737997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5"/>
          <p:cNvSpPr txBox="1">
            <a:spLocks/>
          </p:cNvSpPr>
          <p:nvPr/>
        </p:nvSpPr>
        <p:spPr bwMode="auto">
          <a:xfrm>
            <a:off x="1024813" y="0"/>
            <a:ext cx="7344816" cy="1079500"/>
          </a:xfrm>
          <a:prstGeom prst="rect">
            <a:avLst/>
          </a:prstGeom>
          <a:noFill/>
          <a:ln>
            <a:noFill/>
          </a:ln>
          <a:effectLst/>
          <a:extLst>
            <a:ext uri="{FAA26D3D-D897-4be2-8F04-BA451C77F1D7}"/>
          </a:extLst>
        </p:spPr>
        <p:txBody>
          <a:bodyPr anchor="ctr"/>
          <a:lstStyle/>
          <a:p>
            <a:pPr algn="ctr" eaLnBrk="0" hangingPunct="0">
              <a:defRPr/>
            </a:pPr>
            <a:r>
              <a:rPr lang="en-GB" sz="4000" b="1" kern="0" dirty="0">
                <a:solidFill>
                  <a:srgbClr val="000000"/>
                </a:solidFill>
                <a:latin typeface="Calibri" pitchFamily="34" charset="0"/>
                <a:ea typeface="ＭＳ Ｐゴシック" charset="0"/>
                <a:cs typeface="Calibri" pitchFamily="34" charset="0"/>
              </a:rPr>
              <a:t>The Model for </a:t>
            </a:r>
            <a:r>
              <a:rPr lang="en-GB" sz="4000" b="1" kern="0" dirty="0" smtClean="0">
                <a:solidFill>
                  <a:srgbClr val="000000"/>
                </a:solidFill>
                <a:latin typeface="Calibri" pitchFamily="34" charset="0"/>
                <a:ea typeface="ＭＳ Ｐゴシック" charset="0"/>
                <a:cs typeface="Calibri" pitchFamily="34" charset="0"/>
              </a:rPr>
              <a:t>Improvement</a:t>
            </a:r>
            <a:endParaRPr lang="en-US" sz="4000" b="1" kern="0" dirty="0">
              <a:solidFill>
                <a:srgbClr val="000000"/>
              </a:solidFill>
              <a:latin typeface="Calibri" pitchFamily="34" charset="0"/>
              <a:ea typeface="ＭＳ Ｐゴシック" charset="0"/>
              <a:cs typeface="Calibri" pitchFamily="34" charset="0"/>
            </a:endParaRPr>
          </a:p>
        </p:txBody>
      </p:sp>
      <p:pic>
        <p:nvPicPr>
          <p:cNvPr id="30724" name="Picture 2" descr="s_02_mfi_nofill_0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699792" y="1029549"/>
            <a:ext cx="3612236" cy="56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5465401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solidFill>
            <a:schemeClr val="tx2">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pic>
        <p:nvPicPr>
          <p:cNvPr id="3074"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186912" y="-151190"/>
            <a:ext cx="4600832" cy="710858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3"/>
          <p:cNvSpPr txBox="1">
            <a:spLocks noChangeArrowheads="1"/>
          </p:cNvSpPr>
          <p:nvPr/>
        </p:nvSpPr>
        <p:spPr bwMode="auto">
          <a:xfrm>
            <a:off x="4632498" y="4005064"/>
            <a:ext cx="4326235" cy="19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pPr>
            <a:r>
              <a:rPr lang="en-US" dirty="0" smtClean="0">
                <a:solidFill>
                  <a:srgbClr val="FFFFFF"/>
                </a:solidFill>
                <a:latin typeface="Calibri" pitchFamily="34" charset="0"/>
                <a:cs typeface="Calibri" pitchFamily="34" charset="0"/>
              </a:rPr>
              <a:t>“</a:t>
            </a:r>
            <a:r>
              <a:rPr lang="en-US" i="1" dirty="0" smtClean="0">
                <a:solidFill>
                  <a:srgbClr val="FFFFFF"/>
                </a:solidFill>
                <a:latin typeface="Calibri" pitchFamily="34" charset="0"/>
                <a:cs typeface="Calibri" pitchFamily="34" charset="0"/>
              </a:rPr>
              <a:t>I did not fail one thousand times; I have found one thousand ways that won’t work.”</a:t>
            </a:r>
          </a:p>
          <a:p>
            <a:pPr marL="0" indent="0" eaLnBrk="1" hangingPunct="1">
              <a:buFontTx/>
              <a:buNone/>
            </a:pPr>
            <a:r>
              <a:rPr lang="en-US" i="1" dirty="0" smtClean="0">
                <a:solidFill>
                  <a:srgbClr val="FFFFFF"/>
                </a:solidFill>
                <a:latin typeface="Calibri" pitchFamily="34" charset="0"/>
                <a:cs typeface="Calibri" pitchFamily="34" charset="0"/>
              </a:rPr>
              <a:t>	       </a:t>
            </a:r>
            <a:r>
              <a:rPr lang="en-US" b="1" dirty="0" smtClean="0">
                <a:solidFill>
                  <a:srgbClr val="FFFFFF"/>
                </a:solidFill>
                <a:latin typeface="Calibri" pitchFamily="34" charset="0"/>
                <a:cs typeface="Calibri" pitchFamily="34" charset="0"/>
              </a:rPr>
              <a:t>Thomas Edison</a:t>
            </a:r>
          </a:p>
          <a:p>
            <a:pPr marL="0" indent="0" eaLnBrk="1" hangingPunct="1">
              <a:buFontTx/>
              <a:buNone/>
            </a:pPr>
            <a:endParaRPr lang="en-US" sz="2800" i="1" dirty="0" smtClean="0">
              <a:solidFill>
                <a:srgbClr val="FFFFFF"/>
              </a:solidFill>
              <a:latin typeface="Calibri" pitchFamily="34" charset="0"/>
              <a:cs typeface="Calibri" pitchFamily="34" charset="0"/>
            </a:endParaRPr>
          </a:p>
          <a:p>
            <a:pPr marL="0" indent="0" eaLnBrk="1" hangingPunct="1">
              <a:buFontTx/>
              <a:buNone/>
            </a:pPr>
            <a:endParaRPr lang="en-US" sz="2800" i="1" dirty="0" smtClean="0">
              <a:solidFill>
                <a:srgbClr val="FFFFFF"/>
              </a:solidFill>
              <a:latin typeface="Calibri" pitchFamily="34" charset="0"/>
              <a:cs typeface="Calibri" pitchFamily="34" charset="0"/>
            </a:endParaRPr>
          </a:p>
        </p:txBody>
      </p:sp>
    </p:spTree>
    <p:custDataLst>
      <p:tags r:id="rId1"/>
    </p:custDataLst>
    <p:extLst>
      <p:ext uri="{BB962C8B-B14F-4D97-AF65-F5344CB8AC3E}">
        <p14:creationId xmlns:p14="http://schemas.microsoft.com/office/powerpoint/2010/main" val="247941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dissolve">
                                      <p:cBhvr>
                                        <p:cTn id="11"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4767"/>
          <a:stretch/>
        </p:blipFill>
        <p:spPr bwMode="auto">
          <a:xfrm>
            <a:off x="4321936" y="1270407"/>
            <a:ext cx="4138496" cy="48195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54785" y="1270406"/>
            <a:ext cx="3667152" cy="48108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10773"/>
            <a:ext cx="5040560" cy="132343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4000" b="1" dirty="0" smtClean="0">
                <a:solidFill>
                  <a:srgbClr val="000000"/>
                </a:solidFill>
                <a:latin typeface="Calibri" pitchFamily="34" charset="0"/>
                <a:cs typeface="Calibri" pitchFamily="34" charset="0"/>
              </a:rPr>
              <a:t>The Power of Accurate </a:t>
            </a:r>
          </a:p>
          <a:p>
            <a:pPr algn="ctr"/>
            <a:r>
              <a:rPr lang="en-GB" sz="4000" b="1" dirty="0" smtClean="0">
                <a:solidFill>
                  <a:srgbClr val="000000"/>
                </a:solidFill>
                <a:latin typeface="Calibri" pitchFamily="34" charset="0"/>
                <a:cs typeface="Calibri" pitchFamily="34" charset="0"/>
              </a:rPr>
              <a:t>Information</a:t>
            </a:r>
            <a:endParaRPr lang="en-GB" sz="4000" b="1" dirty="0">
              <a:solidFill>
                <a:srgbClr val="000000"/>
              </a:solidFill>
              <a:latin typeface="Calibri" pitchFamily="34" charset="0"/>
              <a:cs typeface="Calibri" pitchFamily="34" charset="0"/>
            </a:endParaRPr>
          </a:p>
        </p:txBody>
      </p:sp>
    </p:spTree>
    <p:custDataLst>
      <p:tags r:id="rId1"/>
    </p:custDataLst>
    <p:extLst>
      <p:ext uri="{BB962C8B-B14F-4D97-AF65-F5344CB8AC3E}">
        <p14:creationId xmlns:p14="http://schemas.microsoft.com/office/powerpoint/2010/main" val="16965755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9138" y="144834"/>
            <a:ext cx="7705725" cy="666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1"/>
          <p:cNvGrpSpPr/>
          <p:nvPr/>
        </p:nvGrpSpPr>
        <p:grpSpPr>
          <a:xfrm>
            <a:off x="1389811" y="1492349"/>
            <a:ext cx="6646619" cy="4362520"/>
            <a:chOff x="1430486" y="1340768"/>
            <a:chExt cx="6475765" cy="4160614"/>
          </a:xfrm>
        </p:grpSpPr>
        <p:pic>
          <p:nvPicPr>
            <p:cNvPr id="3074"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430486" y="1340768"/>
              <a:ext cx="6475765" cy="4160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5-Point Star 2"/>
            <p:cNvSpPr/>
            <p:nvPr/>
          </p:nvSpPr>
          <p:spPr>
            <a:xfrm>
              <a:off x="4283968" y="2852936"/>
              <a:ext cx="792088" cy="675263"/>
            </a:xfrm>
            <a:prstGeom prst="star5">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pic>
          <p:nvPicPr>
            <p:cNvPr id="3075"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220072" y="1514752"/>
              <a:ext cx="1617223" cy="106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 name="TextBox 6"/>
          <p:cNvSpPr txBox="1"/>
          <p:nvPr/>
        </p:nvSpPr>
        <p:spPr>
          <a:xfrm>
            <a:off x="2267744" y="2464"/>
            <a:ext cx="5094280" cy="1323439"/>
          </a:xfrm>
          <a:prstGeom prst="rect">
            <a:avLst/>
          </a:prstGeom>
          <a:solidFill>
            <a:schemeClr val="bg1"/>
          </a:solidFill>
          <a:effectLst>
            <a:outerShdw blurRad="50800" dist="38100" dir="2700000" algn="tl" rotWithShape="0">
              <a:prstClr val="black">
                <a:alpha val="40000"/>
              </a:prstClr>
            </a:outerShdw>
          </a:effectLst>
        </p:spPr>
        <p:txBody>
          <a:bodyPr wrap="none" rtlCol="0">
            <a:spAutoFit/>
          </a:bodyPr>
          <a:lstStyle/>
          <a:p>
            <a:r>
              <a:rPr lang="en-GB" sz="4000" b="1" dirty="0" smtClean="0">
                <a:solidFill>
                  <a:srgbClr val="000000"/>
                </a:solidFill>
                <a:latin typeface="Calibri" pitchFamily="34" charset="0"/>
                <a:cs typeface="Calibri" pitchFamily="34" charset="0"/>
              </a:rPr>
              <a:t>The Power of Accurate </a:t>
            </a:r>
          </a:p>
          <a:p>
            <a:pPr algn="ctr"/>
            <a:r>
              <a:rPr lang="en-GB" sz="4000" b="1" dirty="0" smtClean="0">
                <a:solidFill>
                  <a:srgbClr val="000000"/>
                </a:solidFill>
                <a:latin typeface="Calibri" pitchFamily="34" charset="0"/>
                <a:cs typeface="Calibri" pitchFamily="34" charset="0"/>
              </a:rPr>
              <a:t>Information</a:t>
            </a:r>
            <a:endParaRPr lang="en-GB" sz="4000" b="1" dirty="0">
              <a:solidFill>
                <a:srgbClr val="000000"/>
              </a:solidFill>
              <a:latin typeface="Calibri" pitchFamily="34" charset="0"/>
              <a:cs typeface="Calibri" pitchFamily="34" charset="0"/>
            </a:endParaRPr>
          </a:p>
        </p:txBody>
      </p:sp>
    </p:spTree>
    <p:custDataLst>
      <p:tags r:id="rId1"/>
    </p:custDataLst>
    <p:extLst>
      <p:ext uri="{BB962C8B-B14F-4D97-AF65-F5344CB8AC3E}">
        <p14:creationId xmlns:p14="http://schemas.microsoft.com/office/powerpoint/2010/main" val="16857037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9138" y="96838"/>
            <a:ext cx="7705725" cy="666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920509" y="1600778"/>
            <a:ext cx="3564396" cy="47525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267744" y="2464"/>
            <a:ext cx="5094280" cy="1323439"/>
          </a:xfrm>
          <a:prstGeom prst="rect">
            <a:avLst/>
          </a:prstGeom>
          <a:solidFill>
            <a:schemeClr val="bg1"/>
          </a:solidFill>
          <a:effectLst>
            <a:outerShdw blurRad="50800" dist="38100" dir="2700000" algn="tl" rotWithShape="0">
              <a:prstClr val="black">
                <a:alpha val="40000"/>
              </a:prstClr>
            </a:outerShdw>
          </a:effectLst>
        </p:spPr>
        <p:txBody>
          <a:bodyPr wrap="none" rtlCol="0">
            <a:spAutoFit/>
          </a:bodyPr>
          <a:lstStyle/>
          <a:p>
            <a:r>
              <a:rPr lang="en-GB" sz="4000" b="1" dirty="0" smtClean="0">
                <a:solidFill>
                  <a:srgbClr val="000000"/>
                </a:solidFill>
                <a:latin typeface="Calibri" pitchFamily="34" charset="0"/>
                <a:cs typeface="Calibri" pitchFamily="34" charset="0"/>
              </a:rPr>
              <a:t>The Power of Accurate </a:t>
            </a:r>
          </a:p>
          <a:p>
            <a:pPr algn="ctr"/>
            <a:r>
              <a:rPr lang="en-GB" sz="4000" b="1" dirty="0" smtClean="0">
                <a:solidFill>
                  <a:srgbClr val="000000"/>
                </a:solidFill>
                <a:latin typeface="Calibri" pitchFamily="34" charset="0"/>
                <a:cs typeface="Calibri" pitchFamily="34" charset="0"/>
              </a:rPr>
              <a:t>Information</a:t>
            </a:r>
            <a:endParaRPr lang="en-GB" sz="4000" b="1" dirty="0">
              <a:solidFill>
                <a:srgbClr val="000000"/>
              </a:solidFill>
              <a:latin typeface="Calibri" pitchFamily="34" charset="0"/>
              <a:cs typeface="Calibri" pitchFamily="34" charset="0"/>
            </a:endParaRPr>
          </a:p>
        </p:txBody>
      </p:sp>
    </p:spTree>
    <p:custDataLst>
      <p:tags r:id="rId1"/>
    </p:custDataLst>
    <p:extLst>
      <p:ext uri="{BB962C8B-B14F-4D97-AF65-F5344CB8AC3E}">
        <p14:creationId xmlns:p14="http://schemas.microsoft.com/office/powerpoint/2010/main" val="4149484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Why its important to measure the right things, right</a:t>
            </a:r>
            <a:endParaRPr lang="en-GB" b="1" dirty="0"/>
          </a:p>
        </p:txBody>
      </p:sp>
    </p:spTree>
    <p:custDataLst>
      <p:tags r:id="rId1"/>
    </p:custDataLst>
    <p:extLst>
      <p:ext uri="{BB962C8B-B14F-4D97-AF65-F5344CB8AC3E}">
        <p14:creationId xmlns:p14="http://schemas.microsoft.com/office/powerpoint/2010/main" val="2744310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83568" y="1484784"/>
            <a:ext cx="7800867" cy="45035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7972501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1744067"/>
            <a:ext cx="7668666" cy="4565253"/>
          </a:xfrm>
          <a:prstGeom prst="rect">
            <a:avLst/>
          </a:prstGeom>
        </p:spPr>
      </p:pic>
      <p:sp>
        <p:nvSpPr>
          <p:cNvPr id="3" name="Rectangle 2"/>
          <p:cNvSpPr/>
          <p:nvPr/>
        </p:nvSpPr>
        <p:spPr>
          <a:xfrm>
            <a:off x="1555017" y="332656"/>
            <a:ext cx="5904656" cy="1200329"/>
          </a:xfrm>
          <a:prstGeom prst="rect">
            <a:avLst/>
          </a:prstGeom>
        </p:spPr>
        <p:txBody>
          <a:bodyPr wrap="square">
            <a:spAutoFit/>
          </a:bodyPr>
          <a:lstStyle/>
          <a:p>
            <a:pPr algn="ctr"/>
            <a:r>
              <a:rPr lang="en-GB" sz="3600" b="1" dirty="0">
                <a:solidFill>
                  <a:prstClr val="black"/>
                </a:solidFill>
              </a:rPr>
              <a:t>T</a:t>
            </a:r>
            <a:r>
              <a:rPr lang="en-GB" sz="3600" b="1" dirty="0" smtClean="0">
                <a:solidFill>
                  <a:prstClr val="black"/>
                </a:solidFill>
              </a:rPr>
              <a:t>he right measures are the ones derived from </a:t>
            </a:r>
            <a:r>
              <a:rPr lang="en-GB" sz="3600" b="1" i="1" dirty="0" smtClean="0">
                <a:solidFill>
                  <a:prstClr val="black"/>
                </a:solidFill>
              </a:rPr>
              <a:t>purpose…</a:t>
            </a:r>
            <a:endParaRPr lang="en-GB" sz="3600" b="1" dirty="0">
              <a:solidFill>
                <a:prstClr val="black"/>
              </a:solidFill>
            </a:endParaRPr>
          </a:p>
        </p:txBody>
      </p:sp>
      <p:sp>
        <p:nvSpPr>
          <p:cNvPr id="4" name="Rectangle 3"/>
          <p:cNvSpPr/>
          <p:nvPr/>
        </p:nvSpPr>
        <p:spPr>
          <a:xfrm>
            <a:off x="164629" y="6457618"/>
            <a:ext cx="1779718" cy="307777"/>
          </a:xfrm>
          <a:prstGeom prst="rect">
            <a:avLst/>
          </a:prstGeom>
        </p:spPr>
        <p:txBody>
          <a:bodyPr wrap="none">
            <a:spAutoFit/>
          </a:bodyPr>
          <a:lstStyle/>
          <a:p>
            <a:r>
              <a:rPr lang="en-GB" sz="1400" dirty="0" smtClean="0">
                <a:solidFill>
                  <a:prstClr val="black"/>
                </a:solidFill>
              </a:rPr>
              <a:t>Simon </a:t>
            </a:r>
            <a:r>
              <a:rPr lang="en-GB" sz="1400" dirty="0" err="1" smtClean="0">
                <a:solidFill>
                  <a:prstClr val="black"/>
                </a:solidFill>
              </a:rPr>
              <a:t>Guilfoyle</a:t>
            </a:r>
            <a:r>
              <a:rPr lang="en-GB" sz="1400" dirty="0" smtClean="0">
                <a:solidFill>
                  <a:prstClr val="black"/>
                </a:solidFill>
              </a:rPr>
              <a:t>, 2013</a:t>
            </a:r>
            <a:endParaRPr lang="en-GB" sz="1400" dirty="0">
              <a:solidFill>
                <a:prstClr val="black"/>
              </a:solidFill>
            </a:endParaRPr>
          </a:p>
        </p:txBody>
      </p:sp>
    </p:spTree>
    <p:custDataLst>
      <p:tags r:id="rId1"/>
    </p:custDataLst>
    <p:extLst>
      <p:ext uri="{BB962C8B-B14F-4D97-AF65-F5344CB8AC3E}">
        <p14:creationId xmlns:p14="http://schemas.microsoft.com/office/powerpoint/2010/main" val="41172695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1772816"/>
            <a:ext cx="7639991" cy="4548182"/>
          </a:xfrm>
          <a:prstGeom prst="rect">
            <a:avLst/>
          </a:prstGeom>
        </p:spPr>
      </p:pic>
      <p:sp>
        <p:nvSpPr>
          <p:cNvPr id="3" name="Rectangle 2"/>
          <p:cNvSpPr/>
          <p:nvPr/>
        </p:nvSpPr>
        <p:spPr>
          <a:xfrm>
            <a:off x="1011175" y="341927"/>
            <a:ext cx="7128791" cy="1200329"/>
          </a:xfrm>
          <a:prstGeom prst="rect">
            <a:avLst/>
          </a:prstGeom>
        </p:spPr>
        <p:txBody>
          <a:bodyPr wrap="square">
            <a:spAutoFit/>
          </a:bodyPr>
          <a:lstStyle/>
          <a:p>
            <a:pPr algn="ctr"/>
            <a:r>
              <a:rPr lang="en-GB" sz="3600" b="1" dirty="0" smtClean="0">
                <a:solidFill>
                  <a:prstClr val="black"/>
                </a:solidFill>
              </a:rPr>
              <a:t>What if you use the wrong measures?</a:t>
            </a:r>
            <a:endParaRPr lang="en-GB" sz="3600" b="1" dirty="0">
              <a:solidFill>
                <a:prstClr val="black"/>
              </a:solidFill>
            </a:endParaRPr>
          </a:p>
        </p:txBody>
      </p:sp>
      <p:sp>
        <p:nvSpPr>
          <p:cNvPr id="4" name="Rectangle 3"/>
          <p:cNvSpPr/>
          <p:nvPr/>
        </p:nvSpPr>
        <p:spPr>
          <a:xfrm>
            <a:off x="164629" y="6457618"/>
            <a:ext cx="1779718" cy="307777"/>
          </a:xfrm>
          <a:prstGeom prst="rect">
            <a:avLst/>
          </a:prstGeom>
        </p:spPr>
        <p:txBody>
          <a:bodyPr wrap="none">
            <a:spAutoFit/>
          </a:bodyPr>
          <a:lstStyle/>
          <a:p>
            <a:r>
              <a:rPr lang="en-GB" sz="1400" dirty="0" smtClean="0">
                <a:solidFill>
                  <a:prstClr val="black"/>
                </a:solidFill>
              </a:rPr>
              <a:t>Simon </a:t>
            </a:r>
            <a:r>
              <a:rPr lang="en-GB" sz="1400" dirty="0" err="1" smtClean="0">
                <a:solidFill>
                  <a:prstClr val="black"/>
                </a:solidFill>
              </a:rPr>
              <a:t>Guilfoyle</a:t>
            </a:r>
            <a:r>
              <a:rPr lang="en-GB" sz="1400" dirty="0" smtClean="0">
                <a:solidFill>
                  <a:prstClr val="black"/>
                </a:solidFill>
              </a:rPr>
              <a:t>, 2013</a:t>
            </a:r>
            <a:endParaRPr lang="en-GB" sz="1400" dirty="0">
              <a:solidFill>
                <a:prstClr val="black"/>
              </a:solidFill>
            </a:endParaRPr>
          </a:p>
        </p:txBody>
      </p:sp>
    </p:spTree>
    <p:custDataLst>
      <p:tags r:id="rId1"/>
    </p:custDataLst>
    <p:extLst>
      <p:ext uri="{BB962C8B-B14F-4D97-AF65-F5344CB8AC3E}">
        <p14:creationId xmlns:p14="http://schemas.microsoft.com/office/powerpoint/2010/main" val="33957093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567" y="1758632"/>
            <a:ext cx="7744181" cy="4634409"/>
          </a:xfrm>
          <a:prstGeom prst="rect">
            <a:avLst/>
          </a:prstGeom>
        </p:spPr>
      </p:pic>
      <p:sp>
        <p:nvSpPr>
          <p:cNvPr id="3" name="Rectangle 2"/>
          <p:cNvSpPr/>
          <p:nvPr/>
        </p:nvSpPr>
        <p:spPr>
          <a:xfrm>
            <a:off x="1555017" y="332656"/>
            <a:ext cx="5904656" cy="1200329"/>
          </a:xfrm>
          <a:prstGeom prst="rect">
            <a:avLst/>
          </a:prstGeom>
        </p:spPr>
        <p:txBody>
          <a:bodyPr wrap="square">
            <a:spAutoFit/>
          </a:bodyPr>
          <a:lstStyle/>
          <a:p>
            <a:pPr algn="ctr"/>
            <a:r>
              <a:rPr lang="en-GB" sz="3600" b="1" dirty="0" smtClean="0">
                <a:solidFill>
                  <a:prstClr val="black"/>
                </a:solidFill>
              </a:rPr>
              <a:t>What if you measure the right things, but in the wrong way?</a:t>
            </a:r>
            <a:endParaRPr lang="en-GB" sz="3600" b="1" dirty="0">
              <a:solidFill>
                <a:prstClr val="black"/>
              </a:solidFill>
            </a:endParaRPr>
          </a:p>
        </p:txBody>
      </p:sp>
      <p:sp>
        <p:nvSpPr>
          <p:cNvPr id="4" name="Rectangle 3"/>
          <p:cNvSpPr/>
          <p:nvPr/>
        </p:nvSpPr>
        <p:spPr>
          <a:xfrm>
            <a:off x="164629" y="6457618"/>
            <a:ext cx="1779718" cy="307777"/>
          </a:xfrm>
          <a:prstGeom prst="rect">
            <a:avLst/>
          </a:prstGeom>
        </p:spPr>
        <p:txBody>
          <a:bodyPr wrap="none">
            <a:spAutoFit/>
          </a:bodyPr>
          <a:lstStyle/>
          <a:p>
            <a:r>
              <a:rPr lang="en-GB" sz="1400" dirty="0" smtClean="0">
                <a:solidFill>
                  <a:prstClr val="black"/>
                </a:solidFill>
              </a:rPr>
              <a:t>Simon </a:t>
            </a:r>
            <a:r>
              <a:rPr lang="en-GB" sz="1400" dirty="0" err="1" smtClean="0">
                <a:solidFill>
                  <a:prstClr val="black"/>
                </a:solidFill>
              </a:rPr>
              <a:t>Guilfoyle</a:t>
            </a:r>
            <a:r>
              <a:rPr lang="en-GB" sz="1400" dirty="0" smtClean="0">
                <a:solidFill>
                  <a:prstClr val="black"/>
                </a:solidFill>
              </a:rPr>
              <a:t>, 2013</a:t>
            </a:r>
            <a:endParaRPr lang="en-GB" sz="1400" dirty="0">
              <a:solidFill>
                <a:prstClr val="black"/>
              </a:solidFill>
            </a:endParaRPr>
          </a:p>
        </p:txBody>
      </p:sp>
    </p:spTree>
    <p:custDataLst>
      <p:tags r:id="rId1"/>
    </p:custDataLst>
    <p:extLst>
      <p:ext uri="{BB962C8B-B14F-4D97-AF65-F5344CB8AC3E}">
        <p14:creationId xmlns:p14="http://schemas.microsoft.com/office/powerpoint/2010/main" val="35141378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560" y="1703534"/>
            <a:ext cx="7761705" cy="4608512"/>
          </a:xfrm>
          <a:prstGeom prst="rect">
            <a:avLst/>
          </a:prstGeom>
        </p:spPr>
      </p:pic>
      <p:sp>
        <p:nvSpPr>
          <p:cNvPr id="3" name="Rectangle 2"/>
          <p:cNvSpPr/>
          <p:nvPr/>
        </p:nvSpPr>
        <p:spPr>
          <a:xfrm>
            <a:off x="1403648" y="332656"/>
            <a:ext cx="6833407" cy="1200329"/>
          </a:xfrm>
          <a:prstGeom prst="rect">
            <a:avLst/>
          </a:prstGeom>
        </p:spPr>
        <p:txBody>
          <a:bodyPr wrap="square">
            <a:spAutoFit/>
          </a:bodyPr>
          <a:lstStyle/>
          <a:p>
            <a:pPr algn="ctr"/>
            <a:r>
              <a:rPr lang="en-GB" sz="3600" b="1" dirty="0" smtClean="0">
                <a:solidFill>
                  <a:prstClr val="black"/>
                </a:solidFill>
              </a:rPr>
              <a:t>And if we didn’t measure anything?</a:t>
            </a:r>
            <a:endParaRPr lang="en-GB" sz="3600" b="1" dirty="0">
              <a:solidFill>
                <a:prstClr val="black"/>
              </a:solidFill>
            </a:endParaRPr>
          </a:p>
        </p:txBody>
      </p:sp>
      <p:sp>
        <p:nvSpPr>
          <p:cNvPr id="4" name="Rectangle 3"/>
          <p:cNvSpPr/>
          <p:nvPr/>
        </p:nvSpPr>
        <p:spPr>
          <a:xfrm>
            <a:off x="164629" y="6457618"/>
            <a:ext cx="1779718" cy="307777"/>
          </a:xfrm>
          <a:prstGeom prst="rect">
            <a:avLst/>
          </a:prstGeom>
        </p:spPr>
        <p:txBody>
          <a:bodyPr wrap="none">
            <a:spAutoFit/>
          </a:bodyPr>
          <a:lstStyle/>
          <a:p>
            <a:r>
              <a:rPr lang="en-GB" sz="1400" dirty="0" smtClean="0">
                <a:solidFill>
                  <a:prstClr val="black"/>
                </a:solidFill>
              </a:rPr>
              <a:t>Simon </a:t>
            </a:r>
            <a:r>
              <a:rPr lang="en-GB" sz="1400" dirty="0" err="1" smtClean="0">
                <a:solidFill>
                  <a:prstClr val="black"/>
                </a:solidFill>
              </a:rPr>
              <a:t>Guilfoyle</a:t>
            </a:r>
            <a:r>
              <a:rPr lang="en-GB" sz="1400" dirty="0" smtClean="0">
                <a:solidFill>
                  <a:prstClr val="black"/>
                </a:solidFill>
              </a:rPr>
              <a:t>, 2013</a:t>
            </a:r>
            <a:endParaRPr lang="en-GB" sz="1400" dirty="0">
              <a:solidFill>
                <a:prstClr val="black"/>
              </a:solidFill>
            </a:endParaRPr>
          </a:p>
        </p:txBody>
      </p:sp>
    </p:spTree>
    <p:custDataLst>
      <p:tags r:id="rId1"/>
    </p:custDataLst>
    <p:extLst>
      <p:ext uri="{BB962C8B-B14F-4D97-AF65-F5344CB8AC3E}">
        <p14:creationId xmlns:p14="http://schemas.microsoft.com/office/powerpoint/2010/main" val="41507060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93" y="116632"/>
            <a:ext cx="9144000" cy="623728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883877" y="5034453"/>
            <a:ext cx="3376245" cy="461665"/>
          </a:xfrm>
          <a:prstGeom prst="rect">
            <a:avLst/>
          </a:prstGeom>
          <a:solidFill>
            <a:schemeClr val="bg1"/>
          </a:solidFill>
        </p:spPr>
        <p:txBody>
          <a:bodyPr wrap="none" rtlCol="0">
            <a:spAutoFit/>
          </a:bodyPr>
          <a:lstStyle/>
          <a:p>
            <a:r>
              <a:rPr lang="en-GB" sz="2400" b="1" dirty="0" smtClean="0">
                <a:latin typeface="Segoe Print" pitchFamily="2" charset="0"/>
              </a:rPr>
              <a:t>“I had an epiphany”</a:t>
            </a:r>
            <a:endParaRPr lang="en-GB" sz="2400" b="1" dirty="0">
              <a:latin typeface="Segoe Print" pitchFamily="2" charset="0"/>
            </a:endParaRPr>
          </a:p>
        </p:txBody>
      </p:sp>
      <p:pic>
        <p:nvPicPr>
          <p:cNvPr id="6" name="Picture 4"/>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284516" y="5265286"/>
            <a:ext cx="2693987" cy="15605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0494645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692696"/>
            <a:ext cx="8668481" cy="5400600"/>
          </a:xfrm>
          <a:prstGeom prst="rect">
            <a:avLst/>
          </a:prstGeom>
        </p:spPr>
      </p:pic>
    </p:spTree>
    <p:custDataLst>
      <p:tags r:id="rId1"/>
    </p:custDataLst>
    <p:extLst>
      <p:ext uri="{BB962C8B-B14F-4D97-AF65-F5344CB8AC3E}">
        <p14:creationId xmlns:p14="http://schemas.microsoft.com/office/powerpoint/2010/main" val="4207453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251520" y="404664"/>
            <a:ext cx="8636742" cy="576064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284204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1196752"/>
            <a:ext cx="8471563" cy="4154984"/>
          </a:xfrm>
          <a:prstGeom prst="rect">
            <a:avLst/>
          </a:prstGeom>
          <a:noFill/>
        </p:spPr>
        <p:txBody>
          <a:bodyPr wrap="square" rtlCol="0">
            <a:spAutoFit/>
          </a:bodyPr>
          <a:lstStyle/>
          <a:p>
            <a:r>
              <a:rPr lang="en-GB" sz="4800" b="1" dirty="0" smtClean="0">
                <a:solidFill>
                  <a:srgbClr val="000000"/>
                </a:solidFill>
                <a:latin typeface="Calibri" panose="020F0502020204030204" pitchFamily="34" charset="0"/>
              </a:rPr>
              <a:t>From:</a:t>
            </a:r>
          </a:p>
          <a:p>
            <a:pPr algn="ctr"/>
            <a:r>
              <a:rPr lang="en-GB" sz="4800" b="1" dirty="0" smtClean="0">
                <a:solidFill>
                  <a:srgbClr val="000000"/>
                </a:solidFill>
                <a:latin typeface="Segoe Script" panose="020B0504020000000003" pitchFamily="34" charset="0"/>
              </a:rPr>
              <a:t>“What’s the matter?”</a:t>
            </a:r>
          </a:p>
          <a:p>
            <a:endParaRPr lang="en-GB" sz="2000" b="1" dirty="0" smtClean="0">
              <a:solidFill>
                <a:srgbClr val="000000"/>
              </a:solidFill>
              <a:latin typeface="Segoe Script" panose="020B0504020000000003" pitchFamily="34" charset="0"/>
            </a:endParaRPr>
          </a:p>
          <a:p>
            <a:endParaRPr lang="en-GB" sz="4800" b="1" dirty="0" smtClean="0">
              <a:solidFill>
                <a:srgbClr val="000000"/>
              </a:solidFill>
              <a:latin typeface="Segoe Script" panose="020B0504020000000003" pitchFamily="34" charset="0"/>
            </a:endParaRPr>
          </a:p>
          <a:p>
            <a:r>
              <a:rPr lang="en-GB" sz="4800" b="1" dirty="0" smtClean="0">
                <a:solidFill>
                  <a:srgbClr val="000000"/>
                </a:solidFill>
                <a:latin typeface="Calibri" panose="020F0502020204030204" pitchFamily="34" charset="0"/>
              </a:rPr>
              <a:t>To: </a:t>
            </a:r>
          </a:p>
          <a:p>
            <a:pPr algn="ctr"/>
            <a:r>
              <a:rPr lang="en-GB" sz="4800" b="1" dirty="0" smtClean="0">
                <a:solidFill>
                  <a:srgbClr val="000000"/>
                </a:solidFill>
                <a:latin typeface="Segoe Script" panose="020B0504020000000003" pitchFamily="34" charset="0"/>
              </a:rPr>
              <a:t>“What matters to me?”</a:t>
            </a:r>
            <a:endParaRPr lang="en-GB" sz="4800" b="1" dirty="0">
              <a:solidFill>
                <a:srgbClr val="000000"/>
              </a:solidFill>
              <a:latin typeface="Segoe Script" panose="020B0504020000000003" pitchFamily="34" charset="0"/>
            </a:endParaRPr>
          </a:p>
        </p:txBody>
      </p:sp>
    </p:spTree>
    <p:custDataLst>
      <p:tags r:id="rId1"/>
    </p:custDataLst>
    <p:extLst>
      <p:ext uri="{BB962C8B-B14F-4D97-AF65-F5344CB8AC3E}">
        <p14:creationId xmlns:p14="http://schemas.microsoft.com/office/powerpoint/2010/main" val="7288300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1" y="0"/>
            <a:ext cx="9180512" cy="6858000"/>
          </a:xfrm>
          <a:prstGeom prst="rect">
            <a:avLst/>
          </a:prstGeom>
        </p:spPr>
      </p:pic>
    </p:spTree>
    <p:custDataLst>
      <p:tags r:id="rId1"/>
    </p:custDataLst>
    <p:extLst>
      <p:ext uri="{BB962C8B-B14F-4D97-AF65-F5344CB8AC3E}">
        <p14:creationId xmlns:p14="http://schemas.microsoft.com/office/powerpoint/2010/main" val="32585489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94673" y="260648"/>
            <a:ext cx="2954655" cy="1015663"/>
          </a:xfrm>
          <a:prstGeom prst="rect">
            <a:avLst/>
          </a:prstGeom>
        </p:spPr>
        <p:txBody>
          <a:bodyPr wrap="none">
            <a:spAutoFit/>
          </a:bodyPr>
          <a:lstStyle/>
          <a:p>
            <a:r>
              <a:rPr lang="en-GB" sz="6000" b="1" dirty="0" smtClean="0">
                <a:solidFill>
                  <a:prstClr val="black"/>
                </a:solidFill>
                <a:latin typeface="Courier New" pitchFamily="49" charset="0"/>
                <a:cs typeface="Courier New" pitchFamily="49" charset="0"/>
              </a:rPr>
              <a:t>Kendra</a:t>
            </a:r>
            <a:endParaRPr lang="en-GB" sz="3200" b="1" dirty="0">
              <a:solidFill>
                <a:prstClr val="black"/>
              </a:solidFill>
              <a:latin typeface="Courier New" pitchFamily="49" charset="0"/>
              <a:cs typeface="Courier New" pitchFamily="49" charset="0"/>
            </a:endParaRPr>
          </a:p>
        </p:txBody>
      </p:sp>
      <p:sp>
        <p:nvSpPr>
          <p:cNvPr id="4" name="Rectangle 3"/>
          <p:cNvSpPr/>
          <p:nvPr/>
        </p:nvSpPr>
        <p:spPr>
          <a:xfrm>
            <a:off x="395536" y="2996952"/>
            <a:ext cx="3262432" cy="707886"/>
          </a:xfrm>
          <a:prstGeom prst="rect">
            <a:avLst/>
          </a:prstGeom>
        </p:spPr>
        <p:txBody>
          <a:bodyPr wrap="none">
            <a:spAutoFit/>
          </a:bodyPr>
          <a:lstStyle/>
          <a:p>
            <a:r>
              <a:rPr lang="en-GB" sz="4000" b="1" dirty="0">
                <a:solidFill>
                  <a:prstClr val="white"/>
                </a:solidFill>
                <a:latin typeface="Courier New" pitchFamily="49" charset="0"/>
                <a:cs typeface="Courier New" pitchFamily="49" charset="0"/>
              </a:rPr>
              <a:t>7</a:t>
            </a:r>
            <a:r>
              <a:rPr lang="en-GB" sz="4000" b="1" dirty="0" smtClean="0">
                <a:solidFill>
                  <a:prstClr val="white"/>
                </a:solidFill>
                <a:latin typeface="Courier New" pitchFamily="49" charset="0"/>
                <a:cs typeface="Courier New" pitchFamily="49" charset="0"/>
              </a:rPr>
              <a:t> year old</a:t>
            </a:r>
            <a:endParaRPr lang="en-GB" dirty="0">
              <a:solidFill>
                <a:prstClr val="white"/>
              </a:solidFill>
              <a:latin typeface="Courier New" pitchFamily="49" charset="0"/>
              <a:cs typeface="Courier New" pitchFamily="49" charset="0"/>
            </a:endParaRPr>
          </a:p>
        </p:txBody>
      </p:sp>
      <p:sp>
        <p:nvSpPr>
          <p:cNvPr id="5" name="Rectangle 4"/>
          <p:cNvSpPr/>
          <p:nvPr/>
        </p:nvSpPr>
        <p:spPr>
          <a:xfrm>
            <a:off x="4748924" y="2996952"/>
            <a:ext cx="4185761" cy="707886"/>
          </a:xfrm>
          <a:prstGeom prst="rect">
            <a:avLst/>
          </a:prstGeom>
        </p:spPr>
        <p:txBody>
          <a:bodyPr wrap="none">
            <a:spAutoFit/>
          </a:bodyPr>
          <a:lstStyle/>
          <a:p>
            <a:r>
              <a:rPr lang="en-GB" sz="4000" b="1" dirty="0">
                <a:solidFill>
                  <a:prstClr val="white"/>
                </a:solidFill>
                <a:latin typeface="Courier New" pitchFamily="49" charset="0"/>
                <a:cs typeface="Courier New" pitchFamily="49" charset="0"/>
              </a:rPr>
              <a:t>S</a:t>
            </a:r>
            <a:r>
              <a:rPr lang="en-GB" sz="4000" b="1" dirty="0" smtClean="0">
                <a:solidFill>
                  <a:prstClr val="white"/>
                </a:solidFill>
                <a:latin typeface="Courier New" pitchFamily="49" charset="0"/>
                <a:cs typeface="Courier New" pitchFamily="49" charset="0"/>
              </a:rPr>
              <a:t>evere autism</a:t>
            </a:r>
            <a:endParaRPr lang="en-GB" dirty="0">
              <a:solidFill>
                <a:prstClr val="white"/>
              </a:solidFill>
              <a:latin typeface="Courier New" pitchFamily="49" charset="0"/>
              <a:cs typeface="Courier New" pitchFamily="49" charset="0"/>
            </a:endParaRPr>
          </a:p>
        </p:txBody>
      </p:sp>
    </p:spTree>
    <p:custDataLst>
      <p:tags r:id="rId1"/>
    </p:custDataLst>
    <p:extLst>
      <p:ext uri="{BB962C8B-B14F-4D97-AF65-F5344CB8AC3E}">
        <p14:creationId xmlns:p14="http://schemas.microsoft.com/office/powerpoint/2010/main" val="405988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0"/>
                                  </p:iterate>
                                  <p:childTnLst>
                                    <p:set>
                                      <p:cBhvr>
                                        <p:cTn id="6" dur="1" fill="hold">
                                          <p:stCondLst>
                                            <p:cond delay="0"/>
                                          </p:stCondLst>
                                        </p:cTn>
                                        <p:tgtEl>
                                          <p:spTgt spid="4"/>
                                        </p:tgtEl>
                                        <p:attrNameLst>
                                          <p:attrName>style.visibility</p:attrName>
                                        </p:attrNameLst>
                                      </p:cBhvr>
                                      <p:to>
                                        <p:strVal val="visible"/>
                                      </p:to>
                                    </p:set>
                                  </p:childTnLst>
                                </p:cTn>
                              </p:par>
                              <p:par>
                                <p:cTn id="7" presetID="16" presetClass="emph" presetSubtype="0" fill="hold" grpId="1" nodeType="withEffect">
                                  <p:stCondLst>
                                    <p:cond delay="0"/>
                                  </p:stCondLst>
                                  <p:iterate type="lt">
                                    <p:tmPct val="4000"/>
                                  </p:iterate>
                                  <p:childTnLst>
                                    <p:set>
                                      <p:cBhvr override="childStyle">
                                        <p:cTn id="8" dur="750" fill="hold"/>
                                        <p:tgtEl>
                                          <p:spTgt spid="4"/>
                                        </p:tgtEl>
                                        <p:attrNameLst>
                                          <p:attrName>style.color</p:attrName>
                                        </p:attrNameLst>
                                      </p:cBhvr>
                                      <p:to>
                                        <p:clrVal>
                                          <a:srgbClr val="000000"/>
                                        </p:clrVal>
                                      </p:to>
                                    </p:set>
                                    <p:set>
                                      <p:cBhvr>
                                        <p:cTn id="9" dur="750" fill="hold"/>
                                        <p:tgtEl>
                                          <p:spTgt spid="4"/>
                                        </p:tgtEl>
                                        <p:attrNameLst>
                                          <p:attrName>fillcolor</p:attrName>
                                        </p:attrNameLst>
                                      </p:cBhvr>
                                      <p:to>
                                        <p:clrVal>
                                          <a:srgbClr val="000000"/>
                                        </p:clrVal>
                                      </p:to>
                                    </p:set>
                                    <p:set>
                                      <p:cBhvr>
                                        <p:cTn id="10" dur="750" fill="hold"/>
                                        <p:tgtEl>
                                          <p:spTgt spid="4"/>
                                        </p:tgtEl>
                                        <p:attrNameLst>
                                          <p:attrName>fill.type</p:attrName>
                                        </p:attrNameLst>
                                      </p:cBhvr>
                                      <p:to>
                                        <p:strVal val="solid"/>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0"/>
                                  </p:iterate>
                                  <p:childTnLst>
                                    <p:set>
                                      <p:cBhvr>
                                        <p:cTn id="14" dur="1" fill="hold">
                                          <p:stCondLst>
                                            <p:cond delay="0"/>
                                          </p:stCondLst>
                                        </p:cTn>
                                        <p:tgtEl>
                                          <p:spTgt spid="5"/>
                                        </p:tgtEl>
                                        <p:attrNameLst>
                                          <p:attrName>style.visibility</p:attrName>
                                        </p:attrNameLst>
                                      </p:cBhvr>
                                      <p:to>
                                        <p:strVal val="visible"/>
                                      </p:to>
                                    </p:set>
                                  </p:childTnLst>
                                </p:cTn>
                              </p:par>
                              <p:par>
                                <p:cTn id="15" presetID="16" presetClass="emph" presetSubtype="0" fill="hold" grpId="1" nodeType="withEffect">
                                  <p:stCondLst>
                                    <p:cond delay="0"/>
                                  </p:stCondLst>
                                  <p:iterate type="lt">
                                    <p:tmPct val="4000"/>
                                  </p:iterate>
                                  <p:childTnLst>
                                    <p:set>
                                      <p:cBhvr override="childStyle">
                                        <p:cTn id="16" dur="750" fill="hold"/>
                                        <p:tgtEl>
                                          <p:spTgt spid="5"/>
                                        </p:tgtEl>
                                        <p:attrNameLst>
                                          <p:attrName>style.color</p:attrName>
                                        </p:attrNameLst>
                                      </p:cBhvr>
                                      <p:to>
                                        <p:clrVal>
                                          <a:srgbClr val="000000"/>
                                        </p:clrVal>
                                      </p:to>
                                    </p:set>
                                    <p:set>
                                      <p:cBhvr>
                                        <p:cTn id="17" dur="750" fill="hold"/>
                                        <p:tgtEl>
                                          <p:spTgt spid="5"/>
                                        </p:tgtEl>
                                        <p:attrNameLst>
                                          <p:attrName>fillcolor</p:attrName>
                                        </p:attrNameLst>
                                      </p:cBhvr>
                                      <p:to>
                                        <p:clrVal>
                                          <a:srgbClr val="000000"/>
                                        </p:clrVal>
                                      </p:to>
                                    </p:set>
                                    <p:set>
                                      <p:cBhvr>
                                        <p:cTn id="18" dur="750" fill="hold"/>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1591937" y="1268760"/>
            <a:ext cx="5960126" cy="531920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094673" y="253097"/>
            <a:ext cx="2954655" cy="1015663"/>
          </a:xfrm>
          <a:prstGeom prst="rect">
            <a:avLst/>
          </a:prstGeom>
        </p:spPr>
        <p:txBody>
          <a:bodyPr wrap="none">
            <a:spAutoFit/>
          </a:bodyPr>
          <a:lstStyle/>
          <a:p>
            <a:r>
              <a:rPr lang="en-GB" sz="6000" b="1" dirty="0" smtClean="0">
                <a:solidFill>
                  <a:prstClr val="black"/>
                </a:solidFill>
                <a:latin typeface="Courier New" pitchFamily="49" charset="0"/>
                <a:cs typeface="Courier New" pitchFamily="49" charset="0"/>
              </a:rPr>
              <a:t>Kendra</a:t>
            </a:r>
            <a:endParaRPr lang="en-GB" sz="3200" b="1" dirty="0">
              <a:solidFill>
                <a:prstClr val="black"/>
              </a:solidFill>
              <a:latin typeface="Courier New" pitchFamily="49" charset="0"/>
              <a:cs typeface="Courier New" pitchFamily="49" charset="0"/>
            </a:endParaRPr>
          </a:p>
        </p:txBody>
      </p:sp>
    </p:spTree>
    <p:custDataLst>
      <p:tags r:id="rId1"/>
    </p:custDataLst>
    <p:extLst>
      <p:ext uri="{BB962C8B-B14F-4D97-AF65-F5344CB8AC3E}">
        <p14:creationId xmlns:p14="http://schemas.microsoft.com/office/powerpoint/2010/main" val="38466280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pic>
        <p:nvPicPr>
          <p:cNvPr id="4" name="Picture 3"/>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2209799" y="90656"/>
            <a:ext cx="4519905" cy="6301964"/>
          </a:xfrm>
          <a:prstGeom prst="rect">
            <a:avLst/>
          </a:prstGeom>
        </p:spPr>
      </p:pic>
      <p:pic>
        <p:nvPicPr>
          <p:cNvPr id="5" name="Picture 4"/>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2209799" y="1710755"/>
            <a:ext cx="4226489" cy="3061766"/>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1679527" y="1710755"/>
            <a:ext cx="5580448" cy="3096344"/>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1679527" y="1710755"/>
            <a:ext cx="5580448" cy="3914661"/>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rotWithShape="1">
          <a:blip r:embed="rId7" cstate="email">
            <a:extLst>
              <a:ext uri="{28A0092B-C50C-407E-A947-70E740481C1C}">
                <a14:useLocalDpi xmlns:a14="http://schemas.microsoft.com/office/drawing/2010/main" val="0"/>
              </a:ext>
            </a:extLst>
          </a:blip>
          <a:srcRect/>
          <a:stretch/>
        </p:blipFill>
        <p:spPr>
          <a:xfrm>
            <a:off x="1282047" y="1710755"/>
            <a:ext cx="6375407" cy="4160005"/>
          </a:xfrm>
          <a:prstGeom prst="rect">
            <a:avLst/>
          </a:prstGeom>
        </p:spPr>
      </p:pic>
    </p:spTree>
    <p:custDataLst>
      <p:tags r:id="rId1"/>
    </p:custDataLst>
    <p:extLst>
      <p:ext uri="{BB962C8B-B14F-4D97-AF65-F5344CB8AC3E}">
        <p14:creationId xmlns:p14="http://schemas.microsoft.com/office/powerpoint/2010/main" val="293127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3.mirror.co.uk/incoming/article3536139.ece/alternates/s2197/A-woman-holds-rosary-beads-and-crucifix.jpg"/>
          <p:cNvPicPr>
            <a:picLocks noChangeAspect="1" noChangeArrowheads="1"/>
          </p:cNvPicPr>
          <p:nvPr/>
        </p:nvPicPr>
        <p:blipFill>
          <a:blip r:embed="rId4">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24315" y="-22185"/>
            <a:ext cx="10332034" cy="688018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692498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1628800"/>
            <a:ext cx="6624736" cy="3785652"/>
          </a:xfrm>
          <a:prstGeom prst="rect">
            <a:avLst/>
          </a:prstGeom>
          <a:noFill/>
        </p:spPr>
        <p:txBody>
          <a:bodyPr wrap="square" rtlCol="0">
            <a:spAutoFit/>
          </a:bodyPr>
          <a:lstStyle/>
          <a:p>
            <a:pPr algn="ctr"/>
            <a:r>
              <a:rPr lang="en-GB" sz="6000" dirty="0" smtClean="0">
                <a:solidFill>
                  <a:srgbClr val="000000"/>
                </a:solidFill>
                <a:latin typeface="Calibri" panose="020F0502020204030204" pitchFamily="34" charset="0"/>
              </a:rPr>
              <a:t>“I stopped seeing the patient, and started seeing the person”</a:t>
            </a:r>
            <a:endParaRPr lang="en-GB" sz="6000" dirty="0">
              <a:solidFill>
                <a:srgbClr val="000000"/>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22147079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23559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smtClean="0">
              <a:solidFill>
                <a:prstClr val="white"/>
              </a:solidFill>
            </a:endParaRPr>
          </a:p>
        </p:txBody>
      </p:sp>
      <p:pic>
        <p:nvPicPr>
          <p:cNvPr id="2050" name="Picture 2"/>
          <p:cNvPicPr>
            <a:picLocks noChangeAspect="1" noChangeArrowheads="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p:blipFill>
        <p:spPr bwMode="auto">
          <a:xfrm flipH="1">
            <a:off x="-1" y="620688"/>
            <a:ext cx="6124205" cy="626897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796499" y="393514"/>
            <a:ext cx="3851920" cy="3416320"/>
          </a:xfrm>
          <a:prstGeom prst="rect">
            <a:avLst/>
          </a:prstGeom>
        </p:spPr>
        <p:txBody>
          <a:bodyPr wrap="square">
            <a:spAutoFit/>
          </a:bodyPr>
          <a:lstStyle/>
          <a:p>
            <a:pPr algn="ctr" fontAlgn="base">
              <a:spcBef>
                <a:spcPct val="0"/>
              </a:spcBef>
              <a:spcAft>
                <a:spcPct val="0"/>
              </a:spcAft>
            </a:pPr>
            <a:r>
              <a:rPr lang="en-US" sz="3600" b="1" dirty="0" smtClean="0">
                <a:solidFill>
                  <a:prstClr val="white"/>
                </a:solidFill>
                <a:effectLst>
                  <a:outerShdw blurRad="38100" dist="38100" dir="2700000" algn="tl">
                    <a:srgbClr val="000000">
                      <a:alpha val="43137"/>
                    </a:srgbClr>
                  </a:outerShdw>
                </a:effectLst>
                <a:cs typeface="Arial" pitchFamily="34" charset="0"/>
              </a:rPr>
              <a:t>The first choice we make each and every day is, "Will we act upon life, or will we merely be acted upon?" </a:t>
            </a:r>
            <a:endParaRPr lang="en-US" sz="3600" b="1" dirty="0">
              <a:solidFill>
                <a:prstClr val="white"/>
              </a:solidFill>
              <a:effectLst>
                <a:outerShdw blurRad="38100" dist="38100" dir="2700000" algn="tl">
                  <a:srgbClr val="000000">
                    <a:alpha val="43137"/>
                  </a:srgbClr>
                </a:outerShdw>
              </a:effectLst>
              <a:cs typeface="Arial" pitchFamily="34" charset="0"/>
            </a:endParaRPr>
          </a:p>
        </p:txBody>
      </p:sp>
      <p:sp>
        <p:nvSpPr>
          <p:cNvPr id="5" name="Rectangle 4"/>
          <p:cNvSpPr/>
          <p:nvPr/>
        </p:nvSpPr>
        <p:spPr>
          <a:xfrm>
            <a:off x="6588224" y="6165304"/>
            <a:ext cx="2345450" cy="523220"/>
          </a:xfrm>
          <a:prstGeom prst="rect">
            <a:avLst/>
          </a:prstGeom>
        </p:spPr>
        <p:txBody>
          <a:bodyPr wrap="none">
            <a:spAutoFit/>
          </a:bodyPr>
          <a:lstStyle/>
          <a:p>
            <a:r>
              <a:rPr lang="en-GB" sz="2800" dirty="0" smtClean="0">
                <a:solidFill>
                  <a:prstClr val="white"/>
                </a:solidFill>
              </a:rPr>
              <a:t>Stephen Covey</a:t>
            </a:r>
          </a:p>
        </p:txBody>
      </p:sp>
    </p:spTree>
    <p:custDataLst>
      <p:tags r:id="rId1"/>
    </p:custDataLst>
    <p:extLst>
      <p:ext uri="{BB962C8B-B14F-4D97-AF65-F5344CB8AC3E}">
        <p14:creationId xmlns:p14="http://schemas.microsoft.com/office/powerpoint/2010/main" val="38244868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475656" y="260648"/>
            <a:ext cx="5976664" cy="5881177"/>
          </a:xfrm>
          <a:prstGeom prst="ellipse">
            <a:avLst/>
          </a:prstGeom>
          <a:solidFill>
            <a:schemeClr val="accent1">
              <a:lumMod val="40000"/>
              <a:lumOff val="60000"/>
            </a:schemeClr>
          </a:solidFill>
          <a:ln w="57150">
            <a:noFill/>
          </a:ln>
          <a:effectLst>
            <a:reflection blurRad="6350" stA="35000" endPos="35000" dir="5400000" sy="-100000" algn="bl" rotWithShape="0"/>
          </a:effectLst>
          <a:scene3d>
            <a:camera prst="obliqueTopLeft">
              <a:rot lat="0" lon="0" rev="0"/>
            </a:camera>
            <a:lightRig rig="chilly" dir="t"/>
          </a:scene3d>
          <a:sp3d contourW="38100">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4000" dirty="0" smtClean="0">
              <a:solidFill>
                <a:prstClr val="white"/>
              </a:solidFill>
              <a:effectLst>
                <a:outerShdw blurRad="38100" dist="38100" dir="2700000" algn="tl">
                  <a:srgbClr val="000000">
                    <a:alpha val="43137"/>
                  </a:srgbClr>
                </a:outerShdw>
              </a:effectLst>
            </a:endParaRPr>
          </a:p>
        </p:txBody>
      </p:sp>
      <p:sp>
        <p:nvSpPr>
          <p:cNvPr id="5" name="Oval 4"/>
          <p:cNvSpPr/>
          <p:nvPr/>
        </p:nvSpPr>
        <p:spPr>
          <a:xfrm>
            <a:off x="3387456" y="2132856"/>
            <a:ext cx="2160240" cy="2076492"/>
          </a:xfrm>
          <a:prstGeom prst="ellips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white"/>
                </a:solidFill>
              </a:rPr>
              <a:t>Circle of Influence</a:t>
            </a:r>
          </a:p>
        </p:txBody>
      </p:sp>
      <p:sp>
        <p:nvSpPr>
          <p:cNvPr id="7" name="Rectangle 6"/>
          <p:cNvSpPr/>
          <p:nvPr/>
        </p:nvSpPr>
        <p:spPr>
          <a:xfrm>
            <a:off x="2630040" y="836712"/>
            <a:ext cx="3729419" cy="707886"/>
          </a:xfrm>
          <a:prstGeom prst="rect">
            <a:avLst/>
          </a:prstGeom>
        </p:spPr>
        <p:txBody>
          <a:bodyPr wrap="none">
            <a:spAutoFit/>
          </a:bodyPr>
          <a:lstStyle/>
          <a:p>
            <a:pPr algn="ctr"/>
            <a:r>
              <a:rPr lang="en-GB" sz="4000" dirty="0" smtClean="0">
                <a:solidFill>
                  <a:prstClr val="white"/>
                </a:solidFill>
                <a:effectLst>
                  <a:outerShdw blurRad="38100" dist="38100" dir="2700000" algn="tl">
                    <a:srgbClr val="000000">
                      <a:alpha val="43137"/>
                    </a:srgbClr>
                  </a:outerShdw>
                </a:effectLst>
              </a:rPr>
              <a:t>Circle of Concern</a:t>
            </a:r>
            <a:endParaRPr lang="en-GB" sz="4000" dirty="0">
              <a:solidFill>
                <a:prstClr val="white"/>
              </a:solidFill>
              <a:effectLst>
                <a:outerShdw blurRad="38100" dist="38100" dir="2700000" algn="tl">
                  <a:srgbClr val="000000">
                    <a:alpha val="43137"/>
                  </a:srgbClr>
                </a:outerShdw>
              </a:effectLst>
            </a:endParaRPr>
          </a:p>
        </p:txBody>
      </p:sp>
      <p:sp>
        <p:nvSpPr>
          <p:cNvPr id="8" name="Rectangle 7"/>
          <p:cNvSpPr/>
          <p:nvPr/>
        </p:nvSpPr>
        <p:spPr>
          <a:xfrm>
            <a:off x="30290" y="6381328"/>
            <a:ext cx="6246440" cy="369332"/>
          </a:xfrm>
          <a:prstGeom prst="rect">
            <a:avLst/>
          </a:prstGeom>
        </p:spPr>
        <p:txBody>
          <a:bodyPr wrap="square">
            <a:spAutoFit/>
          </a:bodyPr>
          <a:lstStyle/>
          <a:p>
            <a:r>
              <a:rPr lang="en-GB" dirty="0" smtClean="0">
                <a:solidFill>
                  <a:prstClr val="black"/>
                </a:solidFill>
              </a:rPr>
              <a:t>Stephen Covey: The 7 Habits of Highly Effective People (1989)</a:t>
            </a:r>
          </a:p>
        </p:txBody>
      </p:sp>
    </p:spTree>
    <p:custDataLst>
      <p:tags r:id="rId1"/>
    </p:custDataLst>
    <p:extLst>
      <p:ext uri="{BB962C8B-B14F-4D97-AF65-F5344CB8AC3E}">
        <p14:creationId xmlns:p14="http://schemas.microsoft.com/office/powerpoint/2010/main" val="263769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1" nodeType="clickEffect">
                                  <p:stCondLst>
                                    <p:cond delay="0"/>
                                  </p:stCondLst>
                                  <p:childTnLst>
                                    <p:animScale>
                                      <p:cBhvr>
                                        <p:cTn id="13"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3528" y="980728"/>
            <a:ext cx="8424936" cy="4690096"/>
          </a:xfrm>
          <a:prstGeom prst="rect">
            <a:avLst/>
          </a:prstGeom>
          <a:ln w="19050">
            <a:solidFill>
              <a:schemeClr val="tx1">
                <a:alpha val="98000"/>
              </a:schemeClr>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7251429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3140967"/>
            <a:ext cx="8280920" cy="769441"/>
          </a:xfrm>
          <a:prstGeom prst="rect">
            <a:avLst/>
          </a:prstGeom>
        </p:spPr>
        <p:txBody>
          <a:bodyPr wrap="square">
            <a:spAutoFit/>
          </a:bodyPr>
          <a:lstStyle/>
          <a:p>
            <a:pPr lvl="0" algn="ctr"/>
            <a:r>
              <a:rPr lang="en-GB" sz="4400" dirty="0" smtClean="0">
                <a:solidFill>
                  <a:schemeClr val="tx1">
                    <a:lumMod val="95000"/>
                    <a:lumOff val="5000"/>
                  </a:schemeClr>
                </a:solidFill>
                <a:latin typeface="Calibri" pitchFamily="34" charset="0"/>
                <a:cs typeface="Calibri" pitchFamily="34" charset="0"/>
              </a:rPr>
              <a:t>@</a:t>
            </a:r>
            <a:r>
              <a:rPr lang="en-GB" sz="4400" dirty="0" err="1" smtClean="0">
                <a:solidFill>
                  <a:schemeClr val="tx1">
                    <a:lumMod val="95000"/>
                    <a:lumOff val="5000"/>
                  </a:schemeClr>
                </a:solidFill>
                <a:latin typeface="Calibri" pitchFamily="34" charset="0"/>
                <a:cs typeface="Calibri" pitchFamily="34" charset="0"/>
              </a:rPr>
              <a:t>jasonleitch</a:t>
            </a:r>
            <a:endParaRPr lang="en-GB" sz="4400" dirty="0">
              <a:solidFill>
                <a:schemeClr val="tx1">
                  <a:lumMod val="95000"/>
                  <a:lumOff val="5000"/>
                </a:schemeClr>
              </a:solidFill>
              <a:latin typeface="Calibri" pitchFamily="34" charset="0"/>
              <a:cs typeface="Calibri" pitchFamily="34" charset="0"/>
            </a:endParaRP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14659" y="1772816"/>
            <a:ext cx="1242673"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227581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50825" y="260350"/>
            <a:ext cx="8713788" cy="2808288"/>
          </a:xfrm>
        </p:spPr>
        <p:txBody>
          <a:bodyPr rtlCol="0">
            <a:normAutofit fontScale="90000"/>
          </a:bodyPr>
          <a:lstStyle/>
          <a:p>
            <a:pPr fontAlgn="auto">
              <a:spcAft>
                <a:spcPts val="0"/>
              </a:spcAft>
              <a:defRPr/>
            </a:pPr>
            <a:r>
              <a:rPr lang="en-US" sz="4000" dirty="0" smtClean="0">
                <a:latin typeface="Comic Sans MS" pitchFamily="66" charset="0"/>
              </a:rPr>
              <a:t/>
            </a:r>
            <a:br>
              <a:rPr lang="en-US" sz="4000" dirty="0" smtClean="0">
                <a:latin typeface="Comic Sans MS" pitchFamily="66" charset="0"/>
              </a:rPr>
            </a:br>
            <a:r>
              <a:rPr lang="en-US" b="1" dirty="0" smtClean="0">
                <a:solidFill>
                  <a:srgbClr val="000080"/>
                </a:solidFill>
                <a:latin typeface="Verdana" pitchFamily="34" charset="0"/>
                <a:ea typeface="Verdana" pitchFamily="34" charset="0"/>
                <a:cs typeface="Verdana" pitchFamily="34" charset="0"/>
              </a:rPr>
              <a:t>Choices and decisions </a:t>
            </a:r>
            <a:br>
              <a:rPr lang="en-US" b="1" dirty="0" smtClean="0">
                <a:solidFill>
                  <a:srgbClr val="000080"/>
                </a:solidFill>
                <a:latin typeface="Verdana" pitchFamily="34" charset="0"/>
                <a:ea typeface="Verdana" pitchFamily="34" charset="0"/>
                <a:cs typeface="Verdana" pitchFamily="34" charset="0"/>
              </a:rPr>
            </a:br>
            <a:r>
              <a:rPr lang="en-US" b="1" dirty="0" smtClean="0">
                <a:solidFill>
                  <a:srgbClr val="000080"/>
                </a:solidFill>
                <a:latin typeface="Verdana" pitchFamily="34" charset="0"/>
                <a:ea typeface="Verdana" pitchFamily="34" charset="0"/>
                <a:cs typeface="Verdana" pitchFamily="34" charset="0"/>
              </a:rPr>
              <a:t>towards the end of life</a:t>
            </a:r>
            <a:r>
              <a:rPr lang="en-US" sz="4000" dirty="0" smtClean="0">
                <a:latin typeface="Verdana" pitchFamily="34" charset="0"/>
                <a:ea typeface="Verdana" pitchFamily="34" charset="0"/>
                <a:cs typeface="Verdana" pitchFamily="34" charset="0"/>
              </a:rPr>
              <a:t/>
            </a:r>
            <a:br>
              <a:rPr lang="en-US" sz="4000" dirty="0" smtClean="0">
                <a:latin typeface="Verdana" pitchFamily="34" charset="0"/>
                <a:ea typeface="Verdana" pitchFamily="34" charset="0"/>
                <a:cs typeface="Verdana" pitchFamily="34" charset="0"/>
              </a:rPr>
            </a:br>
            <a:r>
              <a:rPr lang="en-US" sz="4000" dirty="0" smtClean="0">
                <a:latin typeface="Comic Sans MS" pitchFamily="66" charset="0"/>
              </a:rPr>
              <a:t/>
            </a:r>
            <a:br>
              <a:rPr lang="en-US" sz="4000" dirty="0" smtClean="0">
                <a:latin typeface="Comic Sans MS" pitchFamily="66" charset="0"/>
              </a:rPr>
            </a:br>
            <a:endParaRPr lang="en-US" sz="4000" dirty="0" smtClean="0">
              <a:solidFill>
                <a:srgbClr val="CC99FF"/>
              </a:solidFill>
              <a:latin typeface="Comic Sans MS" pitchFamily="66" charset="0"/>
            </a:endParaRPr>
          </a:p>
        </p:txBody>
      </p:sp>
      <p:sp>
        <p:nvSpPr>
          <p:cNvPr id="2051" name="Rectangle 3"/>
          <p:cNvSpPr>
            <a:spLocks noGrp="1" noChangeArrowheads="1"/>
          </p:cNvSpPr>
          <p:nvPr>
            <p:ph type="subTitle" idx="1"/>
          </p:nvPr>
        </p:nvSpPr>
        <p:spPr>
          <a:xfrm>
            <a:off x="1331913" y="4076700"/>
            <a:ext cx="6335712" cy="865188"/>
          </a:xfrm>
        </p:spPr>
        <p:txBody>
          <a:bodyPr rtlCol="0">
            <a:normAutofit/>
          </a:bodyPr>
          <a:lstStyle/>
          <a:p>
            <a:pPr fontAlgn="auto">
              <a:spcAft>
                <a:spcPts val="0"/>
              </a:spcAft>
              <a:buFont typeface="Arial" pitchFamily="34" charset="0"/>
              <a:buNone/>
              <a:defRPr/>
            </a:pPr>
            <a:r>
              <a:rPr lang="en-US" sz="4000" dirty="0" smtClean="0">
                <a:solidFill>
                  <a:srgbClr val="CC99FF"/>
                </a:solidFill>
                <a:latin typeface="Comic Sans MS" pitchFamily="66" charset="0"/>
              </a:rPr>
              <a:t>Annual Conference 2014</a:t>
            </a:r>
            <a:endParaRPr lang="en-US" sz="4000" dirty="0" smtClean="0"/>
          </a:p>
        </p:txBody>
      </p:sp>
      <p:pic>
        <p:nvPicPr>
          <p:cNvPr id="2052" name="Picture 4" descr="SPPCLogo"/>
          <p:cNvPicPr>
            <a:picLocks noChangeAspect="1" noChangeArrowheads="1"/>
          </p:cNvPicPr>
          <p:nvPr/>
        </p:nvPicPr>
        <p:blipFill>
          <a:blip r:embed="rId3" cstate="print"/>
          <a:srcRect/>
          <a:stretch>
            <a:fillRect/>
          </a:stretch>
        </p:blipFill>
        <p:spPr bwMode="auto">
          <a:xfrm>
            <a:off x="6659563" y="5084763"/>
            <a:ext cx="2160587" cy="1122362"/>
          </a:xfrm>
          <a:prstGeom prst="rect">
            <a:avLst/>
          </a:prstGeom>
          <a:noFill/>
          <a:ln w="9525" algn="ctr">
            <a:noFill/>
            <a:miter lim="800000"/>
            <a:headEnd/>
            <a:tailEnd/>
          </a:ln>
        </p:spPr>
      </p:pic>
      <p:pic>
        <p:nvPicPr>
          <p:cNvPr id="2053" name="irc_mi" descr="2007_4_ballot_box">
            <a:hlinkClick r:id="rId4"/>
          </p:cNvPr>
          <p:cNvPicPr>
            <a:picLocks noChangeAspect="1" noChangeArrowheads="1"/>
          </p:cNvPicPr>
          <p:nvPr/>
        </p:nvPicPr>
        <p:blipFill>
          <a:blip r:embed="rId5" cstate="print"/>
          <a:srcRect/>
          <a:stretch>
            <a:fillRect/>
          </a:stretch>
        </p:blipFill>
        <p:spPr bwMode="auto">
          <a:xfrm>
            <a:off x="3492500" y="2133600"/>
            <a:ext cx="1695450" cy="1735138"/>
          </a:xfrm>
          <a:prstGeom prst="rect">
            <a:avLst/>
          </a:prstGeom>
          <a:noFill/>
          <a:ln w="9525" algn="in">
            <a:noFill/>
            <a:miter lim="800000"/>
            <a:headEnd/>
            <a:tailEnd/>
          </a:ln>
        </p:spPr>
      </p:pic>
      <p:pic>
        <p:nvPicPr>
          <p:cNvPr id="2054" name="Picture 9" descr="SPPCAlliance_RGB_SML"/>
          <p:cNvPicPr>
            <a:picLocks noChangeAspect="1" noChangeArrowheads="1"/>
          </p:cNvPicPr>
          <p:nvPr/>
        </p:nvPicPr>
        <p:blipFill>
          <a:blip r:embed="rId6" cstate="print"/>
          <a:srcRect/>
          <a:stretch>
            <a:fillRect/>
          </a:stretch>
        </p:blipFill>
        <p:spPr bwMode="auto">
          <a:xfrm>
            <a:off x="395288" y="5013325"/>
            <a:ext cx="1884362" cy="1147763"/>
          </a:xfrm>
          <a:prstGeom prst="rect">
            <a:avLst/>
          </a:prstGeom>
          <a:noFill/>
          <a:ln w="9525">
            <a:noFill/>
            <a:miter lim="800000"/>
            <a:headEnd/>
            <a:tailEnd/>
          </a:ln>
        </p:spPr>
      </p:pic>
      <p:sp>
        <p:nvSpPr>
          <p:cNvPr id="7" name="TextBox 6"/>
          <p:cNvSpPr txBox="1"/>
          <p:nvPr/>
        </p:nvSpPr>
        <p:spPr>
          <a:xfrm>
            <a:off x="323528" y="6165304"/>
            <a:ext cx="2664296" cy="923330"/>
          </a:xfrm>
          <a:prstGeom prst="rect">
            <a:avLst/>
          </a:prstGeom>
          <a:noFill/>
        </p:spPr>
        <p:txBody>
          <a:bodyPr wrap="square" rtlCol="0">
            <a:spAutoFit/>
          </a:bodyPr>
          <a:lstStyle/>
          <a:p>
            <a:pPr fontAlgn="base">
              <a:spcBef>
                <a:spcPct val="0"/>
              </a:spcBef>
              <a:spcAft>
                <a:spcPct val="0"/>
              </a:spcAft>
            </a:pPr>
            <a:r>
              <a:rPr lang="en-GB" dirty="0">
                <a:solidFill>
                  <a:prstClr val="black"/>
                </a:solidFill>
                <a:latin typeface="Arial" charset="0"/>
                <a:cs typeface="Arial" charset="0"/>
              </a:rPr>
              <a:t>RCPE-WIFI </a:t>
            </a:r>
            <a:endParaRPr lang="en-GB" dirty="0" smtClean="0">
              <a:solidFill>
                <a:prstClr val="black"/>
              </a:solidFill>
              <a:latin typeface="Arial" charset="0"/>
              <a:cs typeface="Arial" charset="0"/>
            </a:endParaRPr>
          </a:p>
          <a:p>
            <a:pPr fontAlgn="base">
              <a:spcBef>
                <a:spcPct val="0"/>
              </a:spcBef>
              <a:spcAft>
                <a:spcPct val="0"/>
              </a:spcAft>
            </a:pPr>
            <a:r>
              <a:rPr lang="en-GB" dirty="0" smtClean="0">
                <a:solidFill>
                  <a:prstClr val="black"/>
                </a:solidFill>
                <a:latin typeface="Arial" charset="0"/>
                <a:cs typeface="Arial" charset="0"/>
              </a:rPr>
              <a:t>Password</a:t>
            </a:r>
            <a:r>
              <a:rPr lang="en-GB" dirty="0">
                <a:solidFill>
                  <a:prstClr val="black"/>
                </a:solidFill>
                <a:latin typeface="Arial" charset="0"/>
                <a:cs typeface="Arial" charset="0"/>
              </a:rPr>
              <a:t>: chiron1681</a:t>
            </a:r>
          </a:p>
          <a:p>
            <a:pPr fontAlgn="base">
              <a:spcBef>
                <a:spcPct val="0"/>
              </a:spcBef>
              <a:spcAft>
                <a:spcPct val="0"/>
              </a:spcAft>
            </a:pPr>
            <a:endParaRPr lang="en-GB" dirty="0">
              <a:solidFill>
                <a:prstClr val="black"/>
              </a:solidFill>
              <a:latin typeface="Arial" charset="0"/>
              <a:cs typeface="Arial" charset="0"/>
            </a:endParaRPr>
          </a:p>
        </p:txBody>
      </p:sp>
      <p:pic>
        <p:nvPicPr>
          <p:cNvPr id="8" name="Picture 6" descr="http://www.cv-surgeon.co.uk/wp-content/uploads/2013/09/finding-a-job-on-twitter.jpg"/>
          <p:cNvPicPr>
            <a:picLocks noChangeAspect="1" noChangeArrowheads="1"/>
          </p:cNvPicPr>
          <p:nvPr/>
        </p:nvPicPr>
        <p:blipFill>
          <a:blip r:embed="rId7" cstate="print"/>
          <a:srcRect/>
          <a:stretch>
            <a:fillRect/>
          </a:stretch>
        </p:blipFill>
        <p:spPr bwMode="auto">
          <a:xfrm>
            <a:off x="3563888" y="5517232"/>
            <a:ext cx="1232009" cy="692696"/>
          </a:xfrm>
          <a:prstGeom prst="rect">
            <a:avLst/>
          </a:prstGeom>
          <a:noFill/>
        </p:spPr>
      </p:pic>
      <p:sp>
        <p:nvSpPr>
          <p:cNvPr id="9" name="TextBox 8"/>
          <p:cNvSpPr txBox="1"/>
          <p:nvPr/>
        </p:nvSpPr>
        <p:spPr>
          <a:xfrm>
            <a:off x="4644008" y="5733256"/>
            <a:ext cx="1512168" cy="369332"/>
          </a:xfrm>
          <a:prstGeom prst="rect">
            <a:avLst/>
          </a:prstGeom>
          <a:noFill/>
        </p:spPr>
        <p:txBody>
          <a:bodyPr wrap="square" rtlCol="0">
            <a:spAutoFit/>
          </a:bodyPr>
          <a:lstStyle/>
          <a:p>
            <a:pPr fontAlgn="base">
              <a:spcBef>
                <a:spcPct val="0"/>
              </a:spcBef>
              <a:spcAft>
                <a:spcPct val="0"/>
              </a:spcAft>
            </a:pPr>
            <a:r>
              <a:rPr lang="en-GB" dirty="0" smtClean="0">
                <a:solidFill>
                  <a:prstClr val="black"/>
                </a:solidFill>
                <a:latin typeface="Arial" charset="0"/>
                <a:cs typeface="Arial" charset="0"/>
              </a:rPr>
              <a:t>#sppc2014</a:t>
            </a:r>
            <a:endParaRPr lang="en-GB" dirty="0">
              <a:solidFill>
                <a:prstClr val="black"/>
              </a:solidFill>
              <a:latin typeface="Arial" charset="0"/>
              <a:cs typeface="Arial" charset="0"/>
            </a:endParaRPr>
          </a:p>
        </p:txBody>
      </p:sp>
    </p:spTree>
    <p:custDataLst>
      <p:tags r:id="rId1"/>
    </p:custDataLst>
    <p:extLst>
      <p:ext uri="{BB962C8B-B14F-4D97-AF65-F5344CB8AC3E}">
        <p14:creationId xmlns:p14="http://schemas.microsoft.com/office/powerpoint/2010/main" val="5150948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LABELS" val="1"/>
  <p:tag name="PARTLISTDEFAULT" val="1"/>
  <p:tag name="INCORRECTPOINTVALUE" val="0"/>
  <p:tag name="AUTOADJUSTPARTRANGE" val="True"/>
  <p:tag name="FIBNUMRESULTS" val="5"/>
  <p:tag name="PRRESPONSE2" val="9"/>
  <p:tag name="PRRESPONSE6" val="5"/>
  <p:tag name="PRRESPONSE10" val="1"/>
  <p:tag name="POWERPOINTVERSION" val="14.0"/>
  <p:tag name="CSVFORMAT" val="0"/>
  <p:tag name="RESPCOUNTERFORMAT" val="0"/>
  <p:tag name="ALLOWDUPLICATES" val="False"/>
  <p:tag name="REVIEWONLY" val="False"/>
  <p:tag name="RACEANIMATIONSPEED" val="3"/>
  <p:tag name="BUBBLENAMEVISIBLE" val="True"/>
  <p:tag name="CUSTOMGRIDBACKCOLOR" val="-722948"/>
  <p:tag name="USESCHEMECOLORS" val="True"/>
  <p:tag name="GRIDROTATIONINTERVAL" val="2"/>
  <p:tag name="CHARTCOLORS" val="0"/>
  <p:tag name="INCLUDEPPT" val="True"/>
  <p:tag name="REALTIMEBACKUPPATH" val="(None)"/>
  <p:tag name="FIBDISPLAYRESULTS" val="True"/>
  <p:tag name="PRRESPONSE3" val="8"/>
  <p:tag name="PRRESPONSE8" val="3"/>
  <p:tag name="TPVERSION" val="2008"/>
  <p:tag name="ANSWERNOWSTYLE" val="-1"/>
  <p:tag name="COUNTDOWNSECONDS" val="10"/>
  <p:tag name="AUTOADVANCE" val="False"/>
  <p:tag name="SKIPREMAININGRACESLIDES" val="True"/>
  <p:tag name="BUBBLEGROUPING" val="3"/>
  <p:tag name="CUSTOMCELLBACKCOLOR3" val="-268652"/>
  <p:tag name="AUTOSIZEGRID" val="True"/>
  <p:tag name="INCLUDENONRESPONDERS" val="Fals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RESETCHARTS" val="True"/>
  <p:tag name="ZEROBASED" val="False"/>
  <p:tag name="PRRESPONSE1" val="10"/>
  <p:tag name="SHOWFLASHWARNING" val="Tru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
  <p:tag name="USESECONDARYMONITOR" val="True"/>
  <p:tag name="PARTICIPANTSINLEADERBOARD" val="5"/>
  <p:tag name="MULTIRESPDIVISOR" val="1"/>
  <p:tag name="SAVECSVWITHSESSION" val="False"/>
  <p:tag name="DISPLAYNAME" val="True"/>
  <p:tag name="PRRESPONSE7" val="4"/>
  <p:tag name="POLLINGCYCLE" val="2"/>
  <p:tag name="STDCHART" val="1"/>
  <p:tag name="RESPTABLESTYLE" val="-1"/>
  <p:tag name="CUSTOMCELLBACKCOLOR1" val="-657956"/>
  <p:tag name="PRRESPONSE4" val="7"/>
  <p:tag name="ADVANCEDSETTINGSVIEW" val="False"/>
  <p:tag name="DELIMITERS" val="3.1"/>
  <p:tag name="TPFULLVERSION" val="4.2.3.2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Lst>
</file>

<file path=ppt/tags/tag42.xml><?xml version="1.0" encoding="utf-8"?>
<p:tagLst xmlns:a="http://schemas.openxmlformats.org/drawingml/2006/main" xmlns:r="http://schemas.openxmlformats.org/officeDocument/2006/relationships" xmlns:p="http://schemas.openxmlformats.org/presentationml/2006/main">
  <p:tag name="NOPREFERENCE" val="False"/>
</p:tagLst>
</file>

<file path=ppt/tags/tag43.xml><?xml version="1.0" encoding="utf-8"?>
<p:tagLst xmlns:a="http://schemas.openxmlformats.org/drawingml/2006/main" xmlns:r="http://schemas.openxmlformats.org/officeDocument/2006/relationships" xmlns:p="http://schemas.openxmlformats.org/presentationml/2006/main">
  <p:tag name="NOPREFERENCE" val="False"/>
</p:tagLst>
</file>

<file path=ppt/tags/tag44.xml><?xml version="1.0" encoding="utf-8"?>
<p:tagLst xmlns:a="http://schemas.openxmlformats.org/drawingml/2006/main" xmlns:r="http://schemas.openxmlformats.org/officeDocument/2006/relationships" xmlns:p="http://schemas.openxmlformats.org/presentationml/2006/main">
  <p:tag name="NOPREFERENCE" val="False"/>
</p:tagLst>
</file>

<file path=ppt/tags/tag45.xml><?xml version="1.0" encoding="utf-8"?>
<p:tagLst xmlns:a="http://schemas.openxmlformats.org/drawingml/2006/main" xmlns:r="http://schemas.openxmlformats.org/officeDocument/2006/relationships" xmlns:p="http://schemas.openxmlformats.org/presentationml/2006/main">
  <p:tag name="NOPREFERENCE" val="False"/>
</p:tagLst>
</file>

<file path=ppt/tags/tag46.xml><?xml version="1.0" encoding="utf-8"?>
<p:tagLst xmlns:a="http://schemas.openxmlformats.org/drawingml/2006/main" xmlns:r="http://schemas.openxmlformats.org/officeDocument/2006/relationships" xmlns:p="http://schemas.openxmlformats.org/presentationml/2006/main">
  <p:tag name="NOPREFERENCE" val="False"/>
</p:tagLst>
</file>

<file path=ppt/tags/tag47.xml><?xml version="1.0" encoding="utf-8"?>
<p:tagLst xmlns:a="http://schemas.openxmlformats.org/drawingml/2006/main" xmlns:r="http://schemas.openxmlformats.org/officeDocument/2006/relationships" xmlns:p="http://schemas.openxmlformats.org/presentationml/2006/main">
  <p:tag name="NOPREFERENCE" val="False"/>
</p:tagLst>
</file>

<file path=ppt/tags/tag48.xml><?xml version="1.0" encoding="utf-8"?>
<p:tagLst xmlns:a="http://schemas.openxmlformats.org/drawingml/2006/main" xmlns:r="http://schemas.openxmlformats.org/officeDocument/2006/relationships" xmlns:p="http://schemas.openxmlformats.org/presentationml/2006/main">
  <p:tag name="NOPREFERENCE" val="False"/>
</p:tagLst>
</file>

<file path=ppt/tags/tag49.xml><?xml version="1.0" encoding="utf-8"?>
<p:tagLst xmlns:a="http://schemas.openxmlformats.org/drawingml/2006/main" xmlns:r="http://schemas.openxmlformats.org/officeDocument/2006/relationships" xmlns:p="http://schemas.openxmlformats.org/presentationml/2006/main">
  <p:tag name="NOPREFERENCE" val="False"/>
</p:tagLst>
</file>

<file path=ppt/tags/tag50.xml><?xml version="1.0" encoding="utf-8"?>
<p:tagLst xmlns:a="http://schemas.openxmlformats.org/drawingml/2006/main" xmlns:r="http://schemas.openxmlformats.org/officeDocument/2006/relationships" xmlns:p="http://schemas.openxmlformats.org/presentationml/2006/main">
  <p:tag name="NOPREFERENCE" val="False"/>
</p:tagLst>
</file>

<file path=ppt/tags/tag5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Scottish Government White">
  <a:themeElements>
    <a:clrScheme name="Scottish Government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cottish Government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cottish Government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ottish Government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ottish Government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ottish Government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ottish Government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ottish Government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ottish Government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ottish Government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ottish Government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ottish Government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ottish Government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ottish Government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2947</TotalTime>
  <Words>2437</Words>
  <Application>Microsoft Office PowerPoint</Application>
  <PresentationFormat>On-screen Show (4:3)</PresentationFormat>
  <Paragraphs>218</Paragraphs>
  <Slides>50</Slides>
  <Notes>22</Notes>
  <HiddenSlides>0</HiddenSlides>
  <MMClips>1</MMClips>
  <ScaleCrop>false</ScaleCrop>
  <HeadingPairs>
    <vt:vector size="4" baseType="variant">
      <vt:variant>
        <vt:lpstr>Theme</vt:lpstr>
      </vt:variant>
      <vt:variant>
        <vt:i4>5</vt:i4>
      </vt:variant>
      <vt:variant>
        <vt:lpstr>Slide Titles</vt:lpstr>
      </vt:variant>
      <vt:variant>
        <vt:i4>50</vt:i4>
      </vt:variant>
    </vt:vector>
  </HeadingPairs>
  <TitlesOfParts>
    <vt:vector size="55" baseType="lpstr">
      <vt:lpstr>Scottish Government White</vt:lpstr>
      <vt:lpstr>3_Office Theme</vt:lpstr>
      <vt:lpstr>1_Office Theme</vt:lpstr>
      <vt:lpstr>2_Office Theme</vt:lpstr>
      <vt:lpstr>Office Theme</vt:lpstr>
      <vt:lpstr> Choices and decisions  towards the end of life  </vt:lpstr>
      <vt:lpstr>PowerPoint Presentation</vt:lpstr>
      <vt:lpstr>PowerPoint Presentation</vt:lpstr>
      <vt:lpstr>A Powerful Evolution</vt:lpstr>
      <vt:lpstr>How do we do this everywhere, all the time? </vt:lpstr>
      <vt:lpstr>PowerPoint Presentation</vt:lpstr>
      <vt:lpstr>PowerPoint Presentation</vt:lpstr>
      <vt:lpstr>PowerPoint Presentation</vt:lpstr>
      <vt:lpstr>Definition of  Reliability for Health Care: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Implementing at scale…. can it be done?</vt:lpstr>
      <vt:lpstr>“By what method?... only the method counts”  W Edwards Deming</vt:lpstr>
      <vt:lpstr>The Typical Approach…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its important to measure the right things, right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Choices and decisions  towards the end of life  </vt:lpstr>
    </vt:vector>
  </TitlesOfParts>
  <Company>Scottish Government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z605945</dc:creator>
  <cp:lastModifiedBy>RCPE AV</cp:lastModifiedBy>
  <cp:revision>190</cp:revision>
  <cp:lastPrinted>2014-09-16T15:00:11Z</cp:lastPrinted>
  <dcterms:created xsi:type="dcterms:W3CDTF">2013-05-15T14:30:28Z</dcterms:created>
  <dcterms:modified xsi:type="dcterms:W3CDTF">2014-09-17T09:30:40Z</dcterms:modified>
</cp:coreProperties>
</file>