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2" r:id="rId4"/>
    <p:sldId id="264" r:id="rId5"/>
    <p:sldId id="265" r:id="rId6"/>
    <p:sldId id="266" r:id="rId7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564948-101D-46F5-9E07-D80AA9CACB2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64DC1F1-05E9-42F9-9D4B-8ADD18602A7E}">
      <dgm:prSet phldrT="[Text]"/>
      <dgm:spPr/>
      <dgm:t>
        <a:bodyPr/>
        <a:lstStyle/>
        <a:p>
          <a:r>
            <a:rPr lang="en-GB" dirty="0" smtClean="0"/>
            <a:t>Scottish Patient Safety Programme</a:t>
          </a:r>
          <a:endParaRPr lang="en-GB" dirty="0"/>
        </a:p>
      </dgm:t>
    </dgm:pt>
    <dgm:pt modelId="{2FBE5D06-2EBC-4052-B8F9-E02AB2BD73A3}" type="parTrans" cxnId="{D5EF3C93-392C-42CB-9BA5-9C06CC2A28EA}">
      <dgm:prSet/>
      <dgm:spPr/>
      <dgm:t>
        <a:bodyPr/>
        <a:lstStyle/>
        <a:p>
          <a:endParaRPr lang="en-GB"/>
        </a:p>
      </dgm:t>
    </dgm:pt>
    <dgm:pt modelId="{D2B42ACE-04EE-46ED-AEAA-60C6B8F4A1F8}" type="sibTrans" cxnId="{D5EF3C93-392C-42CB-9BA5-9C06CC2A28EA}">
      <dgm:prSet/>
      <dgm:spPr/>
      <dgm:t>
        <a:bodyPr/>
        <a:lstStyle/>
        <a:p>
          <a:endParaRPr lang="en-GB"/>
        </a:p>
      </dgm:t>
    </dgm:pt>
    <dgm:pt modelId="{D945FCF9-48B6-4D66-AE30-4E74BACFCC0A}">
      <dgm:prSet phldrT="[Text]"/>
      <dgm:spPr/>
      <dgm:t>
        <a:bodyPr/>
        <a:lstStyle/>
        <a:p>
          <a:r>
            <a:rPr lang="en-GB" dirty="0" smtClean="0"/>
            <a:t>Acute adult</a:t>
          </a:r>
          <a:endParaRPr lang="en-GB" dirty="0"/>
        </a:p>
      </dgm:t>
    </dgm:pt>
    <dgm:pt modelId="{248A5E71-97C0-4B1F-A64D-3C6793B0CFEB}" type="parTrans" cxnId="{1D00DCFB-739B-420F-ACA9-A588AB9D99E5}">
      <dgm:prSet/>
      <dgm:spPr/>
      <dgm:t>
        <a:bodyPr/>
        <a:lstStyle/>
        <a:p>
          <a:endParaRPr lang="en-GB"/>
        </a:p>
      </dgm:t>
    </dgm:pt>
    <dgm:pt modelId="{6A03BF6A-7888-4196-8405-8EBE50352060}" type="sibTrans" cxnId="{1D00DCFB-739B-420F-ACA9-A588AB9D99E5}">
      <dgm:prSet/>
      <dgm:spPr/>
      <dgm:t>
        <a:bodyPr/>
        <a:lstStyle/>
        <a:p>
          <a:endParaRPr lang="en-GB"/>
        </a:p>
      </dgm:t>
    </dgm:pt>
    <dgm:pt modelId="{AC17541A-8515-48E6-8E9E-56C31583A303}">
      <dgm:prSet phldrT="[Text]"/>
      <dgm:spPr/>
      <dgm:t>
        <a:bodyPr/>
        <a:lstStyle/>
        <a:p>
          <a:r>
            <a:rPr lang="en-GB" dirty="0" smtClean="0"/>
            <a:t>Maternity &amp; children</a:t>
          </a:r>
          <a:endParaRPr lang="en-GB" dirty="0"/>
        </a:p>
      </dgm:t>
    </dgm:pt>
    <dgm:pt modelId="{DD499765-666E-49B3-B62B-744DCB7E21E4}" type="parTrans" cxnId="{67B0C45C-9C1E-4CB3-A126-60CED81E20E7}">
      <dgm:prSet/>
      <dgm:spPr/>
      <dgm:t>
        <a:bodyPr/>
        <a:lstStyle/>
        <a:p>
          <a:endParaRPr lang="en-GB"/>
        </a:p>
      </dgm:t>
    </dgm:pt>
    <dgm:pt modelId="{D2DF2410-BD74-42C5-A39B-10934C46F23F}" type="sibTrans" cxnId="{67B0C45C-9C1E-4CB3-A126-60CED81E20E7}">
      <dgm:prSet/>
      <dgm:spPr/>
      <dgm:t>
        <a:bodyPr/>
        <a:lstStyle/>
        <a:p>
          <a:endParaRPr lang="en-GB"/>
        </a:p>
      </dgm:t>
    </dgm:pt>
    <dgm:pt modelId="{A3EF4048-368C-4F34-8477-3EECC8087344}">
      <dgm:prSet phldrT="[Text]"/>
      <dgm:spPr/>
      <dgm:t>
        <a:bodyPr/>
        <a:lstStyle/>
        <a:p>
          <a:r>
            <a:rPr lang="en-GB" dirty="0" smtClean="0"/>
            <a:t>Mental Health</a:t>
          </a:r>
          <a:endParaRPr lang="en-GB" dirty="0"/>
        </a:p>
      </dgm:t>
    </dgm:pt>
    <dgm:pt modelId="{9D15904D-E00F-4983-A17D-370BCEEA80C2}" type="parTrans" cxnId="{FCDA57A9-E382-4A22-9D0C-84A340612BCB}">
      <dgm:prSet/>
      <dgm:spPr/>
      <dgm:t>
        <a:bodyPr/>
        <a:lstStyle/>
        <a:p>
          <a:endParaRPr lang="en-GB"/>
        </a:p>
      </dgm:t>
    </dgm:pt>
    <dgm:pt modelId="{BAE96258-76EA-4B1B-9CCD-B5C1E78B0430}" type="sibTrans" cxnId="{FCDA57A9-E382-4A22-9D0C-84A340612BCB}">
      <dgm:prSet/>
      <dgm:spPr/>
      <dgm:t>
        <a:bodyPr/>
        <a:lstStyle/>
        <a:p>
          <a:endParaRPr lang="en-GB"/>
        </a:p>
      </dgm:t>
    </dgm:pt>
    <dgm:pt modelId="{58B9CCD1-B353-498A-9D38-597A9FB8198E}">
      <dgm:prSet phldrT="[Text]"/>
      <dgm:spPr/>
      <dgm:t>
        <a:bodyPr/>
        <a:lstStyle/>
        <a:p>
          <a:r>
            <a:rPr lang="en-GB" smtClean="0"/>
            <a:t>Primary Care</a:t>
          </a:r>
          <a:endParaRPr lang="en-GB" dirty="0"/>
        </a:p>
      </dgm:t>
    </dgm:pt>
    <dgm:pt modelId="{D8D30614-7543-4DFA-9F4B-DF093EA61814}" type="parTrans" cxnId="{9E8050E4-EA4C-40FA-B516-C9109963D401}">
      <dgm:prSet/>
      <dgm:spPr/>
      <dgm:t>
        <a:bodyPr/>
        <a:lstStyle/>
        <a:p>
          <a:endParaRPr lang="en-GB"/>
        </a:p>
      </dgm:t>
    </dgm:pt>
    <dgm:pt modelId="{7923D482-2A5E-4A9B-9F87-09F4F7550EB5}" type="sibTrans" cxnId="{9E8050E4-EA4C-40FA-B516-C9109963D401}">
      <dgm:prSet/>
      <dgm:spPr/>
      <dgm:t>
        <a:bodyPr/>
        <a:lstStyle/>
        <a:p>
          <a:endParaRPr lang="en-GB"/>
        </a:p>
      </dgm:t>
    </dgm:pt>
    <dgm:pt modelId="{5B5374D8-4EB3-4B5B-AA49-37AEC035395A}" type="pres">
      <dgm:prSet presAssocID="{CC564948-101D-46F5-9E07-D80AA9CACB2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C1F5842-33B0-4A30-827A-46B324EA6C36}" type="pres">
      <dgm:prSet presAssocID="{264DC1F1-05E9-42F9-9D4B-8ADD18602A7E}" presName="centerShape" presStyleLbl="node0" presStyleIdx="0" presStyleCnt="1"/>
      <dgm:spPr/>
      <dgm:t>
        <a:bodyPr/>
        <a:lstStyle/>
        <a:p>
          <a:endParaRPr lang="en-GB"/>
        </a:p>
      </dgm:t>
    </dgm:pt>
    <dgm:pt modelId="{9179D3F1-B6C6-4180-A6DC-F7F5AE92447C}" type="pres">
      <dgm:prSet presAssocID="{D945FCF9-48B6-4D66-AE30-4E74BACFCC0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98EA9D-185F-4D62-A2DE-4B48CC049CF7}" type="pres">
      <dgm:prSet presAssocID="{D945FCF9-48B6-4D66-AE30-4E74BACFCC0A}" presName="dummy" presStyleCnt="0"/>
      <dgm:spPr/>
    </dgm:pt>
    <dgm:pt modelId="{FFC38008-A4D2-4BB1-BC53-7A4EEA4502CA}" type="pres">
      <dgm:prSet presAssocID="{6A03BF6A-7888-4196-8405-8EBE50352060}" presName="sibTrans" presStyleLbl="sibTrans2D1" presStyleIdx="0" presStyleCnt="4"/>
      <dgm:spPr/>
      <dgm:t>
        <a:bodyPr/>
        <a:lstStyle/>
        <a:p>
          <a:endParaRPr lang="en-GB"/>
        </a:p>
      </dgm:t>
    </dgm:pt>
    <dgm:pt modelId="{2CC22C72-2329-4B0F-A2DD-5337B298A906}" type="pres">
      <dgm:prSet presAssocID="{AC17541A-8515-48E6-8E9E-56C31583A30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0B839A-34C4-4C98-8400-89D5D0A54D69}" type="pres">
      <dgm:prSet presAssocID="{AC17541A-8515-48E6-8E9E-56C31583A303}" presName="dummy" presStyleCnt="0"/>
      <dgm:spPr/>
    </dgm:pt>
    <dgm:pt modelId="{43ADC101-FE9E-4CEA-8944-733963D0F752}" type="pres">
      <dgm:prSet presAssocID="{D2DF2410-BD74-42C5-A39B-10934C46F23F}" presName="sibTrans" presStyleLbl="sibTrans2D1" presStyleIdx="1" presStyleCnt="4"/>
      <dgm:spPr/>
      <dgm:t>
        <a:bodyPr/>
        <a:lstStyle/>
        <a:p>
          <a:endParaRPr lang="en-GB"/>
        </a:p>
      </dgm:t>
    </dgm:pt>
    <dgm:pt modelId="{ABEF1B4A-A53A-4CB5-BBEA-A681C9768859}" type="pres">
      <dgm:prSet presAssocID="{A3EF4048-368C-4F34-8477-3EECC808734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6FE0A9-D75F-4548-BEC5-6CC06E8288D9}" type="pres">
      <dgm:prSet presAssocID="{A3EF4048-368C-4F34-8477-3EECC8087344}" presName="dummy" presStyleCnt="0"/>
      <dgm:spPr/>
    </dgm:pt>
    <dgm:pt modelId="{BCD49510-2910-4C13-BDB0-696C4376A53B}" type="pres">
      <dgm:prSet presAssocID="{BAE96258-76EA-4B1B-9CCD-B5C1E78B0430}" presName="sibTrans" presStyleLbl="sibTrans2D1" presStyleIdx="2" presStyleCnt="4"/>
      <dgm:spPr/>
      <dgm:t>
        <a:bodyPr/>
        <a:lstStyle/>
        <a:p>
          <a:endParaRPr lang="en-GB"/>
        </a:p>
      </dgm:t>
    </dgm:pt>
    <dgm:pt modelId="{3C4E4AA1-EE1B-4B90-BC03-EEC19D7AF4E7}" type="pres">
      <dgm:prSet presAssocID="{58B9CCD1-B353-498A-9D38-597A9FB8198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5A37378-DC80-4752-8614-FF9B4721C2E4}" type="pres">
      <dgm:prSet presAssocID="{58B9CCD1-B353-498A-9D38-597A9FB8198E}" presName="dummy" presStyleCnt="0"/>
      <dgm:spPr/>
    </dgm:pt>
    <dgm:pt modelId="{A7D966E2-28FE-4D6D-8E31-534B96331989}" type="pres">
      <dgm:prSet presAssocID="{7923D482-2A5E-4A9B-9F87-09F4F7550EB5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9E8050E4-EA4C-40FA-B516-C9109963D401}" srcId="{264DC1F1-05E9-42F9-9D4B-8ADD18602A7E}" destId="{58B9CCD1-B353-498A-9D38-597A9FB8198E}" srcOrd="3" destOrd="0" parTransId="{D8D30614-7543-4DFA-9F4B-DF093EA61814}" sibTransId="{7923D482-2A5E-4A9B-9F87-09F4F7550EB5}"/>
    <dgm:cxn modelId="{1D00DCFB-739B-420F-ACA9-A588AB9D99E5}" srcId="{264DC1F1-05E9-42F9-9D4B-8ADD18602A7E}" destId="{D945FCF9-48B6-4D66-AE30-4E74BACFCC0A}" srcOrd="0" destOrd="0" parTransId="{248A5E71-97C0-4B1F-A64D-3C6793B0CFEB}" sibTransId="{6A03BF6A-7888-4196-8405-8EBE50352060}"/>
    <dgm:cxn modelId="{67B0C45C-9C1E-4CB3-A126-60CED81E20E7}" srcId="{264DC1F1-05E9-42F9-9D4B-8ADD18602A7E}" destId="{AC17541A-8515-48E6-8E9E-56C31583A303}" srcOrd="1" destOrd="0" parTransId="{DD499765-666E-49B3-B62B-744DCB7E21E4}" sibTransId="{D2DF2410-BD74-42C5-A39B-10934C46F23F}"/>
    <dgm:cxn modelId="{D5EF3C93-392C-42CB-9BA5-9C06CC2A28EA}" srcId="{CC564948-101D-46F5-9E07-D80AA9CACB21}" destId="{264DC1F1-05E9-42F9-9D4B-8ADD18602A7E}" srcOrd="0" destOrd="0" parTransId="{2FBE5D06-2EBC-4052-B8F9-E02AB2BD73A3}" sibTransId="{D2B42ACE-04EE-46ED-AEAA-60C6B8F4A1F8}"/>
    <dgm:cxn modelId="{AC2109C5-9942-4E64-977A-2E24C46D0CA9}" type="presOf" srcId="{AC17541A-8515-48E6-8E9E-56C31583A303}" destId="{2CC22C72-2329-4B0F-A2DD-5337B298A906}" srcOrd="0" destOrd="0" presId="urn:microsoft.com/office/officeart/2005/8/layout/radial6"/>
    <dgm:cxn modelId="{FCDA57A9-E382-4A22-9D0C-84A340612BCB}" srcId="{264DC1F1-05E9-42F9-9D4B-8ADD18602A7E}" destId="{A3EF4048-368C-4F34-8477-3EECC8087344}" srcOrd="2" destOrd="0" parTransId="{9D15904D-E00F-4983-A17D-370BCEEA80C2}" sibTransId="{BAE96258-76EA-4B1B-9CCD-B5C1E78B0430}"/>
    <dgm:cxn modelId="{FB56B598-17DC-42A7-8DAC-219893853EF5}" type="presOf" srcId="{6A03BF6A-7888-4196-8405-8EBE50352060}" destId="{FFC38008-A4D2-4BB1-BC53-7A4EEA4502CA}" srcOrd="0" destOrd="0" presId="urn:microsoft.com/office/officeart/2005/8/layout/radial6"/>
    <dgm:cxn modelId="{3CCAD014-9766-4E70-A9FA-1566BAC2CFDF}" type="presOf" srcId="{A3EF4048-368C-4F34-8477-3EECC8087344}" destId="{ABEF1B4A-A53A-4CB5-BBEA-A681C9768859}" srcOrd="0" destOrd="0" presId="urn:microsoft.com/office/officeart/2005/8/layout/radial6"/>
    <dgm:cxn modelId="{AADED007-4773-4F48-8FBA-BCF82A984504}" type="presOf" srcId="{264DC1F1-05E9-42F9-9D4B-8ADD18602A7E}" destId="{2C1F5842-33B0-4A30-827A-46B324EA6C36}" srcOrd="0" destOrd="0" presId="urn:microsoft.com/office/officeart/2005/8/layout/radial6"/>
    <dgm:cxn modelId="{F6A0ED70-0FEF-4290-AADE-B30E6A4DB1B7}" type="presOf" srcId="{58B9CCD1-B353-498A-9D38-597A9FB8198E}" destId="{3C4E4AA1-EE1B-4B90-BC03-EEC19D7AF4E7}" srcOrd="0" destOrd="0" presId="urn:microsoft.com/office/officeart/2005/8/layout/radial6"/>
    <dgm:cxn modelId="{314F1F7E-0DF5-404F-82CA-46CBC4F14867}" type="presOf" srcId="{D2DF2410-BD74-42C5-A39B-10934C46F23F}" destId="{43ADC101-FE9E-4CEA-8944-733963D0F752}" srcOrd="0" destOrd="0" presId="urn:microsoft.com/office/officeart/2005/8/layout/radial6"/>
    <dgm:cxn modelId="{5B474C70-ABDE-43A9-A100-F865958F8940}" type="presOf" srcId="{CC564948-101D-46F5-9E07-D80AA9CACB21}" destId="{5B5374D8-4EB3-4B5B-AA49-37AEC035395A}" srcOrd="0" destOrd="0" presId="urn:microsoft.com/office/officeart/2005/8/layout/radial6"/>
    <dgm:cxn modelId="{91AAF28A-EBED-4B2C-9594-A5C34C62FBBA}" type="presOf" srcId="{D945FCF9-48B6-4D66-AE30-4E74BACFCC0A}" destId="{9179D3F1-B6C6-4180-A6DC-F7F5AE92447C}" srcOrd="0" destOrd="0" presId="urn:microsoft.com/office/officeart/2005/8/layout/radial6"/>
    <dgm:cxn modelId="{506BBDC3-F72D-479E-88C1-704CFF5E5DF4}" type="presOf" srcId="{7923D482-2A5E-4A9B-9F87-09F4F7550EB5}" destId="{A7D966E2-28FE-4D6D-8E31-534B96331989}" srcOrd="0" destOrd="0" presId="urn:microsoft.com/office/officeart/2005/8/layout/radial6"/>
    <dgm:cxn modelId="{2304C2DB-1368-48C5-BE2A-B22B73F9709A}" type="presOf" srcId="{BAE96258-76EA-4B1B-9CCD-B5C1E78B0430}" destId="{BCD49510-2910-4C13-BDB0-696C4376A53B}" srcOrd="0" destOrd="0" presId="urn:microsoft.com/office/officeart/2005/8/layout/radial6"/>
    <dgm:cxn modelId="{D0D76204-F3E3-4538-9AE7-7A86C3CBADEA}" type="presParOf" srcId="{5B5374D8-4EB3-4B5B-AA49-37AEC035395A}" destId="{2C1F5842-33B0-4A30-827A-46B324EA6C36}" srcOrd="0" destOrd="0" presId="urn:microsoft.com/office/officeart/2005/8/layout/radial6"/>
    <dgm:cxn modelId="{7854FDB9-0486-4DA2-AC69-4C56712A1FF9}" type="presParOf" srcId="{5B5374D8-4EB3-4B5B-AA49-37AEC035395A}" destId="{9179D3F1-B6C6-4180-A6DC-F7F5AE92447C}" srcOrd="1" destOrd="0" presId="urn:microsoft.com/office/officeart/2005/8/layout/radial6"/>
    <dgm:cxn modelId="{5479A0E7-E8F6-4A8F-9378-F8BCC08166A6}" type="presParOf" srcId="{5B5374D8-4EB3-4B5B-AA49-37AEC035395A}" destId="{CA98EA9D-185F-4D62-A2DE-4B48CC049CF7}" srcOrd="2" destOrd="0" presId="urn:microsoft.com/office/officeart/2005/8/layout/radial6"/>
    <dgm:cxn modelId="{AADAD325-8313-4230-95FE-B5E9B54168BF}" type="presParOf" srcId="{5B5374D8-4EB3-4B5B-AA49-37AEC035395A}" destId="{FFC38008-A4D2-4BB1-BC53-7A4EEA4502CA}" srcOrd="3" destOrd="0" presId="urn:microsoft.com/office/officeart/2005/8/layout/radial6"/>
    <dgm:cxn modelId="{9862B32B-4286-4A8D-A472-2702E5BFFA25}" type="presParOf" srcId="{5B5374D8-4EB3-4B5B-AA49-37AEC035395A}" destId="{2CC22C72-2329-4B0F-A2DD-5337B298A906}" srcOrd="4" destOrd="0" presId="urn:microsoft.com/office/officeart/2005/8/layout/radial6"/>
    <dgm:cxn modelId="{14807F03-E4AC-4DB9-BC34-AF14EBADBB7E}" type="presParOf" srcId="{5B5374D8-4EB3-4B5B-AA49-37AEC035395A}" destId="{BF0B839A-34C4-4C98-8400-89D5D0A54D69}" srcOrd="5" destOrd="0" presId="urn:microsoft.com/office/officeart/2005/8/layout/radial6"/>
    <dgm:cxn modelId="{BA64FE84-3C2F-4081-98E7-14DB8F2199DC}" type="presParOf" srcId="{5B5374D8-4EB3-4B5B-AA49-37AEC035395A}" destId="{43ADC101-FE9E-4CEA-8944-733963D0F752}" srcOrd="6" destOrd="0" presId="urn:microsoft.com/office/officeart/2005/8/layout/radial6"/>
    <dgm:cxn modelId="{E13FDC3F-49C9-4B37-93E6-EF611C68C66E}" type="presParOf" srcId="{5B5374D8-4EB3-4B5B-AA49-37AEC035395A}" destId="{ABEF1B4A-A53A-4CB5-BBEA-A681C9768859}" srcOrd="7" destOrd="0" presId="urn:microsoft.com/office/officeart/2005/8/layout/radial6"/>
    <dgm:cxn modelId="{A5ADA6A7-EE46-4699-B4A9-7588398A7E72}" type="presParOf" srcId="{5B5374D8-4EB3-4B5B-AA49-37AEC035395A}" destId="{E56FE0A9-D75F-4548-BEC5-6CC06E8288D9}" srcOrd="8" destOrd="0" presId="urn:microsoft.com/office/officeart/2005/8/layout/radial6"/>
    <dgm:cxn modelId="{D1272B8E-3E70-4085-9285-902741D7E572}" type="presParOf" srcId="{5B5374D8-4EB3-4B5B-AA49-37AEC035395A}" destId="{BCD49510-2910-4C13-BDB0-696C4376A53B}" srcOrd="9" destOrd="0" presId="urn:microsoft.com/office/officeart/2005/8/layout/radial6"/>
    <dgm:cxn modelId="{89F1A51E-45B7-4AF9-BC59-767925461B6D}" type="presParOf" srcId="{5B5374D8-4EB3-4B5B-AA49-37AEC035395A}" destId="{3C4E4AA1-EE1B-4B90-BC03-EEC19D7AF4E7}" srcOrd="10" destOrd="0" presId="urn:microsoft.com/office/officeart/2005/8/layout/radial6"/>
    <dgm:cxn modelId="{5BDDAC54-35C5-4247-A0C3-97B4FBDE3B93}" type="presParOf" srcId="{5B5374D8-4EB3-4B5B-AA49-37AEC035395A}" destId="{D5A37378-DC80-4752-8614-FF9B4721C2E4}" srcOrd="11" destOrd="0" presId="urn:microsoft.com/office/officeart/2005/8/layout/radial6"/>
    <dgm:cxn modelId="{DB2700D7-158E-46B3-8F05-BDF0D9BD53F5}" type="presParOf" srcId="{5B5374D8-4EB3-4B5B-AA49-37AEC035395A}" destId="{A7D966E2-28FE-4D6D-8E31-534B96331989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966E2-28FE-4D6D-8E31-534B96331989}">
      <dsp:nvSpPr>
        <dsp:cNvPr id="0" name=""/>
        <dsp:cNvSpPr/>
      </dsp:nvSpPr>
      <dsp:spPr>
        <a:xfrm>
          <a:off x="1636476" y="664368"/>
          <a:ext cx="4431902" cy="4431902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D49510-2910-4C13-BDB0-696C4376A53B}">
      <dsp:nvSpPr>
        <dsp:cNvPr id="0" name=""/>
        <dsp:cNvSpPr/>
      </dsp:nvSpPr>
      <dsp:spPr>
        <a:xfrm>
          <a:off x="1636476" y="664368"/>
          <a:ext cx="4431902" cy="4431902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C101-FE9E-4CEA-8944-733963D0F752}">
      <dsp:nvSpPr>
        <dsp:cNvPr id="0" name=""/>
        <dsp:cNvSpPr/>
      </dsp:nvSpPr>
      <dsp:spPr>
        <a:xfrm>
          <a:off x="1636476" y="664368"/>
          <a:ext cx="4431902" cy="4431902"/>
        </a:xfrm>
        <a:prstGeom prst="blockArc">
          <a:avLst>
            <a:gd name="adj1" fmla="val 0"/>
            <a:gd name="adj2" fmla="val 54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C38008-A4D2-4BB1-BC53-7A4EEA4502CA}">
      <dsp:nvSpPr>
        <dsp:cNvPr id="0" name=""/>
        <dsp:cNvSpPr/>
      </dsp:nvSpPr>
      <dsp:spPr>
        <a:xfrm>
          <a:off x="1636476" y="664368"/>
          <a:ext cx="4431902" cy="4431902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1F5842-33B0-4A30-827A-46B324EA6C36}">
      <dsp:nvSpPr>
        <dsp:cNvPr id="0" name=""/>
        <dsp:cNvSpPr/>
      </dsp:nvSpPr>
      <dsp:spPr>
        <a:xfrm>
          <a:off x="2832888" y="1860780"/>
          <a:ext cx="2039078" cy="20390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Scottish Patient Safety Programme</a:t>
          </a:r>
          <a:endParaRPr lang="en-GB" sz="2200" kern="1200" dirty="0"/>
        </a:p>
      </dsp:txBody>
      <dsp:txXfrm>
        <a:off x="3131504" y="2159396"/>
        <a:ext cx="1441846" cy="1441846"/>
      </dsp:txXfrm>
    </dsp:sp>
    <dsp:sp modelId="{9179D3F1-B6C6-4180-A6DC-F7F5AE92447C}">
      <dsp:nvSpPr>
        <dsp:cNvPr id="0" name=""/>
        <dsp:cNvSpPr/>
      </dsp:nvSpPr>
      <dsp:spPr>
        <a:xfrm>
          <a:off x="3138750" y="2076"/>
          <a:ext cx="1427354" cy="14273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Acute adult</a:t>
          </a:r>
          <a:endParaRPr lang="en-GB" sz="1800" kern="1200" dirty="0"/>
        </a:p>
      </dsp:txBody>
      <dsp:txXfrm>
        <a:off x="3347781" y="211107"/>
        <a:ext cx="1009292" cy="1009292"/>
      </dsp:txXfrm>
    </dsp:sp>
    <dsp:sp modelId="{2CC22C72-2329-4B0F-A2DD-5337B298A906}">
      <dsp:nvSpPr>
        <dsp:cNvPr id="0" name=""/>
        <dsp:cNvSpPr/>
      </dsp:nvSpPr>
      <dsp:spPr>
        <a:xfrm>
          <a:off x="5303317" y="2166642"/>
          <a:ext cx="1427354" cy="14273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Maternity &amp; children</a:t>
          </a:r>
          <a:endParaRPr lang="en-GB" sz="1800" kern="1200" dirty="0"/>
        </a:p>
      </dsp:txBody>
      <dsp:txXfrm>
        <a:off x="5512348" y="2375673"/>
        <a:ext cx="1009292" cy="1009292"/>
      </dsp:txXfrm>
    </dsp:sp>
    <dsp:sp modelId="{ABEF1B4A-A53A-4CB5-BBEA-A681C9768859}">
      <dsp:nvSpPr>
        <dsp:cNvPr id="0" name=""/>
        <dsp:cNvSpPr/>
      </dsp:nvSpPr>
      <dsp:spPr>
        <a:xfrm>
          <a:off x="3138750" y="4331209"/>
          <a:ext cx="1427354" cy="14273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Mental Health</a:t>
          </a:r>
          <a:endParaRPr lang="en-GB" sz="1800" kern="1200" dirty="0"/>
        </a:p>
      </dsp:txBody>
      <dsp:txXfrm>
        <a:off x="3347781" y="4540240"/>
        <a:ext cx="1009292" cy="1009292"/>
      </dsp:txXfrm>
    </dsp:sp>
    <dsp:sp modelId="{3C4E4AA1-EE1B-4B90-BC03-EEC19D7AF4E7}">
      <dsp:nvSpPr>
        <dsp:cNvPr id="0" name=""/>
        <dsp:cNvSpPr/>
      </dsp:nvSpPr>
      <dsp:spPr>
        <a:xfrm>
          <a:off x="974184" y="2166642"/>
          <a:ext cx="1427354" cy="14273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smtClean="0"/>
            <a:t>Primary Care</a:t>
          </a:r>
          <a:endParaRPr lang="en-GB" sz="1800" kern="1200" dirty="0"/>
        </a:p>
      </dsp:txBody>
      <dsp:txXfrm>
        <a:off x="1183215" y="2375673"/>
        <a:ext cx="1009292" cy="1009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8BEAE-E561-4949-91FB-926A9322655B}" type="datetimeFigureOut">
              <a:rPr lang="en-GB" smtClean="0"/>
              <a:pPr/>
              <a:t>17/09/2014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FDA0F-2DB2-4602-938D-C763D11829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://www.ihi.org/Topics/ImprovementCapability/Pages/default.aspx" TargetMode="External"/><Relationship Id="rId7" Type="http://schemas.openxmlformats.org/officeDocument/2006/relationships/hyperlink" Target="http://www.ihi.org/Topics/TripleAim/Pages/default.aspx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hyperlink" Target="http://www.ihi.org/Topics/QualityCostValue/Pages/default.aspx" TargetMode="External"/><Relationship Id="rId5" Type="http://schemas.openxmlformats.org/officeDocument/2006/relationships/hyperlink" Target="http://www.ihi.org/Topics/PatientSafety/Pages/default.aspx" TargetMode="External"/><Relationship Id="rId4" Type="http://schemas.openxmlformats.org/officeDocument/2006/relationships/hyperlink" Target="http://www.ihi.org/Topics/PFCC/Pages/default.aspx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6" y="1916832"/>
            <a:ext cx="8892480" cy="468052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A leading innovator, convener, partner, and driver of results in health and health care improvement worldwide.  IHI's work is focused in five key areas: </a:t>
            </a: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  <a:hlinkClick r:id="rId3" tooltip="Improvement Capability"/>
              </a:rPr>
              <a:t>Improvement Capability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sz="1300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  <a:hlinkClick r:id="rId4" tooltip="Person- and Family-Centered Care"/>
              </a:rPr>
              <a:t>Person- and Family-</a:t>
            </a:r>
            <a:r>
              <a:rPr lang="en-GB" b="1" dirty="0" err="1" smtClean="0">
                <a:solidFill>
                  <a:schemeClr val="tx1"/>
                </a:solidFill>
                <a:hlinkClick r:id="rId4" tooltip="Person- and Family-Centered Care"/>
              </a:rPr>
              <a:t>Centered</a:t>
            </a:r>
            <a:r>
              <a:rPr lang="en-GB" b="1" dirty="0" smtClean="0">
                <a:solidFill>
                  <a:schemeClr val="tx1"/>
                </a:solidFill>
                <a:hlinkClick r:id="rId4" tooltip="Person- and Family-Centered Care"/>
              </a:rPr>
              <a:t> Care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sz="1100" b="1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  <a:hlinkClick r:id="rId5" tooltip="Patient Safety"/>
              </a:rPr>
              <a:t>Patient Safety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sz="1100" b="1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  <a:hlinkClick r:id="rId6" tooltip="Quality, Cost, and Value"/>
              </a:rPr>
              <a:t>Quality, Cost, and Value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sz="1100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  <a:hlinkClick r:id="rId7" tooltip="Triple Aim for Populations"/>
              </a:rPr>
              <a:t>Triple Aim for Populations</a:t>
            </a:r>
            <a:endParaRPr lang="en-GB" dirty="0" smtClean="0">
              <a:solidFill>
                <a:schemeClr val="tx1"/>
              </a:solidFill>
            </a:endParaRPr>
          </a:p>
          <a:p>
            <a:pPr algn="l"/>
            <a:endParaRPr lang="en-GB" dirty="0"/>
          </a:p>
        </p:txBody>
      </p:sp>
      <p:pic>
        <p:nvPicPr>
          <p:cNvPr id="4" name="Picture 3" descr="ini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5576" y="404664"/>
            <a:ext cx="2569941" cy="10801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20072" y="332656"/>
            <a:ext cx="3600400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500" dirty="0" smtClean="0">
                <a:solidFill>
                  <a:schemeClr val="tx1"/>
                </a:solidFill>
              </a:rPr>
              <a:t>www.ihi.org</a:t>
            </a:r>
            <a:endParaRPr lang="en-GB" sz="2500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683568" y="404664"/>
          <a:ext cx="770485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4104456" y="6372036"/>
            <a:ext cx="5004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www.scottishpatientsafetyprogramme.scot.nhs.uk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5508104" y="188640"/>
            <a:ext cx="2880320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Deteriorating patient work</a:t>
            </a:r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568863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Conversation Ready Health Care Community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en-GB" dirty="0" smtClean="0"/>
          </a:p>
          <a:p>
            <a:r>
              <a:rPr lang="en-GB" sz="4100" b="1" dirty="0" smtClean="0"/>
              <a:t>Engage</a:t>
            </a:r>
            <a:r>
              <a:rPr lang="en-GB" dirty="0" smtClean="0"/>
              <a:t> </a:t>
            </a:r>
            <a:r>
              <a:rPr lang="en-GB" dirty="0"/>
              <a:t>with all patients and families to understand what matters to them at the end of life; </a:t>
            </a:r>
          </a:p>
          <a:p>
            <a:r>
              <a:rPr lang="en-GB" sz="4100" b="1" dirty="0" smtClean="0"/>
              <a:t>Steward</a:t>
            </a:r>
            <a:r>
              <a:rPr lang="en-GB" dirty="0" smtClean="0"/>
              <a:t> </a:t>
            </a:r>
            <a:r>
              <a:rPr lang="en-GB" dirty="0"/>
              <a:t>this information as reliably as we do allergy information; </a:t>
            </a:r>
          </a:p>
          <a:p>
            <a:r>
              <a:rPr lang="en-GB" sz="4100" b="1" dirty="0" smtClean="0"/>
              <a:t>Partner</a:t>
            </a:r>
            <a:r>
              <a:rPr lang="en-GB" dirty="0" smtClean="0"/>
              <a:t> </a:t>
            </a:r>
            <a:r>
              <a:rPr lang="en-GB" dirty="0"/>
              <a:t>with patients and families to develop appropriate goals of care at the end of life; </a:t>
            </a:r>
          </a:p>
          <a:p>
            <a:r>
              <a:rPr lang="en-GB" sz="4100" b="1" dirty="0" smtClean="0"/>
              <a:t>Exemplify</a:t>
            </a:r>
            <a:r>
              <a:rPr lang="en-GB" dirty="0" smtClean="0"/>
              <a:t> </a:t>
            </a:r>
            <a:r>
              <a:rPr lang="en-GB" dirty="0"/>
              <a:t>this work in our own lives, so that we understand the benefits and challenges; and </a:t>
            </a:r>
          </a:p>
          <a:p>
            <a:r>
              <a:rPr lang="en-GB" sz="4500" b="1" dirty="0" smtClean="0"/>
              <a:t>Connect</a:t>
            </a:r>
            <a:r>
              <a:rPr lang="en-GB" dirty="0" smtClean="0"/>
              <a:t> </a:t>
            </a:r>
            <a:r>
              <a:rPr lang="en-GB" dirty="0"/>
              <a:t>in a manner that is culturally and individually respectful of each patient and their family. </a:t>
            </a:r>
          </a:p>
          <a:p>
            <a:endParaRPr lang="en-GB" dirty="0"/>
          </a:p>
        </p:txBody>
      </p:sp>
      <p:pic>
        <p:nvPicPr>
          <p:cNvPr id="4" name="Picture 3" descr="ini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50531" y="404664"/>
            <a:ext cx="2569941" cy="10801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4248472" cy="1143000"/>
          </a:xfrm>
        </p:spPr>
        <p:txBody>
          <a:bodyPr/>
          <a:lstStyle/>
          <a:p>
            <a:pPr algn="l"/>
            <a:r>
              <a:rPr lang="en-GB" dirty="0" smtClean="0"/>
              <a:t>NHS Scotland</a:t>
            </a:r>
            <a:endParaRPr lang="en-GB" dirty="0"/>
          </a:p>
        </p:txBody>
      </p:sp>
      <p:pic>
        <p:nvPicPr>
          <p:cNvPr id="4" name="Picture 3" descr="NHSScotland_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0312" y="332656"/>
            <a:ext cx="1152128" cy="864096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9632" y="1628800"/>
            <a:ext cx="6912768" cy="4824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3960440" cy="1143000"/>
          </a:xfrm>
        </p:spPr>
        <p:txBody>
          <a:bodyPr/>
          <a:lstStyle/>
          <a:p>
            <a:r>
              <a:rPr lang="en-GB" dirty="0" smtClean="0"/>
              <a:t>Partnership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Participation in monthly international calls for experience sharing and information transfer</a:t>
            </a:r>
          </a:p>
          <a:p>
            <a:r>
              <a:rPr lang="en-GB" dirty="0" smtClean="0"/>
              <a:t>Dedicated 3 weekly Scotland calls including all 3 pilot sites and colleagues from IHI</a:t>
            </a:r>
          </a:p>
          <a:p>
            <a:r>
              <a:rPr lang="en-GB" dirty="0" smtClean="0"/>
              <a:t>Individual monthly calls between NHS Boards and IHI colleagues</a:t>
            </a:r>
          </a:p>
          <a:p>
            <a:r>
              <a:rPr lang="en-GB" dirty="0" smtClean="0"/>
              <a:t>Monthly reporting to IHI and NHS Scotland Project Board</a:t>
            </a:r>
          </a:p>
          <a:p>
            <a:r>
              <a:rPr lang="en-GB" dirty="0" smtClean="0"/>
              <a:t>All Scotland sites meeting scheduled 17 September 2014</a:t>
            </a:r>
            <a:endParaRPr lang="en-GB" dirty="0"/>
          </a:p>
        </p:txBody>
      </p:sp>
      <p:pic>
        <p:nvPicPr>
          <p:cNvPr id="4" name="Picture 3" descr="ini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851" y="260648"/>
            <a:ext cx="2569941" cy="1080120"/>
          </a:xfrm>
          <a:prstGeom prst="rect">
            <a:avLst/>
          </a:prstGeom>
        </p:spPr>
      </p:pic>
      <p:pic>
        <p:nvPicPr>
          <p:cNvPr id="5" name="Picture 4" descr="NHSScotland_logo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24328" y="332656"/>
            <a:ext cx="1152128" cy="864096"/>
          </a:xfrm>
          <a:prstGeom prst="rect">
            <a:avLst/>
          </a:prstGeom>
        </p:spPr>
      </p:pic>
      <p:pic>
        <p:nvPicPr>
          <p:cNvPr id="6" name="Picture 5" descr="sppc 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3368" y="5975940"/>
            <a:ext cx="1341120" cy="6934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3960440" cy="1143000"/>
          </a:xfrm>
        </p:spPr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4752528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Continued development of data capture specification with IHI</a:t>
            </a:r>
          </a:p>
          <a:p>
            <a:r>
              <a:rPr lang="en-GB" dirty="0" smtClean="0"/>
              <a:t>Ongoing PDSA cycles to test change, record results and improve next time</a:t>
            </a:r>
          </a:p>
          <a:p>
            <a:r>
              <a:rPr lang="en-GB" dirty="0" smtClean="0"/>
              <a:t>Data and information provision and sharing with IHI colleagues</a:t>
            </a:r>
          </a:p>
          <a:p>
            <a:r>
              <a:rPr lang="en-GB" dirty="0" smtClean="0"/>
              <a:t>All teach/all learn – spread and share within pilot board areas and beyond</a:t>
            </a:r>
          </a:p>
          <a:p>
            <a:r>
              <a:rPr lang="en-GB" dirty="0" smtClean="0"/>
              <a:t>Measurement of improvements made (</a:t>
            </a:r>
            <a:r>
              <a:rPr lang="en-GB" dirty="0" err="1" smtClean="0"/>
              <a:t>eg</a:t>
            </a:r>
            <a:r>
              <a:rPr lang="en-GB" dirty="0" smtClean="0"/>
              <a:t> quantification of reduced emergency call outs, inappropriate CPR attempts, how often patients wishes were met)</a:t>
            </a:r>
            <a:endParaRPr lang="en-GB" dirty="0"/>
          </a:p>
        </p:txBody>
      </p:sp>
      <p:pic>
        <p:nvPicPr>
          <p:cNvPr id="4" name="Picture 3" descr="ini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851" y="260648"/>
            <a:ext cx="2569941" cy="1080120"/>
          </a:xfrm>
          <a:prstGeom prst="rect">
            <a:avLst/>
          </a:prstGeom>
        </p:spPr>
      </p:pic>
      <p:pic>
        <p:nvPicPr>
          <p:cNvPr id="5" name="Picture 4" descr="NHSScotland_logo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24328" y="332656"/>
            <a:ext cx="1152128" cy="864096"/>
          </a:xfrm>
          <a:prstGeom prst="rect">
            <a:avLst/>
          </a:prstGeom>
        </p:spPr>
      </p:pic>
      <p:pic>
        <p:nvPicPr>
          <p:cNvPr id="6" name="Picture 5" descr="sppc 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3368" y="5975940"/>
            <a:ext cx="1341120" cy="6934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0"/>
  <p:tag name="PARTLISTDEFAULT" val="0"/>
  <p:tag name="INCORRECTPOINTVALUE" val="0"/>
  <p:tag name="AUTOADJUSTPARTRANGE" val="True"/>
  <p:tag name="FIBNUMRESULTS" val="5"/>
  <p:tag name="PRRESPONSE2" val="9"/>
  <p:tag name="PRRESPONSE6" val="5"/>
  <p:tag name="PRRESPONSE10" val="1"/>
  <p:tag name="POWERPOINTVERSION" val="14.0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2830136"/>
  <p:tag name="USESCHEMECOLORS" val="True"/>
  <p:tag name="GRIDROTATIONINTERVAL" val="2"/>
  <p:tag name="CHARTCOLORS" val="0"/>
  <p:tag name="INCLUDEPPT" val="True"/>
  <p:tag name="REALTIMEBACKUPPATH" val="(None)"/>
  <p:tag name="FIBDISPLAYRESULTS" val="True"/>
  <p:tag name="PRRESPONSE3" val="8"/>
  <p:tag name="PRRESPONSE8" val="3"/>
  <p:tag name="TPVERSION" val="2008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INCLUDENONRESPONDERS" val="Fals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RESETCHARTS" val="True"/>
  <p:tag name="ZEROBASED" val="False"/>
  <p:tag name="PRRESPONSE1" val="10"/>
  <p:tag name="SHOWFLASHWARNING" val="Fals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00"/>
  <p:tag name="USESECONDARYMONITOR" val="True"/>
  <p:tag name="PARTICIPANTSINLEADERBOARD" val="5"/>
  <p:tag name="MULTIRESPDIVISOR" val="1"/>
  <p:tag name="SAVECSVWITHSESSION" val="False"/>
  <p:tag name="DISPLAYNAME" val="True"/>
  <p:tag name="PRRESPONSE7" val="4"/>
  <p:tag name="POLLINGCYCLE" val="2"/>
  <p:tag name="STDCHART" val="1"/>
  <p:tag name="RESPTABLESTYLE" val="-1"/>
  <p:tag name="CUSTOMCELLBACKCOLOR1" val="-657956"/>
  <p:tag name="PRRESPONSE4" val="7"/>
  <p:tag name="ADVANCEDSETTINGSVIEW" val="True"/>
  <p:tag name="DELIMITERS" val="3.1"/>
  <p:tag name="TPFULLVERSION" val="4.2.3.2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239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Conversation Ready Health Care Community </vt:lpstr>
      <vt:lpstr>NHS Scotland</vt:lpstr>
      <vt:lpstr>Partnership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Conversation Ready Health Care Community</dc:title>
  <dc:creator>Derek.Blues</dc:creator>
  <cp:lastModifiedBy>RCPE AV</cp:lastModifiedBy>
  <cp:revision>3</cp:revision>
  <dcterms:created xsi:type="dcterms:W3CDTF">2014-09-10T13:21:59Z</dcterms:created>
  <dcterms:modified xsi:type="dcterms:W3CDTF">2014-09-17T12:29:44Z</dcterms:modified>
</cp:coreProperties>
</file>