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6"/>
  </p:notesMasterIdLst>
  <p:sldIdLst>
    <p:sldId id="320" r:id="rId2"/>
    <p:sldId id="321" r:id="rId3"/>
    <p:sldId id="331" r:id="rId4"/>
    <p:sldId id="349" r:id="rId5"/>
    <p:sldId id="350" r:id="rId6"/>
    <p:sldId id="340" r:id="rId7"/>
    <p:sldId id="351" r:id="rId8"/>
    <p:sldId id="360" r:id="rId9"/>
    <p:sldId id="358" r:id="rId10"/>
    <p:sldId id="355" r:id="rId11"/>
    <p:sldId id="353" r:id="rId12"/>
    <p:sldId id="356" r:id="rId13"/>
    <p:sldId id="357" r:id="rId14"/>
    <p:sldId id="34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7597" autoAdjust="0"/>
  </p:normalViewPr>
  <p:slideViewPr>
    <p:cSldViewPr>
      <p:cViewPr varScale="1">
        <p:scale>
          <a:sx n="50" d="100"/>
          <a:sy n="50" d="100"/>
        </p:scale>
        <p:origin x="-2386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68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B92606-C681-4B8C-9333-99D07CB151EE}" type="datetimeFigureOut">
              <a:rPr lang="en-GB" smtClean="0"/>
              <a:pPr/>
              <a:t>16/12/2014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5C259-AA2E-4457-ABF8-0087E7F709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32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ACBAA-8741-4B1F-A9E8-A5AE5F810C8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79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65A2A-6448-FA41-9183-2EE8242268D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25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5C259-AA2E-4457-ABF8-0087E7F709B2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466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5C259-AA2E-4457-ABF8-0087E7F709B2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82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C7C-9B88-46F0-BF1B-4397C35360D1}" type="datetimeFigureOut">
              <a:rPr lang="en-GB" smtClean="0"/>
              <a:pPr/>
              <a:t>16/12/2014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73D07-7F0F-4AC0-BBBD-D98E21A36C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55CAF-AD62-4309-8D25-40B0107CCADB}" type="datetimeFigureOut">
              <a:rPr lang="en-GB" smtClean="0"/>
              <a:t>16/12/2014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00E3-3E43-47F4-BB33-844948AE41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084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69C0675-8995-4166-AE47-1981E98A4F9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8726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97561C7C-9B88-46F0-BF1B-4397C35360D1}" type="datetimeFigureOut">
              <a:rPr lang="en-GB" smtClean="0"/>
              <a:pPr/>
              <a:t>16/12/2014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2573D07-7F0F-4AC0-BBBD-D98E21A36CE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1" r:id="rId2"/>
    <p:sldLayoutId id="2147483682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1" fontAlgn="base" hangingPunct="1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1" fontAlgn="base" hangingPunct="1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fontAlgn="base" hangingPunct="1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goo.gl/d6ctbO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2331690"/>
          </a:xfrm>
        </p:spPr>
        <p:txBody>
          <a:bodyPr>
            <a:normAutofit fontScale="90000"/>
          </a:bodyPr>
          <a:lstStyle/>
          <a:p>
            <a:r>
              <a:rPr lang="en-GB" sz="3100" dirty="0" smtClean="0">
                <a:solidFill>
                  <a:schemeClr val="accent1"/>
                </a:solidFill>
              </a:rPr>
              <a:t>Working </a:t>
            </a:r>
            <a:r>
              <a:rPr lang="en-GB" sz="3100" dirty="0">
                <a:solidFill>
                  <a:schemeClr val="accent1"/>
                </a:solidFill>
              </a:rPr>
              <a:t>towards a national strategy for palliative and end of life care in </a:t>
            </a:r>
            <a:r>
              <a:rPr lang="en-GB" sz="3100" dirty="0" smtClean="0">
                <a:solidFill>
                  <a:schemeClr val="accent1"/>
                </a:solidFill>
              </a:rPr>
              <a:t>Scotland:</a:t>
            </a:r>
            <a:br>
              <a:rPr lang="en-GB" sz="3100" dirty="0" smtClean="0">
                <a:solidFill>
                  <a:schemeClr val="accent1"/>
                </a:solidFill>
              </a:rPr>
            </a:br>
            <a:r>
              <a:rPr lang="en-GB" sz="3100" dirty="0" smtClean="0">
                <a:solidFill>
                  <a:schemeClr val="accent1"/>
                </a:solidFill>
              </a:rPr>
              <a:t> considerations</a:t>
            </a:r>
            <a:r>
              <a:rPr lang="en-GB" sz="3100" dirty="0">
                <a:solidFill>
                  <a:schemeClr val="accent1"/>
                </a:solidFill>
              </a:rPr>
              <a:t>, evidence and </a:t>
            </a:r>
            <a:r>
              <a:rPr lang="en-GB" sz="3100" dirty="0" smtClean="0">
                <a:solidFill>
                  <a:schemeClr val="accent1"/>
                </a:solidFill>
              </a:rPr>
              <a:t>actions</a:t>
            </a:r>
            <a:r>
              <a:rPr lang="en-GB" sz="3100" dirty="0">
                <a:solidFill>
                  <a:schemeClr val="accent1"/>
                </a:solidFill>
              </a:rPr>
              <a:t/>
            </a:r>
            <a:br>
              <a:rPr lang="en-GB" sz="3100" dirty="0">
                <a:solidFill>
                  <a:schemeClr val="accent1"/>
                </a:solidFill>
              </a:rPr>
            </a:br>
            <a:r>
              <a:rPr lang="en-GB" dirty="0">
                <a:solidFill>
                  <a:schemeClr val="accent1"/>
                </a:solidFill>
              </a:rPr>
              <a:t> </a:t>
            </a:r>
            <a:br>
              <a:rPr lang="en-GB" dirty="0">
                <a:solidFill>
                  <a:schemeClr val="accent1"/>
                </a:solidFill>
              </a:rPr>
            </a:b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4149" y="3212976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en-GB" sz="2800" dirty="0" smtClean="0"/>
              <a:t>Professor David Clark</a:t>
            </a:r>
          </a:p>
          <a:p>
            <a:r>
              <a:rPr lang="en-GB" sz="2800" dirty="0" smtClean="0"/>
              <a:t>School of interdisciplinary Studies</a:t>
            </a:r>
          </a:p>
          <a:p>
            <a:r>
              <a:rPr lang="en-GB" sz="2800" dirty="0" smtClean="0"/>
              <a:t>University of </a:t>
            </a:r>
            <a:r>
              <a:rPr lang="en-GB" sz="2800" dirty="0" smtClean="0"/>
              <a:t>Glasgow</a:t>
            </a:r>
          </a:p>
          <a:p>
            <a:r>
              <a:rPr lang="en-GB" sz="2800" smtClean="0"/>
              <a:t>December 2014 </a:t>
            </a:r>
            <a:endParaRPr lang="en-GB" sz="2800" dirty="0"/>
          </a:p>
        </p:txBody>
      </p:sp>
      <p:pic>
        <p:nvPicPr>
          <p:cNvPr id="1026" name="Picture 2" descr="C:\Users\33333151\Pictures\Blog images\wellcom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003" y="4725144"/>
            <a:ext cx="1689093" cy="150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201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Global trends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End of life care will have major importance in the 21</a:t>
            </a:r>
            <a:r>
              <a:rPr lang="en-GB" baseline="30000" dirty="0"/>
              <a:t>st</a:t>
            </a:r>
            <a:r>
              <a:rPr lang="en-GB" dirty="0"/>
              <a:t> century, as the population ages and as individual patterns of disease, symptoms and disability in later life become more complex. </a:t>
            </a:r>
            <a:endParaRPr lang="en-GB" dirty="0" smtClean="0"/>
          </a:p>
          <a:p>
            <a:r>
              <a:rPr lang="en-GB" dirty="0" smtClean="0"/>
              <a:t>European </a:t>
            </a:r>
            <a:r>
              <a:rPr lang="en-GB" dirty="0"/>
              <a:t>Union </a:t>
            </a:r>
            <a:r>
              <a:rPr lang="en-GB" dirty="0" smtClean="0"/>
              <a:t>- those </a:t>
            </a:r>
            <a:r>
              <a:rPr lang="en-GB" dirty="0"/>
              <a:t>aged over 65 years in the total population is projected to increase from 84.6m in 2008 (17.1%)  to 151.5m by 2060 (30.0</a:t>
            </a:r>
            <a:r>
              <a:rPr lang="en-GB" dirty="0" smtClean="0"/>
              <a:t>%).</a:t>
            </a:r>
          </a:p>
          <a:p>
            <a:r>
              <a:rPr lang="en-GB" dirty="0" smtClean="0"/>
              <a:t>Global </a:t>
            </a:r>
            <a:r>
              <a:rPr lang="en-GB" dirty="0"/>
              <a:t>projections </a:t>
            </a:r>
            <a:r>
              <a:rPr lang="en-GB" dirty="0" smtClean="0"/>
              <a:t>- people </a:t>
            </a:r>
            <a:r>
              <a:rPr lang="en-GB" dirty="0"/>
              <a:t>aged over 80 worldwide, will increase from 102m in 2009 to 395m in 2050. </a:t>
            </a:r>
            <a:endParaRPr lang="en-GB" dirty="0" smtClean="0"/>
          </a:p>
          <a:p>
            <a:r>
              <a:rPr lang="en-GB" dirty="0" smtClean="0"/>
              <a:t>Recent </a:t>
            </a:r>
            <a:r>
              <a:rPr lang="en-GB" dirty="0"/>
              <a:t>estimates suggest that </a:t>
            </a:r>
            <a:r>
              <a:rPr lang="en-GB" dirty="0" smtClean="0"/>
              <a:t>91m people </a:t>
            </a:r>
            <a:r>
              <a:rPr lang="en-GB" dirty="0"/>
              <a:t>will die worldwide in 2050, compared to 56 million in </a:t>
            </a:r>
            <a:r>
              <a:rPr lang="en-GB" dirty="0" smtClean="0"/>
              <a:t>2009 (44m of these in LMIC).</a:t>
            </a:r>
          </a:p>
          <a:p>
            <a:r>
              <a:rPr lang="en-GB" dirty="0"/>
              <a:t>F</a:t>
            </a:r>
            <a:r>
              <a:rPr lang="en-GB" dirty="0" smtClean="0"/>
              <a:t>or </a:t>
            </a:r>
            <a:r>
              <a:rPr lang="en-GB" dirty="0"/>
              <a:t>each death </a:t>
            </a:r>
            <a:r>
              <a:rPr lang="en-GB" dirty="0" smtClean="0"/>
              <a:t>c. five </a:t>
            </a:r>
            <a:r>
              <a:rPr lang="en-GB" dirty="0"/>
              <a:t>persons </a:t>
            </a:r>
            <a:r>
              <a:rPr lang="en-GB" dirty="0" err="1" smtClean="0"/>
              <a:t>waffected</a:t>
            </a:r>
            <a:r>
              <a:rPr lang="en-GB" dirty="0" smtClean="0"/>
              <a:t> </a:t>
            </a:r>
            <a:r>
              <a:rPr lang="en-GB" dirty="0"/>
              <a:t>by care-giving and grieving, so by the second half of the century some half a billion each year will experience the death of a person close to them.  </a:t>
            </a:r>
            <a:endParaRPr lang="en-GB" dirty="0" smtClean="0"/>
          </a:p>
          <a:p>
            <a:r>
              <a:rPr lang="en-GB" i="1" dirty="0" smtClean="0"/>
              <a:t>When will we reach ‘</a:t>
            </a:r>
            <a:r>
              <a:rPr lang="en-GB" b="1" i="1" dirty="0" smtClean="0"/>
              <a:t>peak dying</a:t>
            </a:r>
            <a:r>
              <a:rPr lang="en-GB" i="1" dirty="0" smtClean="0"/>
              <a:t>’? </a:t>
            </a:r>
            <a:r>
              <a:rPr lang="en-GB" dirty="0"/>
              <a:t>How will death and dying on this scale be supported?</a:t>
            </a:r>
            <a:r>
              <a:rPr lang="en-GB" i="1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693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" y="758541"/>
            <a:ext cx="9144000" cy="612514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Global palliative care development: 2012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Barriers</a:t>
            </a:r>
            <a:endParaRPr lang="en-GB" altLang="en-US" dirty="0" smtClean="0"/>
          </a:p>
        </p:txBody>
      </p:sp>
      <p:sp>
        <p:nvSpPr>
          <p:cNvPr id="29699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GB" dirty="0"/>
              <a:t>Graham, F Kumar, S and Clark, D  (2010) Barriers to the delivery of palliative care. In G Hanks et al </a:t>
            </a:r>
            <a:r>
              <a:rPr lang="en-GB" i="1" dirty="0"/>
              <a:t>Oxford Textbook of Palliative Medicine</a:t>
            </a:r>
            <a:r>
              <a:rPr lang="en-GB" dirty="0"/>
              <a:t>, 4</a:t>
            </a:r>
            <a:r>
              <a:rPr lang="en-GB" baseline="30000" dirty="0"/>
              <a:t>th</a:t>
            </a:r>
            <a:r>
              <a:rPr lang="en-GB" dirty="0"/>
              <a:t> edition. Oxford: Oxford University Press, pp 125-134</a:t>
            </a:r>
          </a:p>
          <a:p>
            <a:pPr eaLnBrk="1" hangingPunct="1"/>
            <a:endParaRPr lang="en-GB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i="1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i="1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dirty="0" smtClean="0"/>
              <a:t>      </a:t>
            </a:r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3203848" y="908720"/>
            <a:ext cx="568863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2200" i="1" dirty="0"/>
              <a:t>Global indifference </a:t>
            </a:r>
            <a:r>
              <a:rPr lang="en-GB" altLang="en-US" sz="2200" dirty="0"/>
              <a:t>to the need for palliative care</a:t>
            </a:r>
          </a:p>
          <a:p>
            <a:r>
              <a:rPr lang="en-GB" altLang="en-US" sz="2200" i="1" dirty="0"/>
              <a:t>Societal problems </a:t>
            </a:r>
            <a:r>
              <a:rPr lang="en-GB" altLang="en-US" sz="2200" dirty="0"/>
              <a:t>relating to public health, culture, education, attitudes, demography, social exclusion, religion, and social class</a:t>
            </a:r>
          </a:p>
          <a:p>
            <a:r>
              <a:rPr lang="en-GB" altLang="en-US" sz="2200" i="1" dirty="0"/>
              <a:t>Organisational factors </a:t>
            </a:r>
            <a:r>
              <a:rPr lang="en-GB" altLang="en-US" sz="2200" dirty="0"/>
              <a:t>including service configuration, access and availability, sustainability, funding and workforce capacity</a:t>
            </a:r>
          </a:p>
          <a:p>
            <a:r>
              <a:rPr lang="en-GB" altLang="en-US" sz="2200" i="1" dirty="0"/>
              <a:t>Professional concerns </a:t>
            </a:r>
            <a:r>
              <a:rPr lang="en-GB" altLang="en-US" sz="2200" dirty="0"/>
              <a:t>relating to levels of palliative care delivery, education, training and attitudes</a:t>
            </a:r>
          </a:p>
          <a:p>
            <a:r>
              <a:rPr lang="en-GB" altLang="en-US" sz="2200" i="1" dirty="0"/>
              <a:t>Individual issues </a:t>
            </a:r>
            <a:r>
              <a:rPr lang="en-GB" altLang="en-US" sz="2200" dirty="0"/>
              <a:t>including disease status, personal beliefs and choices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Global Atlas  - from WHO and WPCA</a:t>
            </a:r>
          </a:p>
        </p:txBody>
      </p:sp>
      <p:sp>
        <p:nvSpPr>
          <p:cNvPr id="29699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endParaRPr lang="en-GB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3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i="1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7400" dirty="0" smtClean="0"/>
              <a:t>Published January 2014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7400" dirty="0"/>
              <a:t>B</a:t>
            </a:r>
            <a:r>
              <a:rPr lang="en-US" sz="7400" dirty="0" smtClean="0"/>
              <a:t>asis of WHO resolution adopted by the World </a:t>
            </a:r>
            <a:r>
              <a:rPr lang="en-US" sz="7400" dirty="0"/>
              <a:t>H</a:t>
            </a:r>
            <a:r>
              <a:rPr lang="en-US" sz="7400" dirty="0" smtClean="0"/>
              <a:t>ealth </a:t>
            </a:r>
            <a:r>
              <a:rPr lang="en-US" sz="7400" dirty="0"/>
              <a:t>A</a:t>
            </a:r>
            <a:r>
              <a:rPr lang="en-US" sz="7400" dirty="0" smtClean="0"/>
              <a:t>ssembly May 2014</a:t>
            </a:r>
          </a:p>
          <a:p>
            <a:r>
              <a:rPr lang="en-US" sz="7400" dirty="0"/>
              <a:t>Develop policies to integrate PC into health systems</a:t>
            </a:r>
          </a:p>
          <a:p>
            <a:r>
              <a:rPr lang="en-US" sz="7400" dirty="0"/>
              <a:t>Ensure adequate domestic funding</a:t>
            </a:r>
          </a:p>
          <a:p>
            <a:r>
              <a:rPr lang="en-US" sz="7400" dirty="0"/>
              <a:t>Integrate training into curricula</a:t>
            </a:r>
          </a:p>
          <a:p>
            <a:r>
              <a:rPr lang="en-US" sz="7400" dirty="0"/>
              <a:t>Assess domestic palliative care needs</a:t>
            </a:r>
          </a:p>
          <a:p>
            <a:r>
              <a:rPr lang="en-US" sz="7400" dirty="0"/>
              <a:t>Review and revise drug control legislation and add PC medications to essential medicines lists …</a:t>
            </a:r>
          </a:p>
          <a:p>
            <a:pPr>
              <a:spcBef>
                <a:spcPts val="1687"/>
              </a:spcBef>
              <a:buSzPct val="120000"/>
            </a:pPr>
            <a:r>
              <a:rPr lang="en-US" sz="7400" dirty="0"/>
              <a:t>Full text of the resolution: </a:t>
            </a:r>
            <a:r>
              <a:rPr lang="en-US" sz="7400" dirty="0">
                <a:hlinkClick r:id="rId2"/>
              </a:rPr>
              <a:t>http://goo.gl/d6ctbO</a:t>
            </a:r>
            <a:r>
              <a:rPr lang="en-US" sz="7400" dirty="0"/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44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dirty="0" smtClean="0"/>
              <a:t>      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3068959"/>
            <a:ext cx="2297783" cy="319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4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Title 1"/>
          <p:cNvSpPr>
            <a:spLocks noGrp="1"/>
          </p:cNvSpPr>
          <p:nvPr>
            <p:ph type="title"/>
          </p:nvPr>
        </p:nvSpPr>
        <p:spPr bwMode="auto">
          <a:xfrm>
            <a:off x="457647" y="274588"/>
            <a:ext cx="8228707" cy="1143000"/>
          </a:xfr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3800" dirty="0" smtClean="0"/>
              <a:t>WHO Public </a:t>
            </a:r>
            <a:r>
              <a:rPr lang="en-US" sz="3800" dirty="0"/>
              <a:t>Health Model of Palliative Care Development</a:t>
            </a:r>
          </a:p>
        </p:txBody>
      </p:sp>
      <p:sp>
        <p:nvSpPr>
          <p:cNvPr id="168963" name="Content Placeholder 2"/>
          <p:cNvSpPr>
            <a:spLocks noGrp="1"/>
          </p:cNvSpPr>
          <p:nvPr>
            <p:ph idx="1"/>
          </p:nvPr>
        </p:nvSpPr>
        <p:spPr bwMode="auto">
          <a:xfrm>
            <a:off x="457647" y="1600647"/>
            <a:ext cx="8228707" cy="4525119"/>
          </a:xfr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983016" y="6268641"/>
            <a:ext cx="1875234" cy="372696"/>
          </a:xfrm>
          <a:prstGeom prst="rect">
            <a:avLst/>
          </a:prstGeom>
          <a:noFill/>
        </p:spPr>
        <p:txBody>
          <a:bodyPr lIns="64291" tIns="32146" rIns="64291" bIns="32146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000" b="1"/>
              <a:t>Stjernsward J, Gómez‐Batiste X. (2008 )</a:t>
            </a:r>
            <a:endParaRPr lang="en-US" sz="10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168965" name="Group 1"/>
          <p:cNvGrpSpPr>
            <a:grpSpLocks/>
          </p:cNvGrpSpPr>
          <p:nvPr/>
        </p:nvGrpSpPr>
        <p:grpSpPr bwMode="auto">
          <a:xfrm>
            <a:off x="1250157" y="2250281"/>
            <a:ext cx="6535415" cy="3634383"/>
            <a:chOff x="0" y="0"/>
            <a:chExt cx="3815" cy="2440"/>
          </a:xfrm>
        </p:grpSpPr>
        <p:pic>
          <p:nvPicPr>
            <p:cNvPr id="168966" name="Picture 2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06" y="174"/>
              <a:ext cx="3378" cy="20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68967" name="Picture 3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3815" cy="244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‘New’ public health model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GB" dirty="0" smtClean="0"/>
              <a:t>Volunteer ‘get together’ Kerala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P</a:t>
            </a:r>
            <a:r>
              <a:rPr lang="en-GB" dirty="0" smtClean="0"/>
              <a:t>opulation </a:t>
            </a:r>
            <a:r>
              <a:rPr lang="en-GB" dirty="0"/>
              <a:t>health approach involving education and community </a:t>
            </a:r>
            <a:r>
              <a:rPr lang="en-GB" dirty="0" smtClean="0"/>
              <a:t>development</a:t>
            </a:r>
            <a:endParaRPr lang="en-GB" dirty="0"/>
          </a:p>
          <a:p>
            <a:r>
              <a:rPr lang="en-GB" dirty="0"/>
              <a:t>P</a:t>
            </a:r>
            <a:r>
              <a:rPr lang="en-GB" dirty="0" smtClean="0"/>
              <a:t>rimary </a:t>
            </a:r>
            <a:r>
              <a:rPr lang="en-GB" dirty="0"/>
              <a:t>health care approach involving non-specialist </a:t>
            </a:r>
            <a:r>
              <a:rPr lang="en-GB" dirty="0" smtClean="0"/>
              <a:t>providers</a:t>
            </a:r>
          </a:p>
          <a:p>
            <a:r>
              <a:rPr lang="en-GB" dirty="0" smtClean="0"/>
              <a:t>Tertiary </a:t>
            </a:r>
            <a:r>
              <a:rPr lang="en-GB" dirty="0"/>
              <a:t>approach involving specialist health </a:t>
            </a:r>
            <a:r>
              <a:rPr lang="en-GB" dirty="0" smtClean="0"/>
              <a:t>providers </a:t>
            </a:r>
            <a:r>
              <a:rPr lang="en-GB" dirty="0"/>
              <a:t>﻿</a:t>
            </a:r>
          </a:p>
          <a:p>
            <a:r>
              <a:rPr lang="en-GB" dirty="0" smtClean="0"/>
              <a:t>Key principles: participatory, co-production, partnership, social capital, resilience, ecological setting</a:t>
            </a:r>
            <a:endParaRPr lang="en-GB" dirty="0"/>
          </a:p>
        </p:txBody>
      </p:sp>
      <p:pic>
        <p:nvPicPr>
          <p:cNvPr id="1026" name="Picture 2" descr="C:\Users\33333151\Pictures\Volunteer gettogether Calicu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3703340"/>
            <a:ext cx="2304256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71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556792"/>
            <a:ext cx="2362200" cy="990600"/>
          </a:xfrm>
        </p:spPr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Scottish context: achievements and assets</a:t>
            </a:r>
            <a:r>
              <a:rPr lang="en-GB" dirty="0"/>
              <a:t/>
            </a:r>
            <a:br>
              <a:rPr lang="en-GB" dirty="0"/>
            </a:br>
            <a:endParaRPr lang="en-GB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/>
              <a:t>History of hospice care since 1950</a:t>
            </a:r>
          </a:p>
          <a:p>
            <a:r>
              <a:rPr lang="en-GB" dirty="0"/>
              <a:t>Current mix of specialist services – NHS and charitable</a:t>
            </a:r>
          </a:p>
          <a:p>
            <a:r>
              <a:rPr lang="en-GB" dirty="0"/>
              <a:t>Scottish Partnership from 1991</a:t>
            </a:r>
          </a:p>
          <a:p>
            <a:r>
              <a:rPr lang="en-GB" dirty="0"/>
              <a:t>Academic chairs and some research</a:t>
            </a:r>
          </a:p>
          <a:p>
            <a:r>
              <a:rPr lang="en-GB" dirty="0"/>
              <a:t>Undergraduate and postgraduate training</a:t>
            </a:r>
          </a:p>
          <a:p>
            <a:r>
              <a:rPr lang="en-GB" dirty="0"/>
              <a:t>Living and Dying Well </a:t>
            </a:r>
          </a:p>
          <a:p>
            <a:r>
              <a:rPr lang="en-GB" dirty="0"/>
              <a:t>Strategic Framework for Action (2015) – commitment to ‘health </a:t>
            </a:r>
            <a:r>
              <a:rPr lang="en-GB" dirty="0" smtClean="0"/>
              <a:t>care quality improvement</a:t>
            </a:r>
            <a:r>
              <a:rPr lang="en-GB" dirty="0"/>
              <a:t>’ approach</a:t>
            </a:r>
          </a:p>
          <a:p>
            <a:endParaRPr lang="en-GB" dirty="0"/>
          </a:p>
        </p:txBody>
      </p:sp>
      <p:pic>
        <p:nvPicPr>
          <p:cNvPr id="6" name="Picture 2" descr="C:\Users\33333151\Pictures\Blog images\Doyle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89" y="3789040"/>
            <a:ext cx="2364379" cy="1302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554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Broader challenges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we die has become a ‘contested space’</a:t>
            </a:r>
          </a:p>
          <a:p>
            <a:r>
              <a:rPr lang="en-GB" dirty="0" smtClean="0"/>
              <a:t>LCP marks end of ‘unconditional positive regard’ from the public</a:t>
            </a:r>
          </a:p>
          <a:p>
            <a:r>
              <a:rPr lang="en-GB" dirty="0"/>
              <a:t>Concerns about future role and capacity of specialist palliative </a:t>
            </a:r>
            <a:r>
              <a:rPr lang="en-GB" dirty="0" smtClean="0"/>
              <a:t>care</a:t>
            </a:r>
          </a:p>
          <a:p>
            <a:r>
              <a:rPr lang="en-GB" dirty="0" smtClean="0"/>
              <a:t>Complexity of need, co-morbidity, frailty will challenge whole health care system</a:t>
            </a:r>
          </a:p>
          <a:p>
            <a:r>
              <a:rPr lang="en-GB" dirty="0" smtClean="0"/>
              <a:t>What sustainable models exist for palliative and end of life care in the future?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104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5" t="8660" b="10042"/>
          <a:stretch/>
        </p:blipFill>
        <p:spPr>
          <a:xfrm>
            <a:off x="1" y="-4461"/>
            <a:ext cx="9180512" cy="686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15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957"/>
            <a:ext cx="9144000" cy="646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8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Scottish context: </a:t>
            </a:r>
            <a:r>
              <a:rPr lang="en-GB" dirty="0" smtClean="0"/>
              <a:t>some gaps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No ‘atlas’ entry</a:t>
            </a:r>
          </a:p>
          <a:p>
            <a:r>
              <a:rPr lang="en-GB" dirty="0" smtClean="0"/>
              <a:t>Weak national evidence base – on ‘need’ and on ‘what works’</a:t>
            </a:r>
          </a:p>
          <a:p>
            <a:r>
              <a:rPr lang="en-GB" dirty="0" smtClean="0"/>
              <a:t>No national research/intelligence centre</a:t>
            </a:r>
          </a:p>
          <a:p>
            <a:r>
              <a:rPr lang="en-GB" dirty="0" smtClean="0"/>
              <a:t>Fragmented academic effort</a:t>
            </a:r>
          </a:p>
          <a:p>
            <a:r>
              <a:rPr lang="en-GB" dirty="0"/>
              <a:t>C</a:t>
            </a:r>
            <a:r>
              <a:rPr lang="en-GB" dirty="0" smtClean="0"/>
              <a:t>ross government engagement with end of life issues  currently limited to Assisted Suicide bill</a:t>
            </a:r>
          </a:p>
          <a:p>
            <a:r>
              <a:rPr lang="en-GB" dirty="0" smtClean="0"/>
              <a:t>Limited investment in public engagement activity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451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34400" cy="758825"/>
          </a:xfrm>
        </p:spPr>
        <p:txBody>
          <a:bodyPr/>
          <a:lstStyle/>
          <a:p>
            <a:r>
              <a:rPr lang="en-GB" dirty="0"/>
              <a:t>Scottish context: some </a:t>
            </a:r>
            <a:r>
              <a:rPr lang="en-GB" dirty="0" smtClean="0"/>
              <a:t>opportunities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Socio-political context should be congenial to a Scottish perspective on end of life care</a:t>
            </a:r>
          </a:p>
          <a:p>
            <a:r>
              <a:rPr lang="en-GB" sz="2400" dirty="0" smtClean="0"/>
              <a:t>Should include clear international commitment and should celebrate the legacy and history – key figures and leaders</a:t>
            </a:r>
          </a:p>
          <a:p>
            <a:r>
              <a:rPr lang="en-GB" sz="2400" dirty="0" smtClean="0"/>
              <a:t>Timely moment for public engagement, building on Absent Friends and related approaches, Reith Lecture  …</a:t>
            </a:r>
          </a:p>
          <a:p>
            <a:r>
              <a:rPr lang="en-GB" sz="2400" dirty="0" smtClean="0"/>
              <a:t>Consolidate the evidence base, building on recent studies – create a Scottish Centre for End of Life Care Research</a:t>
            </a:r>
          </a:p>
          <a:p>
            <a:r>
              <a:rPr lang="en-GB" sz="2400" dirty="0" smtClean="0"/>
              <a:t>Clarify the priorities and key interventions  - </a:t>
            </a:r>
            <a:r>
              <a:rPr lang="en-GB" sz="2400" i="1" dirty="0" smtClean="0"/>
              <a:t>locus and focus </a:t>
            </a:r>
            <a:r>
              <a:rPr lang="en-GB" sz="2400" dirty="0" smtClean="0"/>
              <a:t>– implement and evaluate</a:t>
            </a:r>
          </a:p>
          <a:p>
            <a:r>
              <a:rPr lang="en-GB" sz="2400" dirty="0" smtClean="0"/>
              <a:t>Emphasise the ‘public health’ perspective alongside  the ‘health </a:t>
            </a:r>
            <a:r>
              <a:rPr lang="en-GB" sz="2400" smtClean="0"/>
              <a:t>care quality improvement</a:t>
            </a:r>
            <a:r>
              <a:rPr lang="en-GB" sz="2400" dirty="0" smtClean="0"/>
              <a:t>’ model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029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 smtClean="0"/>
              <a:t>Never underestimate the power of the smallest intervention at the end of life …</a:t>
            </a:r>
            <a:endParaRPr lang="en-GB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108845"/>
            <a:ext cx="3657600" cy="36576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636912"/>
            <a:ext cx="4167723" cy="260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21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ppt1E.tmp</Template>
  <TotalTime>1614</TotalTime>
  <Words>703</Words>
  <Application>Microsoft Office PowerPoint</Application>
  <PresentationFormat>On-screen Show (4:3)</PresentationFormat>
  <Paragraphs>81</Paragraphs>
  <Slides>14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Civic</vt:lpstr>
      <vt:lpstr>Working towards a national strategy for palliative and end of life care in Scotland:  considerations, evidence and actions   </vt:lpstr>
      <vt:lpstr>Global trends</vt:lpstr>
      <vt:lpstr>Global palliative care development: 2012</vt:lpstr>
      <vt:lpstr>Barriers</vt:lpstr>
      <vt:lpstr>Global Atlas  - from WHO and WPCA</vt:lpstr>
      <vt:lpstr>WHO Public Health Model of Palliative Care Development</vt:lpstr>
      <vt:lpstr>‘New’ public health model </vt:lpstr>
      <vt:lpstr> Scottish context: achievements and assets </vt:lpstr>
      <vt:lpstr>Broader challenges</vt:lpstr>
      <vt:lpstr>PowerPoint Presentation</vt:lpstr>
      <vt:lpstr>PowerPoint Presentation</vt:lpstr>
      <vt:lpstr>Scottish context: some gaps</vt:lpstr>
      <vt:lpstr>Scottish context: some opportunities</vt:lpstr>
      <vt:lpstr>Never underestimate the power of the smallest intervention at the end of life …</vt:lpstr>
    </vt:vector>
  </TitlesOfParts>
  <Company>Glasgow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Where from and where to? The case of palliative medicine </dc:title>
  <dc:creator>33333151</dc:creator>
  <cp:lastModifiedBy>David Clark</cp:lastModifiedBy>
  <cp:revision>116</cp:revision>
  <dcterms:created xsi:type="dcterms:W3CDTF">2012-09-10T11:36:28Z</dcterms:created>
  <dcterms:modified xsi:type="dcterms:W3CDTF">2014-12-16T12:23:42Z</dcterms:modified>
</cp:coreProperties>
</file>