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notesSlides/notesSlide4.xml" ContentType="application/vnd.openxmlformats-officedocument.presentationml.notesSlide+xml"/>
  <Override PartName="/ppt/comments/comment1.xml" ContentType="application/vnd.openxmlformats-officedocument.presentationml.comments+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comments/comment2.xml" ContentType="application/vnd.openxmlformats-officedocument.presentationml.comments+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1.xml" ContentType="application/vnd.openxmlformats-officedocument.presentationml.notesSlide+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notesSlides/notesSlide14.xml" ContentType="application/vnd.openxmlformats-officedocument.presentationml.notesSlide+xml"/>
  <Override PartName="/ppt/tags/tag21.xml" ContentType="application/vnd.openxmlformats-officedocument.presentationml.tags+xml"/>
  <Override PartName="/ppt/notesSlides/notesSlide15.xml" ContentType="application/vnd.openxmlformats-officedocument.presentationml.notesSlide+xml"/>
  <Override PartName="/ppt/tags/tag22.xml" ContentType="application/vnd.openxmlformats-officedocument.presentationml.tags+xml"/>
  <Override PartName="/ppt/notesSlides/notesSlide16.xml" ContentType="application/vnd.openxmlformats-officedocument.presentationml.notesSlide+xml"/>
  <Override PartName="/ppt/tags/tag23.xml" ContentType="application/vnd.openxmlformats-officedocument.presentationml.tags+xml"/>
  <Override PartName="/ppt/notesSlides/notesSlide17.xml" ContentType="application/vnd.openxmlformats-officedocument.presentationml.notesSlide+xml"/>
  <Override PartName="/ppt/tags/tag24.xml" ContentType="application/vnd.openxmlformats-officedocument.presentationml.tags+xml"/>
  <Override PartName="/ppt/notesSlides/notesSlide18.xml" ContentType="application/vnd.openxmlformats-officedocument.presentationml.notesSlide+xml"/>
  <Override PartName="/ppt/tags/tag25.xml" ContentType="application/vnd.openxmlformats-officedocument.presentationml.tags+xml"/>
  <Override PartName="/ppt/notesSlides/notesSlide19.xml" ContentType="application/vnd.openxmlformats-officedocument.presentationml.notesSlide+xml"/>
  <Override PartName="/ppt/tags/tag26.xml" ContentType="application/vnd.openxmlformats-officedocument.presentationml.tags+xml"/>
  <Override PartName="/ppt/notesSlides/notesSlide20.xml" ContentType="application/vnd.openxmlformats-officedocument.presentationml.notesSlide+xml"/>
  <Override PartName="/ppt/tags/tag27.xml" ContentType="application/vnd.openxmlformats-officedocument.presentationml.tags+xml"/>
  <Override PartName="/ppt/notesSlides/notesSlide21.xml" ContentType="application/vnd.openxmlformats-officedocument.presentationml.notesSlide+xml"/>
  <Override PartName="/ppt/tags/tag28.xml" ContentType="application/vnd.openxmlformats-officedocument.presentationml.tags+xml"/>
  <Override PartName="/ppt/notesSlides/notesSlide22.xml" ContentType="application/vnd.openxmlformats-officedocument.presentationml.notesSlide+xml"/>
  <Override PartName="/ppt/tags/tag29.xml" ContentType="application/vnd.openxmlformats-officedocument.presentationml.tags+xml"/>
  <Override PartName="/ppt/notesSlides/notesSlide23.xml" ContentType="application/vnd.openxmlformats-officedocument.presentationml.notesSlide+xml"/>
  <Override PartName="/ppt/tags/tag30.xml" ContentType="application/vnd.openxmlformats-officedocument.presentationml.tags+xml"/>
  <Override PartName="/ppt/notesSlides/notesSlide24.xml" ContentType="application/vnd.openxmlformats-officedocument.presentationml.notesSlide+xml"/>
  <Override PartName="/ppt/tags/tag3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7" r:id="rId5"/>
  </p:sldMasterIdLst>
  <p:notesMasterIdLst>
    <p:notesMasterId r:id="rId35"/>
  </p:notesMasterIdLst>
  <p:sldIdLst>
    <p:sldId id="299" r:id="rId6"/>
    <p:sldId id="296" r:id="rId7"/>
    <p:sldId id="256" r:id="rId8"/>
    <p:sldId id="298" r:id="rId9"/>
    <p:sldId id="285" r:id="rId10"/>
    <p:sldId id="260" r:id="rId11"/>
    <p:sldId id="261" r:id="rId12"/>
    <p:sldId id="292" r:id="rId13"/>
    <p:sldId id="262" r:id="rId14"/>
    <p:sldId id="286" r:id="rId15"/>
    <p:sldId id="263" r:id="rId16"/>
    <p:sldId id="269" r:id="rId17"/>
    <p:sldId id="291" r:id="rId18"/>
    <p:sldId id="295" r:id="rId19"/>
    <p:sldId id="271" r:id="rId20"/>
    <p:sldId id="287" r:id="rId21"/>
    <p:sldId id="288" r:id="rId22"/>
    <p:sldId id="289" r:id="rId23"/>
    <p:sldId id="276" r:id="rId24"/>
    <p:sldId id="275" r:id="rId25"/>
    <p:sldId id="279" r:id="rId26"/>
    <p:sldId id="280" r:id="rId27"/>
    <p:sldId id="282" r:id="rId28"/>
    <p:sldId id="278" r:id="rId29"/>
    <p:sldId id="281" r:id="rId30"/>
    <p:sldId id="283" r:id="rId31"/>
    <p:sldId id="284" r:id="rId32"/>
    <p:sldId id="293" r:id="rId33"/>
    <p:sldId id="297" r:id="rId34"/>
  </p:sldIdLst>
  <p:sldSz cx="9144000" cy="6858000" type="screen4x3"/>
  <p:notesSz cx="6797675" cy="9928225"/>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te Flemming" initials="KAF" lastIdx="3"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aximized">
    <p:restoredLeft sz="15620"/>
    <p:restoredTop sz="88988" autoAdjust="0"/>
  </p:normalViewPr>
  <p:slideViewPr>
    <p:cSldViewPr>
      <p:cViewPr>
        <p:scale>
          <a:sx n="51" d="100"/>
          <a:sy n="51" d="100"/>
        </p:scale>
        <p:origin x="-582" y="-312"/>
      </p:cViewPr>
      <p:guideLst>
        <p:guide orient="horz" pos="2160"/>
        <p:guide pos="2880"/>
      </p:guideLst>
    </p:cSldViewPr>
  </p:slideViewPr>
  <p:notesTextViewPr>
    <p:cViewPr>
      <p:scale>
        <a:sx n="1" d="1"/>
        <a:sy n="1" d="1"/>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gs" Target="tags/tag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4-09-08T11:11:42.753" idx="1">
    <p:pos x="10" y="10"/>
    <p:text>I think this slide isn't entirely clear - particulalry following on from our thesis. I wonder if the bullet points you highlight in the notes page would be a clearer way to emphasise the point we are trying to make? Have changed and edited the order of the text below to reflect this. I'm not sure we need many more examples here</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4-09-08T11:51:08.979" idx="3">
    <p:pos x="10" y="10"/>
    <p:text>Do you think we need to talk more/graphically show Hammond's cognitive continuum more?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77DF34F1-A0D1-4080-B958-E6FE658B4BC6}" type="datetimeFigureOut">
              <a:rPr lang="en-GB" smtClean="0"/>
              <a:pPr/>
              <a:t>17/09/2014</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D36D2DAF-BDD4-40B5-A175-C86F1F040219}" type="slidenum">
              <a:rPr lang="en-GB" smtClean="0"/>
              <a:pPr/>
              <a:t>‹#›</a:t>
            </a:fld>
            <a:endParaRPr lang="en-GB"/>
          </a:p>
        </p:txBody>
      </p:sp>
    </p:spTree>
    <p:extLst>
      <p:ext uri="{BB962C8B-B14F-4D97-AF65-F5344CB8AC3E}">
        <p14:creationId xmlns:p14="http://schemas.microsoft.com/office/powerpoint/2010/main" val="3348783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36D2DAF-BDD4-40B5-A175-C86F1F040219}" type="slidenum">
              <a:rPr lang="en-GB" smtClean="0"/>
              <a:pPr/>
              <a:t>3</a:t>
            </a:fld>
            <a:endParaRPr lang="en-GB"/>
          </a:p>
        </p:txBody>
      </p:sp>
    </p:spTree>
    <p:extLst>
      <p:ext uri="{BB962C8B-B14F-4D97-AF65-F5344CB8AC3E}">
        <p14:creationId xmlns:p14="http://schemas.microsoft.com/office/powerpoint/2010/main" val="3340805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36D2DAF-BDD4-40B5-A175-C86F1F040219}" type="slidenum">
              <a:rPr lang="en-GB" smtClean="0"/>
              <a:pPr/>
              <a:t>5</a:t>
            </a:fld>
            <a:endParaRPr lang="en-GB"/>
          </a:p>
        </p:txBody>
      </p:sp>
    </p:spTree>
    <p:extLst>
      <p:ext uri="{BB962C8B-B14F-4D97-AF65-F5344CB8AC3E}">
        <p14:creationId xmlns:p14="http://schemas.microsoft.com/office/powerpoint/2010/main" val="4097617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a:t>
            </a:r>
            <a:r>
              <a:rPr lang="en-GB" baseline="0" dirty="0" smtClean="0"/>
              <a:t>Neuberger review into </a:t>
            </a:r>
            <a:r>
              <a:rPr lang="en-GB" baseline="0" dirty="0" err="1" smtClean="0"/>
              <a:t>liverpool</a:t>
            </a:r>
            <a:r>
              <a:rPr lang="en-GB" baseline="0" dirty="0" smtClean="0"/>
              <a:t> care pathway… suggests problems. </a:t>
            </a:r>
          </a:p>
          <a:p>
            <a:endParaRPr lang="en-GB" baseline="0" dirty="0" smtClean="0"/>
          </a:p>
          <a:p>
            <a:r>
              <a:rPr lang="en-GB" baseline="0" dirty="0" smtClean="0"/>
              <a:t>these sorts of phrases get decision scientist’s radar’s twitching… [click]</a:t>
            </a:r>
            <a:endParaRPr lang="en-GB" dirty="0"/>
          </a:p>
        </p:txBody>
      </p:sp>
      <p:sp>
        <p:nvSpPr>
          <p:cNvPr id="4" name="Slide Number Placeholder 3"/>
          <p:cNvSpPr>
            <a:spLocks noGrp="1"/>
          </p:cNvSpPr>
          <p:nvPr>
            <p:ph type="sldNum" sz="quarter" idx="10"/>
          </p:nvPr>
        </p:nvSpPr>
        <p:spPr/>
        <p:txBody>
          <a:bodyPr/>
          <a:lstStyle/>
          <a:p>
            <a:fld id="{D36D2DAF-BDD4-40B5-A175-C86F1F040219}" type="slidenum">
              <a:rPr lang="en-GB" smtClean="0"/>
              <a:pPr/>
              <a:t>6</a:t>
            </a:fld>
            <a:endParaRPr lang="en-GB"/>
          </a:p>
        </p:txBody>
      </p:sp>
    </p:spTree>
    <p:extLst>
      <p:ext uri="{BB962C8B-B14F-4D97-AF65-F5344CB8AC3E}">
        <p14:creationId xmlns:p14="http://schemas.microsoft.com/office/powerpoint/2010/main" val="1819902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When a decision scientist sees the </a:t>
            </a:r>
            <a:r>
              <a:rPr lang="en-GB" baseline="0" dirty="0" err="1" smtClean="0"/>
              <a:t>neuberger</a:t>
            </a:r>
            <a:r>
              <a:rPr lang="en-GB" baseline="0" dirty="0" smtClean="0"/>
              <a:t> evidence what they see is the presence of some fairly central concepts from decision science… etc. etc. </a:t>
            </a:r>
          </a:p>
          <a:p>
            <a:endParaRPr lang="en-GB" baseline="0" dirty="0" smtClean="0"/>
          </a:p>
          <a:p>
            <a:r>
              <a:rPr lang="en-GB" baseline="0" dirty="0" smtClean="0"/>
              <a:t>These concepts (to us at least) represent both a threat to higher quality judgement and decision making in end of life care but also potentially a key means of improving judgement and decision making. </a:t>
            </a:r>
          </a:p>
          <a:p>
            <a:endParaRPr lang="en-GB" baseline="0" dirty="0" smtClean="0"/>
          </a:p>
          <a:p>
            <a:r>
              <a:rPr lang="en-GB" baseline="0" dirty="0" smtClean="0"/>
              <a:t>One thing that is clear though is that d</a:t>
            </a:r>
            <a:r>
              <a:rPr lang="en-GB" sz="1200" kern="1200" dirty="0" smtClean="0">
                <a:solidFill>
                  <a:schemeClr val="tx1"/>
                </a:solidFill>
                <a:effectLst/>
                <a:latin typeface="+mn-lt"/>
                <a:ea typeface="+mn-ea"/>
                <a:cs typeface="+mn-cs"/>
              </a:rPr>
              <a:t>ecision making (and associated judgements) are central to determining the quality of end of life care.</a:t>
            </a:r>
            <a:r>
              <a:rPr lang="en-GB" sz="1200" kern="1200" baseline="0" dirty="0" smtClean="0">
                <a:solidFill>
                  <a:schemeClr val="tx1"/>
                </a:solidFill>
                <a:effectLst/>
                <a:latin typeface="+mn-lt"/>
                <a:ea typeface="+mn-ea"/>
                <a:cs typeface="+mn-cs"/>
              </a:rPr>
              <a:t> For example,</a:t>
            </a: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How long before this person dies? (judgement)</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Palliation or treatment? (judgement) </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Initiating pain relief regimen A over regiment B (decision)</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Stopping parenteral nutrition (decision)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36D2DAF-BDD4-40B5-A175-C86F1F040219}" type="slidenum">
              <a:rPr lang="en-GB" smtClean="0"/>
              <a:pPr/>
              <a:t>7</a:t>
            </a:fld>
            <a:endParaRPr lang="en-GB"/>
          </a:p>
        </p:txBody>
      </p:sp>
    </p:spTree>
    <p:extLst>
      <p:ext uri="{BB962C8B-B14F-4D97-AF65-F5344CB8AC3E}">
        <p14:creationId xmlns:p14="http://schemas.microsoft.com/office/powerpoint/2010/main" val="2275501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1" kern="1200" dirty="0" smtClean="0">
                <a:solidFill>
                  <a:schemeClr val="tx1"/>
                </a:solidFill>
                <a:latin typeface="+mn-lt"/>
                <a:ea typeface="+mn-ea"/>
                <a:cs typeface="+mn-cs"/>
              </a:rPr>
              <a:t>Carl – we</a:t>
            </a:r>
            <a:r>
              <a:rPr lang="en-GB" sz="1200" b="1" kern="1200" baseline="0" dirty="0" smtClean="0">
                <a:solidFill>
                  <a:schemeClr val="tx1"/>
                </a:solidFill>
                <a:latin typeface="+mn-lt"/>
                <a:ea typeface="+mn-ea"/>
                <a:cs typeface="+mn-cs"/>
              </a:rPr>
              <a:t> use the terms Judgement and Decision quite interchangeably through out so thought it was worth spending a couple of minutes clarifying what we are talking about. The first two points on the slide are clear cut in what they are, the second two are less so I would say – but might be a good way of illustration that many situations require elements of both judgement and decision making</a:t>
            </a:r>
            <a:endParaRPr lang="en-GB" sz="1200" b="1" kern="1200" dirty="0" smtClean="0">
              <a:solidFill>
                <a:schemeClr val="tx1"/>
              </a:solidFill>
              <a:latin typeface="+mn-lt"/>
              <a:ea typeface="+mn-ea"/>
              <a:cs typeface="+mn-cs"/>
            </a:endParaRPr>
          </a:p>
          <a:p>
            <a:endParaRPr lang="en-GB" sz="1200" kern="1200" dirty="0" smtClean="0">
              <a:solidFill>
                <a:schemeClr val="tx1"/>
              </a:solidFill>
              <a:latin typeface="+mn-lt"/>
              <a:ea typeface="+mn-ea"/>
              <a:cs typeface="+mn-cs"/>
            </a:endParaRPr>
          </a:p>
          <a:p>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Judgement</a:t>
            </a:r>
          </a:p>
          <a:p>
            <a:r>
              <a:rPr lang="en-GB" sz="1200" kern="1200" dirty="0" smtClean="0">
                <a:solidFill>
                  <a:schemeClr val="tx1"/>
                </a:solidFill>
                <a:latin typeface="+mn-lt"/>
                <a:ea typeface="+mn-ea"/>
                <a:cs typeface="+mn-cs"/>
              </a:rPr>
              <a:t>The ability to make considered decisions or come to sensible conclusions.</a:t>
            </a:r>
          </a:p>
          <a:p>
            <a:r>
              <a:rPr lang="en-GB" sz="1200" kern="1200" dirty="0" smtClean="0">
                <a:solidFill>
                  <a:schemeClr val="tx1"/>
                </a:solidFill>
                <a:latin typeface="+mn-lt"/>
                <a:ea typeface="+mn-ea"/>
                <a:cs typeface="+mn-cs"/>
              </a:rPr>
              <a:t> </a:t>
            </a:r>
          </a:p>
          <a:p>
            <a:r>
              <a:rPr lang="en-GB" sz="1200" kern="1200" dirty="0" smtClean="0">
                <a:solidFill>
                  <a:schemeClr val="tx1"/>
                </a:solidFill>
                <a:latin typeface="+mn-lt"/>
                <a:ea typeface="+mn-ea"/>
                <a:cs typeface="+mn-cs"/>
              </a:rPr>
              <a:t>Decision</a:t>
            </a:r>
          </a:p>
          <a:p>
            <a:r>
              <a:rPr lang="en-GB" sz="1200" kern="1200" dirty="0" smtClean="0">
                <a:solidFill>
                  <a:schemeClr val="tx1"/>
                </a:solidFill>
                <a:latin typeface="+mn-lt"/>
                <a:ea typeface="+mn-ea"/>
                <a:cs typeface="+mn-cs"/>
              </a:rPr>
              <a:t>A conclusion or resolution reached after consideration.</a:t>
            </a:r>
            <a:endParaRPr lang="en-GB"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D36D2DAF-BDD4-40B5-A175-C86F1F040219}" type="slidenum">
              <a:rPr lang="en-GB" smtClean="0"/>
              <a:pPr/>
              <a:t>8</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Knowing we face these kinds of judgements and decisions</a:t>
            </a:r>
            <a:r>
              <a:rPr lang="en-GB" sz="1200" kern="1200" baseline="0" dirty="0" smtClean="0">
                <a:solidFill>
                  <a:schemeClr val="tx1"/>
                </a:solidFill>
                <a:effectLst/>
                <a:latin typeface="+mn-lt"/>
                <a:ea typeface="+mn-ea"/>
                <a:cs typeface="+mn-cs"/>
              </a:rPr>
              <a:t> though and that concepts such as time and how visible our reasoning is or is not does not help us make </a:t>
            </a:r>
            <a:r>
              <a:rPr lang="en-GB" sz="1200" b="1" kern="1200" baseline="0" dirty="0" smtClean="0">
                <a:solidFill>
                  <a:schemeClr val="tx1"/>
                </a:solidFill>
                <a:effectLst/>
                <a:latin typeface="+mn-lt"/>
                <a:ea typeface="+mn-ea"/>
                <a:cs typeface="+mn-cs"/>
              </a:rPr>
              <a:t>better </a:t>
            </a:r>
            <a:r>
              <a:rPr lang="en-GB" sz="1200" kern="1200" baseline="0" dirty="0" smtClean="0">
                <a:solidFill>
                  <a:schemeClr val="tx1"/>
                </a:solidFill>
                <a:effectLst/>
                <a:latin typeface="+mn-lt"/>
                <a:ea typeface="+mn-ea"/>
                <a:cs typeface="+mn-cs"/>
              </a:rPr>
              <a:t>decisions. What is required is a framework that explains and provides a basis for improvement. One such framework is offered by the decision scientist Kenneth Hammond. Hammond highlights the central dilemma facing decision makers in healthcare…and politics, economics, the law … or indeed analysts of basketball defence-attack dyads: </a:t>
            </a:r>
          </a:p>
          <a:p>
            <a:endParaRPr lang="en-GB" sz="1200" kern="1200" baseline="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perfect information you need to make a perfectly informed decision will </a:t>
            </a:r>
            <a:r>
              <a:rPr lang="en-GB" sz="1200" b="1" kern="1200" dirty="0" smtClean="0">
                <a:solidFill>
                  <a:schemeClr val="tx1"/>
                </a:solidFill>
                <a:effectLst/>
                <a:latin typeface="+mn-lt"/>
                <a:ea typeface="+mn-ea"/>
                <a:cs typeface="+mn-cs"/>
              </a:rPr>
              <a:t>NEVER</a:t>
            </a:r>
            <a:r>
              <a:rPr lang="en-GB" sz="1200" kern="1200" dirty="0" smtClean="0">
                <a:solidFill>
                  <a:schemeClr val="tx1"/>
                </a:solidFill>
                <a:effectLst/>
                <a:latin typeface="+mn-lt"/>
                <a:ea typeface="+mn-ea"/>
                <a:cs typeface="+mn-cs"/>
              </a:rPr>
              <a:t> exist. </a:t>
            </a:r>
            <a:r>
              <a:rPr lang="en-GB" sz="1200" b="1" kern="1200" dirty="0" smtClean="0">
                <a:solidFill>
                  <a:schemeClr val="tx1"/>
                </a:solidFill>
                <a:effectLst/>
                <a:latin typeface="+mn-lt"/>
                <a:ea typeface="+mn-ea"/>
                <a:cs typeface="+mn-cs"/>
              </a:rPr>
              <a:t>BUT </a:t>
            </a:r>
            <a:r>
              <a:rPr lang="en-GB" sz="1200" kern="1200" dirty="0" smtClean="0">
                <a:solidFill>
                  <a:schemeClr val="tx1"/>
                </a:solidFill>
                <a:effectLst/>
                <a:latin typeface="+mn-lt"/>
                <a:ea typeface="+mn-ea"/>
                <a:cs typeface="+mn-cs"/>
              </a:rPr>
              <a:t>you still must make these decisions with and for patients and families. Hammond calls this the state being “irreducibly uncertain”.[</a:t>
            </a:r>
            <a:r>
              <a:rPr lang="en-GB" sz="1200" u="none" strike="noStrike" kern="1200" dirty="0" smtClean="0">
                <a:solidFill>
                  <a:schemeClr val="tx1"/>
                </a:solidFill>
                <a:effectLst/>
                <a:latin typeface="+mn-lt"/>
                <a:ea typeface="+mn-ea"/>
                <a:cs typeface="+mn-cs"/>
                <a:hlinkClick r:id="" action="ppaction://hlinkfile" tooltip="Hammond, 1996 #587"/>
              </a:rPr>
              <a:t>3</a:t>
            </a:r>
            <a:r>
              <a:rPr lang="en-GB" sz="1200" kern="1200" dirty="0" smtClean="0">
                <a:solidFill>
                  <a:schemeClr val="tx1"/>
                </a:solidFill>
                <a:effectLst/>
                <a:latin typeface="+mn-lt"/>
                <a:ea typeface="+mn-ea"/>
                <a:cs typeface="+mn-cs"/>
              </a:rPr>
              <a:t>]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We will return to </a:t>
            </a:r>
            <a:r>
              <a:rPr lang="en-GB" sz="1200" kern="1200" dirty="0" err="1" smtClean="0">
                <a:solidFill>
                  <a:schemeClr val="tx1"/>
                </a:solidFill>
                <a:effectLst/>
                <a:latin typeface="+mn-lt"/>
                <a:ea typeface="+mn-ea"/>
                <a:cs typeface="+mn-cs"/>
              </a:rPr>
              <a:t>hammond’s</a:t>
            </a:r>
            <a:r>
              <a:rPr lang="en-GB" sz="1200" kern="1200" dirty="0" smtClean="0">
                <a:solidFill>
                  <a:schemeClr val="tx1"/>
                </a:solidFill>
                <a:effectLst/>
                <a:latin typeface="+mn-lt"/>
                <a:ea typeface="+mn-ea"/>
                <a:cs typeface="+mn-cs"/>
              </a:rPr>
              <a:t> ideas </a:t>
            </a:r>
            <a:r>
              <a:rPr lang="en-GB" sz="1200" kern="1200" baseline="0" dirty="0" smtClean="0">
                <a:solidFill>
                  <a:schemeClr val="tx1"/>
                </a:solidFill>
                <a:effectLst/>
                <a:latin typeface="+mn-lt"/>
                <a:ea typeface="+mn-ea"/>
                <a:cs typeface="+mn-cs"/>
              </a:rPr>
              <a:t>in a minute…</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systematic reviews of the </a:t>
            </a:r>
            <a:r>
              <a:rPr lang="en-GB" sz="1200" i="1" kern="1200" dirty="0" smtClean="0">
                <a:solidFill>
                  <a:schemeClr val="tx1"/>
                </a:solidFill>
                <a:effectLst/>
                <a:latin typeface="+mn-lt"/>
                <a:ea typeface="+mn-ea"/>
                <a:cs typeface="+mn-cs"/>
              </a:rPr>
              <a:t>ways</a:t>
            </a:r>
            <a:r>
              <a:rPr lang="en-GB" sz="1200" kern="1200" dirty="0" smtClean="0">
                <a:solidFill>
                  <a:schemeClr val="tx1"/>
                </a:solidFill>
                <a:effectLst/>
                <a:latin typeface="+mn-lt"/>
                <a:ea typeface="+mn-ea"/>
                <a:cs typeface="+mn-cs"/>
              </a:rPr>
              <a:t> in which we deliver that information reveal stubborn uncertainties: a lack of evidence in patients with advanced cancer and palliative stage disease, current practice still not routinely encompassing communication of prognosis, where evidence exists it is often low quality and based on small sample sizes or qualitative designs.[</a:t>
            </a:r>
            <a:r>
              <a:rPr lang="en-GB" sz="1200" u="none" strike="noStrike" kern="1200" dirty="0" smtClean="0">
                <a:solidFill>
                  <a:schemeClr val="tx1"/>
                </a:solidFill>
                <a:effectLst/>
                <a:latin typeface="+mn-lt"/>
                <a:ea typeface="+mn-ea"/>
                <a:cs typeface="+mn-cs"/>
                <a:hlinkClick r:id="" action="ppaction://hlinkfile" tooltip="Hagerty, 2005 #5008"/>
              </a:rPr>
              <a:t>5</a:t>
            </a:r>
            <a:r>
              <a:rPr lang="en-GB" sz="1200" kern="1200" dirty="0" smtClean="0">
                <a:solidFill>
                  <a:schemeClr val="tx1"/>
                </a:solidFill>
                <a:effectLst/>
                <a:latin typeface="+mn-lt"/>
                <a:ea typeface="+mn-ea"/>
                <a:cs typeface="+mn-cs"/>
              </a:rPr>
              <a:t>] The empirical research that might help resolve some of these uncertainties then is largely absent or of questionable value. Whilst many patients are likely to express a preference for honest communication – including prognosis, </a:t>
            </a:r>
            <a:r>
              <a:rPr lang="en-GB" sz="1200" i="1" kern="1200" dirty="0" smtClean="0">
                <a:solidFill>
                  <a:schemeClr val="tx1"/>
                </a:solidFill>
                <a:effectLst/>
                <a:latin typeface="+mn-lt"/>
                <a:ea typeface="+mn-ea"/>
                <a:cs typeface="+mn-cs"/>
              </a:rPr>
              <a:t>how</a:t>
            </a:r>
            <a:r>
              <a:rPr lang="en-GB" sz="1200" kern="1200" dirty="0" smtClean="0">
                <a:solidFill>
                  <a:schemeClr val="tx1"/>
                </a:solidFill>
                <a:effectLst/>
                <a:latin typeface="+mn-lt"/>
                <a:ea typeface="+mn-ea"/>
                <a:cs typeface="+mn-cs"/>
              </a:rPr>
              <a:t> they would like that information presented is likely to vary; more uncertainty.[</a:t>
            </a:r>
            <a:r>
              <a:rPr lang="en-GB" sz="1200" u="none" strike="noStrike" kern="1200" dirty="0" smtClean="0">
                <a:solidFill>
                  <a:schemeClr val="tx1"/>
                </a:solidFill>
                <a:effectLst/>
                <a:latin typeface="+mn-lt"/>
                <a:ea typeface="+mn-ea"/>
                <a:cs typeface="+mn-cs"/>
                <a:hlinkClick r:id="" action="ppaction://hlinkfile" tooltip="Innes, 2009 #5006"/>
              </a:rPr>
              <a:t>6</a:t>
            </a:r>
            <a:r>
              <a:rPr lang="en-GB" sz="1200" kern="1200" dirty="0" smtClean="0">
                <a:solidFill>
                  <a:schemeClr val="tx1"/>
                </a:solidFill>
                <a:effectLst/>
                <a:latin typeface="+mn-lt"/>
                <a:ea typeface="+mn-ea"/>
                <a:cs typeface="+mn-cs"/>
              </a:rPr>
              <a:t>]  The point here is that despite (or even because) of empirical research evidence the field of end of life care is characterised by uncertainty. Not just the generic “irreducible” kind coined by Hammond but also the specific uncertainties that all clinicians in all areas of healthcare are faced with:[</a:t>
            </a:r>
            <a:r>
              <a:rPr lang="en-GB" sz="1200" u="none" strike="noStrike" kern="1200" dirty="0" smtClean="0">
                <a:solidFill>
                  <a:schemeClr val="tx1"/>
                </a:solidFill>
                <a:effectLst/>
                <a:latin typeface="+mn-lt"/>
                <a:ea typeface="+mn-ea"/>
                <a:cs typeface="+mn-cs"/>
                <a:hlinkClick r:id="" action="ppaction://hlinkfile" tooltip="Sackett, 1996 #4563"/>
              </a:rPr>
              <a:t>7</a:t>
            </a:r>
            <a:r>
              <a:rPr lang="en-GB"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How accurate is this test (or my judgement)?</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How likely is this intervention to work? </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What’s wrong with this patient?</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Etc. etc. </a:t>
            </a:r>
          </a:p>
          <a:p>
            <a:pPr marL="171450" lvl="0" indent="-171450">
              <a:buFont typeface="Arial" panose="020B0604020202020204" pitchFamily="34" charset="0"/>
              <a:buChar char="•"/>
            </a:pP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36D2DAF-BDD4-40B5-A175-C86F1F040219}" type="slidenum">
              <a:rPr lang="en-GB" smtClean="0"/>
              <a:pPr/>
              <a:t>9</a:t>
            </a:fld>
            <a:endParaRPr lang="en-GB"/>
          </a:p>
        </p:txBody>
      </p:sp>
    </p:spTree>
    <p:extLst>
      <p:ext uri="{BB962C8B-B14F-4D97-AF65-F5344CB8AC3E}">
        <p14:creationId xmlns:p14="http://schemas.microsoft.com/office/powerpoint/2010/main" val="2707025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sz="1200" kern="1200" dirty="0" smtClean="0">
                <a:solidFill>
                  <a:schemeClr val="tx1"/>
                </a:solidFill>
                <a:effectLst/>
                <a:latin typeface="+mn-lt"/>
                <a:ea typeface="+mn-ea"/>
                <a:cs typeface="+mn-cs"/>
              </a:rPr>
              <a:t>Communication about prognosis</a:t>
            </a:r>
            <a:r>
              <a:rPr lang="en-GB" sz="1200" kern="1200" baseline="0" dirty="0" smtClean="0">
                <a:solidFill>
                  <a:schemeClr val="tx1"/>
                </a:solidFill>
                <a:effectLst/>
                <a:latin typeface="+mn-lt"/>
                <a:ea typeface="+mn-ea"/>
                <a:cs typeface="+mn-cs"/>
              </a:rPr>
              <a:t> of a life limiting disease</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Systematic reviews of the </a:t>
            </a:r>
            <a:r>
              <a:rPr lang="en-GB" sz="1200" i="1" kern="1200" dirty="0" smtClean="0">
                <a:solidFill>
                  <a:schemeClr val="tx1"/>
                </a:solidFill>
                <a:effectLst/>
                <a:latin typeface="+mn-lt"/>
                <a:ea typeface="+mn-ea"/>
                <a:cs typeface="+mn-cs"/>
              </a:rPr>
              <a:t>ways</a:t>
            </a:r>
            <a:r>
              <a:rPr lang="en-GB" sz="1200" kern="1200" dirty="0" smtClean="0">
                <a:solidFill>
                  <a:schemeClr val="tx1"/>
                </a:solidFill>
                <a:effectLst/>
                <a:latin typeface="+mn-lt"/>
                <a:ea typeface="+mn-ea"/>
                <a:cs typeface="+mn-cs"/>
              </a:rPr>
              <a:t> in which we deliver that information reveal stubborn uncertainties:</a:t>
            </a:r>
          </a:p>
          <a:p>
            <a:endParaRPr lang="en-GB" sz="1200" kern="1200" dirty="0" smtClean="0">
              <a:solidFill>
                <a:schemeClr val="tx1"/>
              </a:solidFill>
              <a:effectLst/>
              <a:latin typeface="+mn-lt"/>
              <a:ea typeface="+mn-ea"/>
              <a:cs typeface="+mn-cs"/>
            </a:endParaRPr>
          </a:p>
          <a:p>
            <a:pPr>
              <a:buFont typeface="Arial" pitchFamily="34" charset="0"/>
              <a:buChar char="•"/>
            </a:pPr>
            <a:r>
              <a:rPr lang="en-GB" sz="1200" kern="1200" dirty="0" smtClean="0">
                <a:solidFill>
                  <a:schemeClr val="tx1"/>
                </a:solidFill>
                <a:effectLst/>
                <a:latin typeface="+mn-lt"/>
                <a:ea typeface="+mn-ea"/>
                <a:cs typeface="+mn-cs"/>
              </a:rPr>
              <a:t> a lack of evidence in patients with advanced cancer and palliative stage disease,</a:t>
            </a:r>
          </a:p>
          <a:p>
            <a:pPr>
              <a:buFont typeface="Arial" pitchFamily="34" charset="0"/>
              <a:buChar char="•"/>
            </a:pPr>
            <a:r>
              <a:rPr lang="en-GB" sz="1200" kern="1200" dirty="0" smtClean="0">
                <a:solidFill>
                  <a:schemeClr val="tx1"/>
                </a:solidFill>
                <a:effectLst/>
                <a:latin typeface="+mn-lt"/>
                <a:ea typeface="+mn-ea"/>
                <a:cs typeface="+mn-cs"/>
              </a:rPr>
              <a:t> current practice still not routinely encompassing communication of prognosis,</a:t>
            </a:r>
          </a:p>
          <a:p>
            <a:pPr>
              <a:buFont typeface="Arial" pitchFamily="34" charset="0"/>
              <a:buChar char="•"/>
            </a:pPr>
            <a:r>
              <a:rPr lang="en-GB" sz="1200" kern="1200" dirty="0" smtClean="0">
                <a:solidFill>
                  <a:schemeClr val="tx1"/>
                </a:solidFill>
                <a:effectLst/>
                <a:latin typeface="+mn-lt"/>
                <a:ea typeface="+mn-ea"/>
                <a:cs typeface="+mn-cs"/>
              </a:rPr>
              <a:t> where evidence exists it is often low quality and based on small sample sizes or qualitative designs.[</a:t>
            </a:r>
            <a:r>
              <a:rPr lang="en-GB" sz="1200" u="none" strike="noStrike" kern="1200" dirty="0" smtClean="0">
                <a:solidFill>
                  <a:schemeClr val="tx1"/>
                </a:solidFill>
                <a:effectLst/>
                <a:latin typeface="+mn-lt"/>
                <a:ea typeface="+mn-ea"/>
                <a:cs typeface="+mn-cs"/>
                <a:hlinkClick r:id="" action="ppaction://hlinkfile" tooltip="Hagerty, 2005 #5008"/>
              </a:rPr>
              <a:t>5</a:t>
            </a:r>
            <a:r>
              <a:rPr lang="en-GB" sz="1200" kern="1200" dirty="0" smtClean="0">
                <a:solidFill>
                  <a:schemeClr val="tx1"/>
                </a:solidFill>
                <a:effectLst/>
                <a:latin typeface="+mn-lt"/>
                <a:ea typeface="+mn-ea"/>
                <a:cs typeface="+mn-cs"/>
              </a:rPr>
              <a:t>]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empirical research that might help resolve some of these uncertainties then is largely absent or of questionable value. Whilst many patients are likely to express a preference for honest communication – including prognosis, </a:t>
            </a:r>
            <a:r>
              <a:rPr lang="en-GB" sz="1200" i="1" kern="1200" dirty="0" smtClean="0">
                <a:solidFill>
                  <a:schemeClr val="tx1"/>
                </a:solidFill>
                <a:effectLst/>
                <a:latin typeface="+mn-lt"/>
                <a:ea typeface="+mn-ea"/>
                <a:cs typeface="+mn-cs"/>
              </a:rPr>
              <a:t>how</a:t>
            </a:r>
            <a:r>
              <a:rPr lang="en-GB" sz="1200" kern="1200" dirty="0" smtClean="0">
                <a:solidFill>
                  <a:schemeClr val="tx1"/>
                </a:solidFill>
                <a:effectLst/>
                <a:latin typeface="+mn-lt"/>
                <a:ea typeface="+mn-ea"/>
                <a:cs typeface="+mn-cs"/>
              </a:rPr>
              <a:t> they would like that information presented is likely to vary; more uncertainty.[</a:t>
            </a:r>
            <a:r>
              <a:rPr lang="en-GB" sz="1200" u="none" strike="noStrike" kern="1200" dirty="0" smtClean="0">
                <a:solidFill>
                  <a:schemeClr val="tx1"/>
                </a:solidFill>
                <a:effectLst/>
                <a:latin typeface="+mn-lt"/>
                <a:ea typeface="+mn-ea"/>
                <a:cs typeface="+mn-cs"/>
                <a:hlinkClick r:id="" action="ppaction://hlinkfile" tooltip="Innes, 2009 #5006"/>
              </a:rPr>
              <a:t>6</a:t>
            </a:r>
            <a:r>
              <a:rPr lang="en-GB" sz="1200" kern="1200" dirty="0" smtClean="0">
                <a:solidFill>
                  <a:schemeClr val="tx1"/>
                </a:solidFill>
                <a:effectLst/>
                <a:latin typeface="+mn-lt"/>
                <a:ea typeface="+mn-ea"/>
                <a:cs typeface="+mn-cs"/>
              </a:rPr>
              <a:t>]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point here is that despite (or even because) of empirical research evidence the field of end of life care is characterised by uncertainty. Not just the generic “irreducible” kind coined by Hammond but also the specific uncertainties that all clinicians in all areas of healthcare are faced with:[</a:t>
            </a:r>
            <a:r>
              <a:rPr lang="en-GB" sz="1200" u="none" strike="noStrike" kern="1200" dirty="0" smtClean="0">
                <a:solidFill>
                  <a:schemeClr val="tx1"/>
                </a:solidFill>
                <a:effectLst/>
                <a:latin typeface="+mn-lt"/>
                <a:ea typeface="+mn-ea"/>
                <a:cs typeface="+mn-cs"/>
                <a:hlinkClick r:id="" action="ppaction://hlinkfile" tooltip="Sackett, 1996 #4563"/>
              </a:rPr>
              <a:t>7</a:t>
            </a:r>
            <a:r>
              <a:rPr lang="en-GB" sz="1200" kern="1200" dirty="0" smtClean="0">
                <a:solidFill>
                  <a:schemeClr val="tx1"/>
                </a:solidFill>
                <a:effectLst/>
                <a:latin typeface="+mn-lt"/>
                <a:ea typeface="+mn-ea"/>
                <a:cs typeface="+mn-cs"/>
              </a:rPr>
              <a:t>]</a:t>
            </a:r>
          </a:p>
          <a:p>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How accurate is this test (or my judgement)?</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How likely is this intervention to work? </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What’s wrong with this patient?</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Etc. etc. </a:t>
            </a:r>
            <a:endParaRPr lang="en-GB" dirty="0" smtClean="0">
              <a:latin typeface="+mn-lt"/>
            </a:endParaRPr>
          </a:p>
          <a:p>
            <a:endParaRPr lang="en-GB" dirty="0" smtClean="0"/>
          </a:p>
          <a:p>
            <a:endParaRPr lang="en-GB" dirty="0" smtClean="0"/>
          </a:p>
          <a:p>
            <a:endParaRPr lang="en-GB" dirty="0" smtClean="0"/>
          </a:p>
          <a:p>
            <a:endParaRPr lang="en-GB" dirty="0" smtClean="0"/>
          </a:p>
          <a:p>
            <a:endParaRPr lang="en-GB" dirty="0" smtClean="0"/>
          </a:p>
        </p:txBody>
      </p:sp>
      <p:sp>
        <p:nvSpPr>
          <p:cNvPr id="4" name="Slide Number Placeholder 3"/>
          <p:cNvSpPr>
            <a:spLocks noGrp="1"/>
          </p:cNvSpPr>
          <p:nvPr>
            <p:ph type="sldNum" sz="quarter" idx="10"/>
          </p:nvPr>
        </p:nvSpPr>
        <p:spPr/>
        <p:txBody>
          <a:bodyPr/>
          <a:lstStyle/>
          <a:p>
            <a:fld id="{D36D2DAF-BDD4-40B5-A175-C86F1F040219}" type="slidenum">
              <a:rPr lang="en-GB" smtClean="0"/>
              <a:pPr/>
              <a:t>10</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What do we do when faced with uncertainty</a:t>
            </a:r>
            <a:r>
              <a:rPr lang="en-GB" sz="1200" kern="1200" baseline="0" dirty="0" smtClean="0">
                <a:solidFill>
                  <a:schemeClr val="tx1"/>
                </a:solidFill>
                <a:effectLst/>
                <a:latin typeface="+mn-lt"/>
                <a:ea typeface="+mn-ea"/>
                <a:cs typeface="+mn-cs"/>
              </a:rPr>
              <a:t> in our judgements or our decisions… </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Broadly speaking the myriad of potential actions can be captured under three headings: </a:t>
            </a:r>
          </a:p>
          <a:p>
            <a:endParaRPr lang="en-GB" sz="1200" kern="1200" baseline="0" dirty="0" smtClean="0">
              <a:solidFill>
                <a:schemeClr val="tx1"/>
              </a:solidFill>
              <a:effectLst/>
              <a:latin typeface="+mn-lt"/>
              <a:ea typeface="+mn-ea"/>
              <a:cs typeface="+mn-cs"/>
            </a:endParaRPr>
          </a:p>
          <a:p>
            <a:pPr marL="228600" indent="-228600">
              <a:buAutoNum type="arabicParenR"/>
            </a:pPr>
            <a:r>
              <a:rPr lang="en-GB" sz="1200" kern="1200" baseline="0" dirty="0" smtClean="0">
                <a:solidFill>
                  <a:schemeClr val="tx1"/>
                </a:solidFill>
                <a:effectLst/>
                <a:latin typeface="+mn-lt"/>
                <a:ea typeface="+mn-ea"/>
                <a:cs typeface="+mn-cs"/>
              </a:rPr>
              <a:t>We use intuition, drawing on what we know and our experience to rapidly reach a conclusion or choice (lets call this </a:t>
            </a:r>
            <a:r>
              <a:rPr lang="en-GB" sz="1200" b="1" kern="1200" baseline="0" dirty="0" smtClean="0">
                <a:solidFill>
                  <a:schemeClr val="tx1"/>
                </a:solidFill>
                <a:effectLst/>
                <a:latin typeface="+mn-lt"/>
                <a:ea typeface="+mn-ea"/>
                <a:cs typeface="+mn-cs"/>
              </a:rPr>
              <a:t>system 1</a:t>
            </a:r>
            <a:r>
              <a:rPr lang="en-GB" sz="1200" kern="1200" baseline="0" dirty="0" smtClean="0">
                <a:solidFill>
                  <a:schemeClr val="tx1"/>
                </a:solidFill>
                <a:effectLst/>
                <a:latin typeface="+mn-lt"/>
                <a:ea typeface="+mn-ea"/>
                <a:cs typeface="+mn-cs"/>
              </a:rPr>
              <a:t> thinking)</a:t>
            </a:r>
          </a:p>
          <a:p>
            <a:pPr marL="228600" indent="-228600">
              <a:buAutoNum type="arabicParenR"/>
            </a:pPr>
            <a:r>
              <a:rPr lang="en-GB" sz="1200" kern="1200" baseline="0" dirty="0" smtClean="0">
                <a:solidFill>
                  <a:schemeClr val="tx1"/>
                </a:solidFill>
                <a:effectLst/>
                <a:latin typeface="+mn-lt"/>
                <a:ea typeface="+mn-ea"/>
                <a:cs typeface="+mn-cs"/>
              </a:rPr>
              <a:t>At the other end of behaviour we can use algorithms, formal decision rules, protocols and guidelines and follow what they tell us in an entirely </a:t>
            </a:r>
            <a:r>
              <a:rPr lang="en-GB" sz="1200" b="1" kern="1200" baseline="0" dirty="0" smtClean="0">
                <a:solidFill>
                  <a:schemeClr val="tx1"/>
                </a:solidFill>
                <a:effectLst/>
                <a:latin typeface="+mn-lt"/>
                <a:ea typeface="+mn-ea"/>
                <a:cs typeface="+mn-cs"/>
              </a:rPr>
              <a:t>rational </a:t>
            </a:r>
            <a:r>
              <a:rPr lang="en-GB" sz="1200" kern="1200" baseline="0" dirty="0" smtClean="0">
                <a:solidFill>
                  <a:schemeClr val="tx1"/>
                </a:solidFill>
                <a:effectLst/>
                <a:latin typeface="+mn-lt"/>
                <a:ea typeface="+mn-ea"/>
                <a:cs typeface="+mn-cs"/>
              </a:rPr>
              <a:t>way (and one that is probably alien and uncomfortable to most people in this room) (lets call this </a:t>
            </a:r>
            <a:r>
              <a:rPr lang="en-GB" sz="1200" b="1" kern="1200" baseline="0" dirty="0" smtClean="0">
                <a:solidFill>
                  <a:schemeClr val="tx1"/>
                </a:solidFill>
                <a:effectLst/>
                <a:latin typeface="+mn-lt"/>
                <a:ea typeface="+mn-ea"/>
                <a:cs typeface="+mn-cs"/>
              </a:rPr>
              <a:t>system 2</a:t>
            </a:r>
            <a:r>
              <a:rPr lang="en-GB" sz="1200" kern="1200" baseline="0" dirty="0" smtClean="0">
                <a:solidFill>
                  <a:schemeClr val="tx1"/>
                </a:solidFill>
                <a:effectLst/>
                <a:latin typeface="+mn-lt"/>
                <a:ea typeface="+mn-ea"/>
                <a:cs typeface="+mn-cs"/>
              </a:rPr>
              <a:t> thinking)</a:t>
            </a:r>
          </a:p>
          <a:p>
            <a:pPr marL="228600" indent="-228600">
              <a:buAutoNum type="arabicParenR"/>
            </a:pPr>
            <a:r>
              <a:rPr lang="en-GB" sz="1200" kern="1200" baseline="0" dirty="0" smtClean="0">
                <a:solidFill>
                  <a:schemeClr val="tx1"/>
                </a:solidFill>
                <a:effectLst/>
                <a:latin typeface="+mn-lt"/>
                <a:ea typeface="+mn-ea"/>
                <a:cs typeface="+mn-cs"/>
              </a:rPr>
              <a:t>Somewhere in the middle we can use our judgement to mediate research and other formal kinds of information, or indeed we can cross reference our intuition against more formal information sources (like the LCP) or combine the views of colleagues – we behave in a </a:t>
            </a:r>
            <a:r>
              <a:rPr lang="en-GB" sz="1200" b="1" kern="1200" baseline="0" dirty="0" smtClean="0">
                <a:solidFill>
                  <a:schemeClr val="tx1"/>
                </a:solidFill>
                <a:effectLst/>
                <a:latin typeface="+mn-lt"/>
                <a:ea typeface="+mn-ea"/>
                <a:cs typeface="+mn-cs"/>
              </a:rPr>
              <a:t>quasi-rational </a:t>
            </a:r>
            <a:r>
              <a:rPr lang="en-GB" sz="1200" kern="1200" baseline="0" dirty="0" smtClean="0">
                <a:solidFill>
                  <a:schemeClr val="tx1"/>
                </a:solidFill>
                <a:effectLst/>
                <a:latin typeface="+mn-lt"/>
                <a:ea typeface="+mn-ea"/>
                <a:cs typeface="+mn-cs"/>
              </a:rPr>
              <a:t>way </a:t>
            </a:r>
          </a:p>
          <a:p>
            <a:pPr marL="228600" indent="-228600">
              <a:buAutoNum type="arabicParenR"/>
            </a:pPr>
            <a:endParaRPr lang="en-GB" sz="1200" kern="1200" baseline="0" dirty="0" smtClean="0">
              <a:solidFill>
                <a:schemeClr val="tx1"/>
              </a:solidFill>
              <a:effectLst/>
              <a:latin typeface="+mn-lt"/>
              <a:ea typeface="+mn-ea"/>
              <a:cs typeface="+mn-cs"/>
            </a:endParaRPr>
          </a:p>
          <a:p>
            <a:pPr marL="0" indent="0">
              <a:buNone/>
            </a:pPr>
            <a:r>
              <a:rPr lang="en-GB" sz="1200" kern="1200" dirty="0" smtClean="0">
                <a:solidFill>
                  <a:schemeClr val="tx1"/>
                </a:solidFill>
                <a:effectLst/>
                <a:latin typeface="+mn-lt"/>
                <a:ea typeface="+mn-ea"/>
                <a:cs typeface="+mn-cs"/>
              </a:rPr>
              <a:t>[click]</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D36D2DAF-BDD4-40B5-A175-C86F1F040219}" type="slidenum">
              <a:rPr lang="en-GB" smtClean="0"/>
              <a:pPr/>
              <a:t>11</a:t>
            </a:fld>
            <a:endParaRPr lang="en-GB"/>
          </a:p>
        </p:txBody>
      </p:sp>
    </p:spTree>
    <p:extLst>
      <p:ext uri="{BB962C8B-B14F-4D97-AF65-F5344CB8AC3E}">
        <p14:creationId xmlns:p14="http://schemas.microsoft.com/office/powerpoint/2010/main" val="15814092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kern="1200" dirty="0" smtClean="0">
                <a:solidFill>
                  <a:schemeClr val="tx1"/>
                </a:solidFill>
                <a:effectLst/>
                <a:latin typeface="+mn-lt"/>
                <a:ea typeface="+mn-ea"/>
                <a:cs typeface="+mn-cs"/>
              </a:rPr>
              <a:t>If I asked</a:t>
            </a:r>
            <a:r>
              <a:rPr lang="en-GB" sz="1200" b="0" kern="1200" baseline="0" dirty="0" smtClean="0">
                <a:solidFill>
                  <a:schemeClr val="tx1"/>
                </a:solidFill>
                <a:effectLst/>
                <a:latin typeface="+mn-lt"/>
                <a:ea typeface="+mn-ea"/>
                <a:cs typeface="+mn-cs"/>
              </a:rPr>
              <a:t> you what’s the solution to these two problems… the difference between the two modes of thinking become clearer. </a:t>
            </a:r>
          </a:p>
          <a:p>
            <a:endParaRPr lang="en-GB" sz="1200" b="0" kern="1200" baseline="0" dirty="0" smtClean="0">
              <a:solidFill>
                <a:schemeClr val="tx1"/>
              </a:solidFill>
              <a:effectLst/>
              <a:latin typeface="+mn-lt"/>
              <a:ea typeface="+mn-ea"/>
              <a:cs typeface="+mn-cs"/>
            </a:endParaRPr>
          </a:p>
          <a:p>
            <a:r>
              <a:rPr lang="en-GB" sz="1200" b="0" kern="1200" dirty="0" smtClean="0">
                <a:solidFill>
                  <a:schemeClr val="tx1"/>
                </a:solidFill>
                <a:effectLst/>
                <a:latin typeface="+mn-lt"/>
                <a:ea typeface="+mn-ea"/>
                <a:cs typeface="+mn-cs"/>
              </a:rPr>
              <a:t>System one thinking is rapid, intuitive and implicit or hidden, unconscious, automatic ,non verbal and perceptual and crucially requires low effort of the part of decision makers. </a:t>
            </a:r>
          </a:p>
          <a:p>
            <a:endParaRPr lang="en-GB" sz="1200" b="0" kern="1200" dirty="0" smtClean="0">
              <a:solidFill>
                <a:schemeClr val="tx1"/>
              </a:solidFill>
              <a:effectLst/>
              <a:latin typeface="+mn-lt"/>
              <a:ea typeface="+mn-ea"/>
              <a:cs typeface="+mn-cs"/>
            </a:endParaRPr>
          </a:p>
          <a:p>
            <a:r>
              <a:rPr lang="en-GB" sz="1200" b="0" kern="1200" dirty="0" smtClean="0">
                <a:solidFill>
                  <a:schemeClr val="tx1"/>
                </a:solidFill>
                <a:effectLst/>
                <a:latin typeface="+mn-lt"/>
                <a:ea typeface="+mn-ea"/>
                <a:cs typeface="+mn-cs"/>
              </a:rPr>
              <a:t>System two is conscious, visible, controlled, slower and requires more effort on the part of judgement and decision makers, linked to language and numbers. </a:t>
            </a:r>
          </a:p>
          <a:p>
            <a:r>
              <a:rPr lang="en-GB" sz="1200" b="0" kern="1200" dirty="0" smtClean="0">
                <a:solidFill>
                  <a:schemeClr val="tx1"/>
                </a:solidFill>
                <a:effectLst/>
                <a:latin typeface="+mn-lt"/>
                <a:ea typeface="+mn-ea"/>
                <a:cs typeface="+mn-cs"/>
              </a:rPr>
              <a:t> </a:t>
            </a:r>
          </a:p>
          <a:p>
            <a:r>
              <a:rPr lang="en-GB" sz="1200" b="0" kern="1200" dirty="0" smtClean="0">
                <a:solidFill>
                  <a:schemeClr val="tx1"/>
                </a:solidFill>
                <a:effectLst/>
                <a:latin typeface="+mn-lt"/>
                <a:ea typeface="+mn-ea"/>
                <a:cs typeface="+mn-cs"/>
              </a:rPr>
              <a:t>System one and system two are important because how we reason depends on the decision task we are faced with. </a:t>
            </a:r>
          </a:p>
          <a:p>
            <a:endParaRPr lang="en-GB" sz="1200" b="0" kern="1200" dirty="0" smtClean="0">
              <a:solidFill>
                <a:schemeClr val="tx1"/>
              </a:solidFill>
              <a:effectLst/>
              <a:latin typeface="+mn-lt"/>
              <a:ea typeface="+mn-ea"/>
              <a:cs typeface="+mn-cs"/>
            </a:endParaRPr>
          </a:p>
          <a:p>
            <a:r>
              <a:rPr lang="en-GB" sz="1200" b="0" kern="1200" dirty="0" smtClean="0">
                <a:solidFill>
                  <a:schemeClr val="tx1"/>
                </a:solidFill>
                <a:effectLst/>
                <a:latin typeface="+mn-lt"/>
                <a:ea typeface="+mn-ea"/>
                <a:cs typeface="+mn-cs"/>
              </a:rPr>
              <a:t>So lets return to</a:t>
            </a:r>
            <a:r>
              <a:rPr lang="en-GB" sz="1200" b="0" kern="1200" baseline="0" dirty="0" smtClean="0">
                <a:solidFill>
                  <a:schemeClr val="tx1"/>
                </a:solidFill>
                <a:effectLst/>
                <a:latin typeface="+mn-lt"/>
                <a:ea typeface="+mn-ea"/>
                <a:cs typeface="+mn-cs"/>
              </a:rPr>
              <a:t> Kenneth </a:t>
            </a:r>
            <a:r>
              <a:rPr lang="en-GB" sz="1200" b="0" kern="1200" dirty="0" smtClean="0">
                <a:solidFill>
                  <a:schemeClr val="tx1"/>
                </a:solidFill>
                <a:effectLst/>
                <a:latin typeface="+mn-lt"/>
                <a:ea typeface="+mn-ea"/>
                <a:cs typeface="+mn-cs"/>
              </a:rPr>
              <a:t>Hammond,</a:t>
            </a:r>
            <a:r>
              <a:rPr lang="en-GB" sz="1200" b="0" kern="1200" baseline="0" dirty="0" smtClean="0">
                <a:solidFill>
                  <a:schemeClr val="tx1"/>
                </a:solidFill>
                <a:effectLst/>
                <a:latin typeface="+mn-lt"/>
                <a:ea typeface="+mn-ea"/>
                <a:cs typeface="+mn-cs"/>
              </a:rPr>
              <a:t> his theory of a </a:t>
            </a:r>
            <a:r>
              <a:rPr lang="en-GB" sz="1200" b="0" kern="1200" dirty="0" smtClean="0">
                <a:solidFill>
                  <a:schemeClr val="tx1"/>
                </a:solidFill>
                <a:effectLst/>
                <a:latin typeface="+mn-lt"/>
                <a:ea typeface="+mn-ea"/>
                <a:cs typeface="+mn-cs"/>
              </a:rPr>
              <a:t>cognitive continuum</a:t>
            </a:r>
            <a:r>
              <a:rPr lang="en-GB" sz="1200" b="0" kern="1200" baseline="0" dirty="0" smtClean="0">
                <a:solidFill>
                  <a:schemeClr val="tx1"/>
                </a:solidFill>
                <a:effectLst/>
                <a:latin typeface="+mn-lt"/>
                <a:ea typeface="+mn-ea"/>
                <a:cs typeface="+mn-cs"/>
              </a:rPr>
              <a:t> and what this tells us about end of life decisions and judgements. </a:t>
            </a:r>
            <a:endParaRPr lang="en-GB" sz="1200" b="0" kern="1200" dirty="0" smtClean="0">
              <a:solidFill>
                <a:schemeClr val="tx1"/>
              </a:solidFill>
              <a:effectLst/>
              <a:latin typeface="+mn-lt"/>
              <a:ea typeface="+mn-ea"/>
              <a:cs typeface="+mn-cs"/>
            </a:endParaRPr>
          </a:p>
          <a:p>
            <a:endParaRPr lang="en-GB" b="0" dirty="0" smtClean="0"/>
          </a:p>
        </p:txBody>
      </p:sp>
      <p:sp>
        <p:nvSpPr>
          <p:cNvPr id="4" name="Slide Number Placeholder 3"/>
          <p:cNvSpPr>
            <a:spLocks noGrp="1"/>
          </p:cNvSpPr>
          <p:nvPr>
            <p:ph type="sldNum" sz="quarter" idx="10"/>
          </p:nvPr>
        </p:nvSpPr>
        <p:spPr/>
        <p:txBody>
          <a:bodyPr/>
          <a:lstStyle/>
          <a:p>
            <a:fld id="{D36D2DAF-BDD4-40B5-A175-C86F1F040219}" type="slidenum">
              <a:rPr lang="en-GB" smtClean="0"/>
              <a:pPr/>
              <a:t>12</a:t>
            </a:fld>
            <a:endParaRPr lang="en-GB"/>
          </a:p>
        </p:txBody>
      </p:sp>
    </p:spTree>
    <p:extLst>
      <p:ext uri="{BB962C8B-B14F-4D97-AF65-F5344CB8AC3E}">
        <p14:creationId xmlns:p14="http://schemas.microsoft.com/office/powerpoint/2010/main" val="3579335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Hammond’s theory says that time,</a:t>
            </a:r>
            <a:r>
              <a:rPr lang="en-GB" baseline="0" dirty="0" smtClean="0"/>
              <a:t> the amount of structure in a decision, how visible the decision process needs to be and the degree of control over how the decision and associated information is presented all shape the degree to </a:t>
            </a:r>
          </a:p>
          <a:p>
            <a:endParaRPr lang="en-GB" baseline="0" dirty="0" smtClean="0"/>
          </a:p>
          <a:p>
            <a:pPr marL="228600" indent="-228600">
              <a:buAutoNum type="alphaLcParenR"/>
            </a:pPr>
            <a:r>
              <a:rPr lang="en-GB" baseline="0" dirty="0" smtClean="0"/>
              <a:t>what sort of reasoning is likely to be employed by the decision maker, and - </a:t>
            </a:r>
            <a:r>
              <a:rPr lang="en-GB" b="1" baseline="0" dirty="0" smtClean="0"/>
              <a:t>crucially</a:t>
            </a:r>
          </a:p>
          <a:p>
            <a:pPr marL="228600" indent="-228600">
              <a:buAutoNum type="alphaLcParenR"/>
            </a:pPr>
            <a:r>
              <a:rPr lang="en-GB" baseline="0" dirty="0" smtClean="0"/>
              <a:t>What sort of reasoning SHOULD be employed by the decision maker</a:t>
            </a:r>
          </a:p>
          <a:p>
            <a:pPr marL="228600" indent="-228600">
              <a:buAutoNum type="alphaLcParenR"/>
            </a:pPr>
            <a:endParaRPr lang="en-GB" baseline="0" dirty="0" smtClean="0"/>
          </a:p>
          <a:p>
            <a:pPr marL="228600" indent="-228600">
              <a:buAutoNum type="alphaLcParenR"/>
            </a:pPr>
            <a:r>
              <a:rPr lang="en-GB" baseline="0" dirty="0" smtClean="0"/>
              <a:t>So for example trying to use an algorithm to work out if a patient is sad or satisfied is likely to lead to poor judgements and trying to use intuition rather than formal rules to answer drug calculations is likely to errors and poor judgement. </a:t>
            </a:r>
            <a:endParaRPr lang="en-GB" dirty="0"/>
          </a:p>
        </p:txBody>
      </p:sp>
      <p:sp>
        <p:nvSpPr>
          <p:cNvPr id="4" name="Slide Number Placeholder 3"/>
          <p:cNvSpPr>
            <a:spLocks noGrp="1"/>
          </p:cNvSpPr>
          <p:nvPr>
            <p:ph type="sldNum" sz="quarter" idx="10"/>
          </p:nvPr>
        </p:nvSpPr>
        <p:spPr/>
        <p:txBody>
          <a:bodyPr/>
          <a:lstStyle/>
          <a:p>
            <a:fld id="{D36D2DAF-BDD4-40B5-A175-C86F1F040219}" type="slidenum">
              <a:rPr lang="en-GB" smtClean="0"/>
              <a:pPr/>
              <a:t>13</a:t>
            </a:fld>
            <a:endParaRPr lang="en-GB"/>
          </a:p>
        </p:txBody>
      </p:sp>
    </p:spTree>
    <p:extLst>
      <p:ext uri="{BB962C8B-B14F-4D97-AF65-F5344CB8AC3E}">
        <p14:creationId xmlns:p14="http://schemas.microsoft.com/office/powerpoint/2010/main" val="1205015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Going back to our question:</a:t>
            </a:r>
            <a:r>
              <a:rPr lang="en-GB" baseline="0" dirty="0" smtClean="0"/>
              <a:t> a system two approach would have been </a:t>
            </a:r>
            <a:r>
              <a:rPr lang="en-GB" dirty="0" smtClean="0"/>
              <a:t>to combine systematically the probability of a good death with the</a:t>
            </a:r>
            <a:r>
              <a:rPr lang="en-GB" baseline="0" dirty="0" smtClean="0"/>
              <a:t> value we attach to having a good death (something which has been done… by Bryce and colleagues in 2004). Bryce Angus and Lowenstein (2004) Quality of Death: Assessing the importance placed in end of life treatment in the ICU. Medical Care. 42, 423-431 </a:t>
            </a:r>
          </a:p>
          <a:p>
            <a:endParaRPr lang="en-GB" baseline="0" dirty="0" smtClean="0"/>
          </a:p>
          <a:p>
            <a:r>
              <a:rPr lang="en-GB" baseline="0" dirty="0" smtClean="0"/>
              <a:t>Of course this is not what you did… why not? Well, you did not have much time available, the information we gave you was only partial, you were not asked to justify your choice and you had no ability to shape the decision… all factors that Hammond’s theory tells us are likely to lead to intuitive reasoning. However, what if… you could have increased the time available for your decision making, had to justify your reasoning, were confronted with a patient’s views and preferences and you could control when and how you received the information. Would you still have relied on an intuitive reasoning strategy? In this case you would likely make a better quality decision if you eschewed intuition in favour of a more systematic approach…</a:t>
            </a:r>
          </a:p>
          <a:p>
            <a:endParaRPr lang="en-GB" baseline="0" dirty="0" smtClean="0"/>
          </a:p>
          <a:p>
            <a:r>
              <a:rPr lang="en-GB" baseline="0" dirty="0" smtClean="0"/>
              <a:t>Certainly, </a:t>
            </a:r>
            <a:r>
              <a:rPr lang="en-GB" baseline="0" dirty="0" err="1" smtClean="0"/>
              <a:t>neuberger</a:t>
            </a:r>
            <a:r>
              <a:rPr lang="en-GB" baseline="0" dirty="0" smtClean="0"/>
              <a:t> suggests that “time” and “visibility of judgement” are often not afforded the weight in the process of making judgements and decisions that they should be…</a:t>
            </a:r>
            <a:endParaRPr lang="en-GB" dirty="0"/>
          </a:p>
        </p:txBody>
      </p:sp>
      <p:sp>
        <p:nvSpPr>
          <p:cNvPr id="4" name="Slide Number Placeholder 3"/>
          <p:cNvSpPr>
            <a:spLocks noGrp="1"/>
          </p:cNvSpPr>
          <p:nvPr>
            <p:ph type="sldNum" sz="quarter" idx="10"/>
          </p:nvPr>
        </p:nvSpPr>
        <p:spPr/>
        <p:txBody>
          <a:bodyPr/>
          <a:lstStyle/>
          <a:p>
            <a:fld id="{D36D2DAF-BDD4-40B5-A175-C86F1F040219}" type="slidenum">
              <a:rPr lang="en-GB" smtClean="0"/>
              <a:pPr/>
              <a:t>15</a:t>
            </a:fld>
            <a:endParaRPr lang="en-GB"/>
          </a:p>
        </p:txBody>
      </p:sp>
    </p:spTree>
    <p:extLst>
      <p:ext uri="{BB962C8B-B14F-4D97-AF65-F5344CB8AC3E}">
        <p14:creationId xmlns:p14="http://schemas.microsoft.com/office/powerpoint/2010/main" val="457168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Factors</a:t>
            </a:r>
            <a:r>
              <a:rPr lang="en-GB" baseline="0" dirty="0" smtClean="0"/>
              <a:t> such as limited time (whether real or socially engineered) and limited visibility of the basis for clinical decisions and judgements were all highlighted by </a:t>
            </a:r>
            <a:r>
              <a:rPr lang="en-GB" baseline="0" dirty="0" err="1" smtClean="0"/>
              <a:t>neurberger</a:t>
            </a:r>
            <a:r>
              <a:rPr lang="en-GB" baseline="0" dirty="0" smtClean="0"/>
              <a:t>… </a:t>
            </a:r>
            <a:r>
              <a:rPr lang="en-GB" baseline="0" dirty="0" err="1" smtClean="0"/>
              <a:t>hammonds</a:t>
            </a:r>
            <a:r>
              <a:rPr lang="en-GB" baseline="0" dirty="0" smtClean="0"/>
              <a:t> cognitive continuum theory suggests that intuitive (system 1) thinking will be the result… </a:t>
            </a:r>
            <a:endParaRPr lang="en-GB" dirty="0"/>
          </a:p>
        </p:txBody>
      </p:sp>
      <p:sp>
        <p:nvSpPr>
          <p:cNvPr id="4" name="Slide Number Placeholder 3"/>
          <p:cNvSpPr>
            <a:spLocks noGrp="1"/>
          </p:cNvSpPr>
          <p:nvPr>
            <p:ph type="sldNum" sz="quarter" idx="10"/>
          </p:nvPr>
        </p:nvSpPr>
        <p:spPr/>
        <p:txBody>
          <a:bodyPr/>
          <a:lstStyle/>
          <a:p>
            <a:fld id="{D36D2DAF-BDD4-40B5-A175-C86F1F040219}" type="slidenum">
              <a:rPr lang="en-GB" smtClean="0"/>
              <a:pPr/>
              <a:t>16</a:t>
            </a:fld>
            <a:endParaRPr lang="en-GB"/>
          </a:p>
        </p:txBody>
      </p:sp>
    </p:spTree>
    <p:extLst>
      <p:ext uri="{BB962C8B-B14F-4D97-AF65-F5344CB8AC3E}">
        <p14:creationId xmlns:p14="http://schemas.microsoft.com/office/powerpoint/2010/main" val="23997698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These shortcuts</a:t>
            </a:r>
            <a:r>
              <a:rPr lang="en-GB" baseline="0" dirty="0" smtClean="0"/>
              <a:t> are usually great but they also lead to systematic (i.e. predictable errors… Denmark elephant) </a:t>
            </a:r>
            <a:endParaRPr lang="en-GB" dirty="0"/>
          </a:p>
        </p:txBody>
      </p:sp>
      <p:sp>
        <p:nvSpPr>
          <p:cNvPr id="4" name="Slide Number Placeholder 3"/>
          <p:cNvSpPr>
            <a:spLocks noGrp="1"/>
          </p:cNvSpPr>
          <p:nvPr>
            <p:ph type="sldNum" sz="quarter" idx="10"/>
          </p:nvPr>
        </p:nvSpPr>
        <p:spPr/>
        <p:txBody>
          <a:bodyPr/>
          <a:lstStyle/>
          <a:p>
            <a:fld id="{D36D2DAF-BDD4-40B5-A175-C86F1F040219}" type="slidenum">
              <a:rPr lang="en-GB" smtClean="0"/>
              <a:pPr/>
              <a:t>17</a:t>
            </a:fld>
            <a:endParaRPr lang="en-GB"/>
          </a:p>
        </p:txBody>
      </p:sp>
    </p:spTree>
    <p:extLst>
      <p:ext uri="{BB962C8B-B14F-4D97-AF65-F5344CB8AC3E}">
        <p14:creationId xmlns:p14="http://schemas.microsoft.com/office/powerpoint/2010/main" val="33396507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So lets just look at four of the more common heuristics likely to impact</a:t>
            </a:r>
            <a:r>
              <a:rPr lang="en-GB" baseline="0" dirty="0" smtClean="0"/>
              <a:t> on end of life care.</a:t>
            </a:r>
            <a:endParaRPr lang="en-GB" dirty="0"/>
          </a:p>
        </p:txBody>
      </p:sp>
      <p:sp>
        <p:nvSpPr>
          <p:cNvPr id="4" name="Slide Number Placeholder 3"/>
          <p:cNvSpPr>
            <a:spLocks noGrp="1"/>
          </p:cNvSpPr>
          <p:nvPr>
            <p:ph type="sldNum" sz="quarter" idx="10"/>
          </p:nvPr>
        </p:nvSpPr>
        <p:spPr/>
        <p:txBody>
          <a:bodyPr/>
          <a:lstStyle/>
          <a:p>
            <a:fld id="{D36D2DAF-BDD4-40B5-A175-C86F1F040219}" type="slidenum">
              <a:rPr lang="en-GB" smtClean="0"/>
              <a:pPr/>
              <a:t>18</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We split you into two groups A and B and you actually had the same choice but presented differently. Group A’s choice was expressed in terms of the benefits of treatment and Group B’s choice emphasised the downside – although the ingredients for the actual choice were exactly the same  . In theory (hopefully!) group A were more likely to favour the pathway. Why? Humans generally react to choices differently depending on whether the choice is presented as a loss or as a gain (e.g. lives lost or saved, disease patients treated and not treated). People avoid risks when a positive frame is used (lives saved) but tend towards seeking risks when a negative frame (death</a:t>
            </a:r>
            <a:r>
              <a:rPr lang="en-GB" sz="1200" kern="1200" baseline="0" dirty="0" smtClean="0">
                <a:solidFill>
                  <a:schemeClr val="tx1"/>
                </a:solidFill>
                <a:effectLst/>
                <a:latin typeface="+mn-lt"/>
                <a:ea typeface="+mn-ea"/>
                <a:cs typeface="+mn-cs"/>
              </a:rPr>
              <a:t> not as you would have wished) </a:t>
            </a:r>
            <a:r>
              <a:rPr lang="en-GB" sz="1200" kern="1200" dirty="0" smtClean="0">
                <a:solidFill>
                  <a:schemeClr val="tx1"/>
                </a:solidFill>
                <a:effectLst/>
                <a:latin typeface="+mn-lt"/>
                <a:ea typeface="+mn-ea"/>
                <a:cs typeface="+mn-cs"/>
              </a:rPr>
              <a:t>is used. </a:t>
            </a:r>
          </a:p>
          <a:p>
            <a:endParaRPr lang="en-GB"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framing decisions is a</a:t>
            </a:r>
            <a:r>
              <a:rPr lang="en-GB" sz="1200" kern="1200" dirty="0" smtClean="0">
                <a:solidFill>
                  <a:schemeClr val="tx1"/>
                </a:solidFill>
                <a:effectLst/>
                <a:latin typeface="+mn-lt"/>
                <a:ea typeface="+mn-ea"/>
                <a:cs typeface="+mn-cs"/>
              </a:rPr>
              <a:t> component of a wider set of heuristics we can think of as being about </a:t>
            </a:r>
            <a:r>
              <a:rPr lang="en-GB" sz="1200" b="1" kern="1200" dirty="0" smtClean="0">
                <a:solidFill>
                  <a:schemeClr val="tx1"/>
                </a:solidFill>
                <a:effectLst/>
                <a:latin typeface="+mn-lt"/>
                <a:ea typeface="+mn-ea"/>
                <a:cs typeface="+mn-cs"/>
              </a:rPr>
              <a:t>ANCHORING AND ADJUSTMENT</a:t>
            </a:r>
            <a:r>
              <a:rPr lang="en-GB" sz="1200" kern="1200" dirty="0" smtClean="0">
                <a:solidFill>
                  <a:schemeClr val="tx1"/>
                </a:solidFill>
                <a:effectLst/>
                <a:latin typeface="+mn-lt"/>
                <a:ea typeface="+mn-ea"/>
                <a:cs typeface="+mn-cs"/>
              </a:rPr>
              <a:t> – in short, people tend to work outwards from an initial ANCHOR and adjust their thinking accordingly.  So when a patient or family asks “which is better intervention A or B?”, first impressions matter.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It is also worth thinking of the power of “how” the risks and benefits are presented (the format) when anchoring your decisions or presenting decisions to others. In a study of forensic mental health professionals tasked with recommending the discharge of “Mr Jones” one group was told that </a:t>
            </a:r>
            <a:r>
              <a:rPr lang="en-GB" sz="1200" b="1" kern="1200" dirty="0" smtClean="0">
                <a:solidFill>
                  <a:schemeClr val="tx1"/>
                </a:solidFill>
                <a:effectLst/>
                <a:latin typeface="+mn-lt"/>
                <a:ea typeface="+mn-ea"/>
                <a:cs typeface="+mn-cs"/>
              </a:rPr>
              <a:t>twenty out of every hundred </a:t>
            </a:r>
            <a:r>
              <a:rPr lang="en-GB" sz="1200" kern="1200" dirty="0" smtClean="0">
                <a:solidFill>
                  <a:schemeClr val="tx1"/>
                </a:solidFill>
                <a:effectLst/>
                <a:latin typeface="+mn-lt"/>
                <a:ea typeface="+mn-ea"/>
                <a:cs typeface="+mn-cs"/>
              </a:rPr>
              <a:t>patients are estimated to commit violence against others. The other group was told that patients similar to Mr Jones are estimated as having a </a:t>
            </a:r>
            <a:r>
              <a:rPr lang="en-GB" sz="1200" b="1" kern="1200" dirty="0" smtClean="0">
                <a:solidFill>
                  <a:schemeClr val="tx1"/>
                </a:solidFill>
                <a:effectLst/>
                <a:latin typeface="+mn-lt"/>
                <a:ea typeface="+mn-ea"/>
                <a:cs typeface="+mn-cs"/>
              </a:rPr>
              <a:t>20% chance </a:t>
            </a:r>
            <a:r>
              <a:rPr lang="en-GB" sz="1200" kern="1200" dirty="0" smtClean="0">
                <a:solidFill>
                  <a:schemeClr val="tx1"/>
                </a:solidFill>
                <a:effectLst/>
                <a:latin typeface="+mn-lt"/>
                <a:ea typeface="+mn-ea"/>
                <a:cs typeface="+mn-cs"/>
              </a:rPr>
              <a:t>of committing violence against others. Double the number of professionals faced with the relative risks as a fraction recommended that he NOT be discharged  (40% vs. 20%). So frequency formats encourage clarity and images we can relate to whereas percentages are more difficult to conceptualise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We are more likely to buy meat when it is presented as 85% lean rather than 15% fat.</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One strategy often used by healthcare professionals to avoid quantitative anchors altogether when faced with uncertainty is to fall back on qualitative expressions of risks and benefits: phrases such as “rare”, “unlikely”, “commonly”.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36D2DAF-BDD4-40B5-A175-C86F1F040219}" type="slidenum">
              <a:rPr lang="en-GB" smtClean="0"/>
              <a:pPr/>
              <a:t>19</a:t>
            </a:fld>
            <a:endParaRPr lang="en-GB"/>
          </a:p>
        </p:txBody>
      </p:sp>
    </p:spTree>
    <p:extLst>
      <p:ext uri="{BB962C8B-B14F-4D97-AF65-F5344CB8AC3E}">
        <p14:creationId xmlns:p14="http://schemas.microsoft.com/office/powerpoint/2010/main" val="32585160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This is from</a:t>
            </a:r>
            <a:r>
              <a:rPr lang="en-GB" baseline="0" dirty="0" smtClean="0"/>
              <a:t> a study in which Doctors (D) (and some nurses) gave information to parents (M) and shows the average (median) understanding of risk, and the range within which 50% of values lie (the </a:t>
            </a:r>
            <a:r>
              <a:rPr lang="en-GB" baseline="0" dirty="0" err="1" smtClean="0"/>
              <a:t>interquartile</a:t>
            </a:r>
            <a:r>
              <a:rPr lang="en-GB" baseline="0" dirty="0" smtClean="0"/>
              <a:t> range or “middle fifty”).</a:t>
            </a:r>
          </a:p>
          <a:p>
            <a:endParaRPr lang="en-GB" baseline="0" dirty="0" smtClean="0"/>
          </a:p>
          <a:p>
            <a:r>
              <a:rPr lang="en-GB" baseline="0" dirty="0" smtClean="0"/>
              <a:t>The message being that qualitative communication of uncertainty often makes uncertainty worse or does little to reduce it with any reliability…</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C05D57D9-E596-4DB2-AFCE-DA5C0FFF760D}" type="slidenum">
              <a:rPr lang="en-GB" smtClean="0"/>
              <a:pPr/>
              <a:t>20</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if you want to foster understanding don’t use percentages when talking to families.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when presenting the pros and cons of various interventions, you first talk about the risks, then it is more likely that families subsequent thinking will be dominated by concerns about risk than if the conversation had started out with possible treatment benefits. Anchoring to concerns, facts or perspectives expressed by those in authority is pervasive, subtle, and difficult to overcome.</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One way combating anchoring is to draw attention to it and then offer an alternative perspective.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So a corrective conversation with a family about the use of opiates in which the risks of addiction or being to sleepy look like they are dominating might look like,  “I’m noticing that we are talking a lot about the bad things that could happen if we choose morphine, and while this is important, why don’t we try to focus just on the various good things that might happen and see how using morphine or an alternative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compares.”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 second point to combat anchoring is to make sure that the same anchoring bias is applied to all intervention options. In other words, do not tolerate yourself or someone else presenting intervention A first in terms of benefits and then risks, and then presenting treatment B first in terms of risks and then benefits. Instead, be fair and present both in the same way, devoting equal time and attention to each.</a:t>
            </a:r>
          </a:p>
          <a:p>
            <a:endParaRPr lang="en-GB" dirty="0" smtClean="0"/>
          </a:p>
          <a:p>
            <a:r>
              <a:rPr lang="en-GB" dirty="0" smtClean="0"/>
              <a:t>Check qualitative</a:t>
            </a:r>
            <a:r>
              <a:rPr lang="en-GB" baseline="0" dirty="0" smtClean="0"/>
              <a:t> expressions – maybe use visual methods you can both share… clinicians are used to this for pain… what about for checking wider understanding?</a:t>
            </a:r>
            <a:endParaRPr lang="en-GB" dirty="0"/>
          </a:p>
        </p:txBody>
      </p:sp>
      <p:sp>
        <p:nvSpPr>
          <p:cNvPr id="4" name="Slide Number Placeholder 3"/>
          <p:cNvSpPr>
            <a:spLocks noGrp="1"/>
          </p:cNvSpPr>
          <p:nvPr>
            <p:ph type="sldNum" sz="quarter" idx="10"/>
          </p:nvPr>
        </p:nvSpPr>
        <p:spPr/>
        <p:txBody>
          <a:bodyPr/>
          <a:lstStyle/>
          <a:p>
            <a:fld id="{D36D2DAF-BDD4-40B5-A175-C86F1F040219}" type="slidenum">
              <a:rPr lang="en-GB" smtClean="0"/>
              <a:pPr/>
              <a:t>21</a:t>
            </a:fld>
            <a:endParaRPr lang="en-GB"/>
          </a:p>
        </p:txBody>
      </p:sp>
    </p:spTree>
    <p:extLst>
      <p:ext uri="{BB962C8B-B14F-4D97-AF65-F5344CB8AC3E}">
        <p14:creationId xmlns:p14="http://schemas.microsoft.com/office/powerpoint/2010/main" val="511169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Anchoring is a relatively easy heuristic for</a:t>
            </a:r>
            <a:r>
              <a:rPr lang="en-GB" sz="1200" kern="1200" baseline="0" dirty="0" smtClean="0">
                <a:solidFill>
                  <a:schemeClr val="tx1"/>
                </a:solidFill>
                <a:effectLst/>
                <a:latin typeface="+mn-lt"/>
                <a:ea typeface="+mn-ea"/>
                <a:cs typeface="+mn-cs"/>
              </a:rPr>
              <a:t> us as individuals to combat… some shortcuts we us are difficult to even recognise when we are using them…</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Luke Birmingham, a forensic psychiatrist at the University of Southampton, showed how something as simple as a name can alter how people are judged. 464 British psychiatrists were asked for a diagnosis based on a one-page description of a 24-year-old who had assaulted a train conductor. When they were asked to assess "Matthew", more than three-quarters gave him a sympathetic hearing, proposing that he was suffering from schizophrenia and was in need of medical help. When recast as "Wayne", he was twice as likely as Matthew to be diagnosed as a malingerer, a drug abuser, or suffering from a personality disorder (all more punitive labels).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When we consider judgements and decisions in any aspect of life we work with “mental blueprints” or depictions of the context/problem/challenge – we all have a tendency to ask, “how does what I am faced with compare to my blueprint of/for this situation” – this is the representativeness heuristic. End of life care is no exception. Our blueprints are context bound: due in part to our temperament, personal experiences, social circumstances, and our cultural heritage. So different partners in a problem may hold quite different blueprints: for example, what a doctor may consider a “good death” (beyond the core beliefs of</a:t>
            </a:r>
            <a:r>
              <a:rPr lang="en-GB" sz="1200" kern="1200" baseline="0" dirty="0" smtClean="0">
                <a:solidFill>
                  <a:schemeClr val="tx1"/>
                </a:solidFill>
                <a:effectLst/>
                <a:latin typeface="+mn-lt"/>
                <a:ea typeface="+mn-ea"/>
                <a:cs typeface="+mn-cs"/>
              </a:rPr>
              <a:t> everyone… pain free etc.) may be different to a family </a:t>
            </a:r>
            <a:r>
              <a:rPr lang="en-GB" sz="1200" kern="1200" dirty="0" smtClean="0">
                <a:solidFill>
                  <a:schemeClr val="tx1"/>
                </a:solidFill>
                <a:effectLst/>
                <a:latin typeface="+mn-lt"/>
                <a:ea typeface="+mn-ea"/>
                <a:cs typeface="+mn-cs"/>
              </a:rPr>
              <a:t>with strong religious convictions. Without communication how would we know?</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D36D2DAF-BDD4-40B5-A175-C86F1F040219}" type="slidenum">
              <a:rPr lang="en-GB" smtClean="0"/>
              <a:pPr/>
              <a:t>22</a:t>
            </a:fld>
            <a:endParaRPr lang="en-GB"/>
          </a:p>
        </p:txBody>
      </p:sp>
    </p:spTree>
    <p:extLst>
      <p:ext uri="{BB962C8B-B14F-4D97-AF65-F5344CB8AC3E}">
        <p14:creationId xmlns:p14="http://schemas.microsoft.com/office/powerpoint/2010/main" val="24588123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Ways of combating the undesirable effects of  these heuristics as professionals (we don’t have time to go into the why for each of these…but trust us) include:</a:t>
            </a:r>
          </a:p>
          <a:p>
            <a:r>
              <a:rPr lang="en-GB" sz="1200" kern="1200" dirty="0" smtClean="0">
                <a:solidFill>
                  <a:schemeClr val="tx1"/>
                </a:solidFill>
                <a:effectLst/>
                <a:latin typeface="+mn-lt"/>
                <a:ea typeface="+mn-ea"/>
                <a:cs typeface="+mn-cs"/>
              </a:rPr>
              <a:t> </a:t>
            </a:r>
          </a:p>
          <a:p>
            <a:r>
              <a:rPr lang="en-GB" sz="1200" b="1" kern="1200" dirty="0" smtClean="0">
                <a:solidFill>
                  <a:schemeClr val="tx1"/>
                </a:solidFill>
                <a:effectLst/>
                <a:latin typeface="+mn-lt"/>
                <a:ea typeface="+mn-ea"/>
                <a:cs typeface="+mn-cs"/>
              </a:rPr>
              <a:t>Ask yourself if you could be leaning towards or against a decision because of an irrelevant cue (colour, smell… (great for house buying! Not so relevant for end of life) but sound might be… accents, names: </a:t>
            </a:r>
            <a:endParaRPr lang="en-GB"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Beware the influence of “wrappers”. What if the claim wasn’t made in scientific language… how many people were persuaded to buy </a:t>
            </a:r>
            <a:r>
              <a:rPr lang="en-GB" sz="1200" kern="1200" dirty="0" err="1" smtClean="0">
                <a:solidFill>
                  <a:schemeClr val="tx1"/>
                </a:solidFill>
                <a:effectLst/>
                <a:latin typeface="+mn-lt"/>
                <a:ea typeface="+mn-ea"/>
                <a:cs typeface="+mn-cs"/>
              </a:rPr>
              <a:t>loreal</a:t>
            </a:r>
            <a:r>
              <a:rPr lang="en-GB" sz="1200" kern="1200" dirty="0" smtClean="0">
                <a:solidFill>
                  <a:schemeClr val="tx1"/>
                </a:solidFill>
                <a:effectLst/>
                <a:latin typeface="+mn-lt"/>
                <a:ea typeface="+mn-ea"/>
                <a:cs typeface="+mn-cs"/>
              </a:rPr>
              <a:t> protect anti ageing serum on the basis of </a:t>
            </a:r>
            <a:r>
              <a:rPr lang="en-GB" sz="1200" kern="1200" dirty="0" err="1" smtClean="0">
                <a:solidFill>
                  <a:schemeClr val="tx1"/>
                </a:solidFill>
                <a:effectLst/>
                <a:latin typeface="+mn-lt"/>
                <a:ea typeface="+mn-ea"/>
                <a:cs typeface="+mn-cs"/>
              </a:rPr>
              <a:t>hydrospheres</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 Or you didn’t know the social background of the patient? Would you still be making the same decision?</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Look out for anchors? Easiest way is to consider the opposite option to the one you prefer? Do you feel differently to your initial decision?</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Play with form: turn ratios into </a:t>
            </a:r>
            <a:r>
              <a:rPr lang="en-GB" sz="1200" kern="1200" dirty="0" err="1" smtClean="0">
                <a:solidFill>
                  <a:schemeClr val="tx1"/>
                </a:solidFill>
                <a:effectLst/>
                <a:latin typeface="+mn-lt"/>
                <a:ea typeface="+mn-ea"/>
                <a:cs typeface="+mn-cs"/>
              </a:rPr>
              <a:t>perecntages</a:t>
            </a:r>
            <a:r>
              <a:rPr lang="en-GB" sz="1200" kern="1200" dirty="0" smtClean="0">
                <a:solidFill>
                  <a:schemeClr val="tx1"/>
                </a:solidFill>
                <a:effectLst/>
                <a:latin typeface="+mn-lt"/>
                <a:ea typeface="+mn-ea"/>
                <a:cs typeface="+mn-cs"/>
              </a:rPr>
              <a:t>, qualitative descriptions of benefits into numbers… do you feel any different?</a:t>
            </a:r>
          </a:p>
          <a:p>
            <a:r>
              <a:rPr lang="en-GB"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Remove yourself from the environment – lose some of the cues and environmental influences. Their impact gets weaker…. So, the environment we operate in can influence</a:t>
            </a:r>
            <a:r>
              <a:rPr lang="en-GB" sz="1200" kern="1200" baseline="0" dirty="0" smtClean="0">
                <a:solidFill>
                  <a:schemeClr val="tx1"/>
                </a:solidFill>
                <a:effectLst/>
                <a:latin typeface="+mn-lt"/>
                <a:ea typeface="+mn-ea"/>
                <a:cs typeface="+mn-cs"/>
              </a:rPr>
              <a:t> these blueprints….[click]</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Of course, all these may seem almost too simple – but how many of these do you ever truly use as strategies?</a:t>
            </a:r>
          </a:p>
          <a:p>
            <a:r>
              <a:rPr lang="en-GB" sz="1200" kern="1200" dirty="0" smtClean="0">
                <a:solidFill>
                  <a:schemeClr val="tx1"/>
                </a:solidFill>
                <a:effectLst/>
                <a:latin typeface="+mn-lt"/>
                <a:ea typeface="+mn-ea"/>
                <a:cs typeface="+mn-cs"/>
              </a:rPr>
              <a:t> Eyes wide open: how to make smart decisions in a confusing world. </a:t>
            </a:r>
            <a:r>
              <a:rPr lang="en-GB" sz="1200" kern="1200" dirty="0" err="1" smtClean="0">
                <a:solidFill>
                  <a:schemeClr val="tx1"/>
                </a:solidFill>
                <a:effectLst/>
                <a:latin typeface="+mn-lt"/>
                <a:ea typeface="+mn-ea"/>
                <a:cs typeface="+mn-cs"/>
              </a:rPr>
              <a:t>Noreena</a:t>
            </a:r>
            <a:r>
              <a:rPr lang="en-GB" sz="1200" kern="1200" dirty="0" smtClean="0">
                <a:solidFill>
                  <a:schemeClr val="tx1"/>
                </a:solidFill>
                <a:effectLst/>
                <a:latin typeface="+mn-lt"/>
                <a:ea typeface="+mn-ea"/>
                <a:cs typeface="+mn-cs"/>
              </a:rPr>
              <a:t> Hertz. Harper Collins, London 2013</a:t>
            </a:r>
          </a:p>
          <a:p>
            <a:endParaRPr lang="en-GB" dirty="0"/>
          </a:p>
        </p:txBody>
      </p:sp>
      <p:sp>
        <p:nvSpPr>
          <p:cNvPr id="4" name="Slide Number Placeholder 3"/>
          <p:cNvSpPr>
            <a:spLocks noGrp="1"/>
          </p:cNvSpPr>
          <p:nvPr>
            <p:ph type="sldNum" sz="quarter" idx="10"/>
          </p:nvPr>
        </p:nvSpPr>
        <p:spPr/>
        <p:txBody>
          <a:bodyPr/>
          <a:lstStyle/>
          <a:p>
            <a:fld id="{D36D2DAF-BDD4-40B5-A175-C86F1F040219}" type="slidenum">
              <a:rPr lang="en-GB" smtClean="0"/>
              <a:pPr/>
              <a:t>23</a:t>
            </a:fld>
            <a:endParaRPr lang="en-GB"/>
          </a:p>
        </p:txBody>
      </p:sp>
    </p:spTree>
    <p:extLst>
      <p:ext uri="{BB962C8B-B14F-4D97-AF65-F5344CB8AC3E}">
        <p14:creationId xmlns:p14="http://schemas.microsoft.com/office/powerpoint/2010/main" val="22484792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Our environment is one that is characterised</a:t>
            </a:r>
            <a:r>
              <a:rPr lang="en-GB" sz="1200" kern="1200" baseline="0" dirty="0" smtClean="0">
                <a:solidFill>
                  <a:schemeClr val="tx1"/>
                </a:solidFill>
                <a:effectLst/>
                <a:latin typeface="+mn-lt"/>
                <a:ea typeface="+mn-ea"/>
                <a:cs typeface="+mn-cs"/>
              </a:rPr>
              <a:t> by</a:t>
            </a:r>
            <a:r>
              <a:rPr lang="en-GB" sz="1200" kern="1200" dirty="0" smtClean="0">
                <a:solidFill>
                  <a:schemeClr val="tx1"/>
                </a:solidFill>
                <a:effectLst/>
                <a:latin typeface="+mn-lt"/>
                <a:ea typeface="+mn-ea"/>
                <a:cs typeface="+mn-cs"/>
              </a:rPr>
              <a:t>: touch, feelings, emotions. There is another heuristic that you need to be aware of – that of the shortcuts and biases that arise because of </a:t>
            </a:r>
            <a:r>
              <a:rPr lang="en-GB" sz="1200" b="1" kern="1200" dirty="0" smtClean="0">
                <a:solidFill>
                  <a:schemeClr val="tx1"/>
                </a:solidFill>
                <a:effectLst/>
                <a:latin typeface="+mn-lt"/>
                <a:ea typeface="+mn-ea"/>
                <a:cs typeface="+mn-cs"/>
              </a:rPr>
              <a:t>AFFECT</a:t>
            </a:r>
            <a:r>
              <a:rPr lang="en-GB" sz="1200" kern="1200" dirty="0" smtClean="0">
                <a:solidFill>
                  <a:schemeClr val="tx1"/>
                </a:solidFill>
                <a:effectLst/>
                <a:latin typeface="+mn-lt"/>
                <a:ea typeface="+mn-ea"/>
                <a:cs typeface="+mn-cs"/>
              </a:rPr>
              <a:t>.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Affect doesn’t just mean emotions such as anger or fear but also “states” such as hunger (drive state) or pain, discomfort, nausea (motivational states) or even drug and alcohol craving.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When people</a:t>
            </a:r>
            <a:r>
              <a:rPr lang="en-GB" sz="1200" kern="1200" baseline="0" dirty="0" smtClean="0">
                <a:solidFill>
                  <a:schemeClr val="tx1"/>
                </a:solidFill>
                <a:effectLst/>
                <a:latin typeface="+mn-lt"/>
                <a:ea typeface="+mn-ea"/>
                <a:cs typeface="+mn-cs"/>
              </a:rPr>
              <a:t> are in a HOT state (hungry, in pain, angry etc.) they make different choices to when they are in a “cold” state (calm, pain free, not rushed). </a:t>
            </a:r>
          </a:p>
          <a:p>
            <a:endParaRPr lang="en-GB" sz="1200" kern="1200" baseline="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prospect of someone suffering or dying generates images that can be disturbing and unpleasant. Consequently, many people develop an aversion to contemplating the possibility of suffering, death or even certain interventions that seek to minimize suffering but not prevent death. People often use these aversions associated with the disturbing images as a guide or shortcut to figure out the best course of action. Usually they pick the course of action that minimizes the negative images and feelings.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An</a:t>
            </a:r>
            <a:r>
              <a:rPr lang="en-GB" sz="1200" kern="1200" baseline="0" dirty="0" smtClean="0">
                <a:solidFill>
                  <a:schemeClr val="tx1"/>
                </a:solidFill>
                <a:effectLst/>
                <a:latin typeface="+mn-lt"/>
                <a:ea typeface="+mn-ea"/>
                <a:cs typeface="+mn-cs"/>
              </a:rPr>
              <a:t> example is the wife who when calm and in a cold state helps her husband develop a DNA CPR who 2 months later as her husband arrests calls the ambulance to tell them to hurry as her husband is having a heart attack. By preparing her for the reality of an arrest and the options that she has available for support at the time and how she will likely feel she may </a:t>
            </a:r>
            <a:r>
              <a:rPr lang="en-GB" sz="1200" kern="1200" baseline="0" dirty="0" err="1" smtClean="0">
                <a:solidFill>
                  <a:schemeClr val="tx1"/>
                </a:solidFill>
                <a:effectLst/>
                <a:latin typeface="+mn-lt"/>
                <a:ea typeface="+mn-ea"/>
                <a:cs typeface="+mn-cs"/>
              </a:rPr>
              <a:t>behvae</a:t>
            </a:r>
            <a:r>
              <a:rPr lang="en-GB" sz="1200" kern="1200" baseline="0" dirty="0" smtClean="0">
                <a:solidFill>
                  <a:schemeClr val="tx1"/>
                </a:solidFill>
                <a:effectLst/>
                <a:latin typeface="+mn-lt"/>
                <a:ea typeface="+mn-ea"/>
                <a:cs typeface="+mn-cs"/>
              </a:rPr>
              <a:t> differently. </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Lowenstein [</a:t>
            </a:r>
            <a:r>
              <a:rPr lang="en-GB" sz="1200" u="none" strike="noStrike" kern="1200" dirty="0" smtClean="0">
                <a:solidFill>
                  <a:schemeClr val="tx1"/>
                </a:solidFill>
                <a:effectLst/>
                <a:latin typeface="+mn-lt"/>
                <a:ea typeface="+mn-ea"/>
                <a:cs typeface="+mn-cs"/>
                <a:hlinkClick r:id="" action="ppaction://hlinkfile" tooltip="Loewenstein, 2005 #5018"/>
              </a:rPr>
              <a:t>11</a:t>
            </a:r>
            <a:r>
              <a:rPr lang="en-GB" sz="1200" kern="1200" dirty="0" smtClean="0">
                <a:solidFill>
                  <a:schemeClr val="tx1"/>
                </a:solidFill>
                <a:effectLst/>
                <a:latin typeface="+mn-lt"/>
                <a:ea typeface="+mn-ea"/>
                <a:cs typeface="+mn-cs"/>
              </a:rPr>
              <a:t>] goes further and highlights what he calls “hot cold empathy” and the “gaps” that can result. When clinicians are in “hot” states: angry, tired, stressed, hungry… the tendency is for them to believe that they are acting more dispassionately than they actually are. (think about the grumpy </a:t>
            </a:r>
            <a:r>
              <a:rPr lang="en-GB" sz="1200" kern="1200" dirty="0" err="1" smtClean="0">
                <a:solidFill>
                  <a:schemeClr val="tx1"/>
                </a:solidFill>
                <a:effectLst/>
                <a:latin typeface="+mn-lt"/>
                <a:ea typeface="+mn-ea"/>
                <a:cs typeface="+mn-cs"/>
              </a:rPr>
              <a:t>referall</a:t>
            </a:r>
            <a:r>
              <a:rPr lang="en-GB" sz="1200" kern="1200" dirty="0" smtClean="0">
                <a:solidFill>
                  <a:schemeClr val="tx1"/>
                </a:solidFill>
                <a:effectLst/>
                <a:latin typeface="+mn-lt"/>
                <a:ea typeface="+mn-ea"/>
                <a:cs typeface="+mn-cs"/>
              </a:rPr>
              <a:t> letter reply or email that has been slept on).  When they are in “cold” states: calm, dispassionate, not stressed, then the tendency is for people to underestimate their feelings and behaviours when placed in the “hot” state. Why does this matter…</a:t>
            </a:r>
          </a:p>
          <a:p>
            <a:r>
              <a:rPr lang="en-GB" sz="1200" kern="1200" dirty="0" smtClean="0">
                <a:solidFill>
                  <a:schemeClr val="tx1"/>
                </a:solidFill>
                <a:effectLst/>
                <a:latin typeface="+mn-lt"/>
                <a:ea typeface="+mn-ea"/>
                <a:cs typeface="+mn-cs"/>
              </a:rPr>
              <a:t> </a:t>
            </a:r>
          </a:p>
          <a:p>
            <a:r>
              <a:rPr lang="en-GB" sz="1200" kern="1200" dirty="0" err="1" smtClean="0">
                <a:solidFill>
                  <a:schemeClr val="tx1"/>
                </a:solidFill>
                <a:effectLst/>
                <a:latin typeface="+mn-lt"/>
                <a:ea typeface="+mn-ea"/>
                <a:cs typeface="+mn-cs"/>
              </a:rPr>
              <a:t>Cochinov</a:t>
            </a:r>
            <a:r>
              <a:rPr lang="en-GB" sz="1200" kern="1200" dirty="0" smtClean="0">
                <a:solidFill>
                  <a:schemeClr val="tx1"/>
                </a:solidFill>
                <a:effectLst/>
                <a:latin typeface="+mn-lt"/>
                <a:ea typeface="+mn-ea"/>
                <a:cs typeface="+mn-cs"/>
              </a:rPr>
              <a:t> (1999) conducted a study with 168 patients with cancer receiving end of life care. They rated themselves twice a day for pain, nausea, drowsiness </a:t>
            </a:r>
            <a:r>
              <a:rPr lang="en-GB" sz="1200" kern="1200" dirty="0" err="1" smtClean="0">
                <a:solidFill>
                  <a:schemeClr val="tx1"/>
                </a:solidFill>
                <a:effectLst/>
                <a:latin typeface="+mn-lt"/>
                <a:ea typeface="+mn-ea"/>
                <a:cs typeface="+mn-cs"/>
              </a:rPr>
              <a:t>etc</a:t>
            </a:r>
            <a:r>
              <a:rPr lang="en-GB" sz="1200" kern="1200" dirty="0" smtClean="0">
                <a:solidFill>
                  <a:schemeClr val="tx1"/>
                </a:solidFill>
                <a:effectLst/>
                <a:latin typeface="+mn-lt"/>
                <a:ea typeface="+mn-ea"/>
                <a:cs typeface="+mn-cs"/>
              </a:rPr>
              <a:t>, but crucially also “will to live”. In a 12 hour period this fluctuated wildly – by 30% or more and correlated with other negative feelings. Patients based their assessment of will to live on their immediate feelings (not the average, borne of reflection, over the 12 hours). Why does this matter? Well important decisions made with patients (or relatives) will likely vary according to when they are made and how they are feeling. One way round this is to allow a period of time for deliberation so that patients and families can experience a range of affective states before significant decisions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As well as gaps within individuals between hot and cold states, gaps also exist between individuals. Indeed, affective gaps may well explain some stubborn patterns in end of life care. Clinicians (in a cold state) must treat patients in pain (in a hot state). The theory suggests that they will underappreciate their pain and thus under medicate. Inadequate pain control in end of life care is a long standing feature of unaided clinical decision making.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These kinds of intra and interpersonal empathy gaps due to affect raise lots of issues about the ability of clinicians (and patients) to predict their preferences (</a:t>
            </a:r>
            <a:r>
              <a:rPr lang="en-GB" sz="1200" kern="1200" dirty="0" err="1" smtClean="0">
                <a:solidFill>
                  <a:schemeClr val="tx1"/>
                </a:solidFill>
                <a:effectLst/>
                <a:latin typeface="+mn-lt"/>
                <a:ea typeface="+mn-ea"/>
                <a:cs typeface="+mn-cs"/>
              </a:rPr>
              <a:t>Druley</a:t>
            </a:r>
            <a:r>
              <a:rPr lang="en-GB" sz="1200" kern="1200" dirty="0" smtClean="0">
                <a:solidFill>
                  <a:schemeClr val="tx1"/>
                </a:solidFill>
                <a:effectLst/>
                <a:latin typeface="+mn-lt"/>
                <a:ea typeface="+mn-ea"/>
                <a:cs typeface="+mn-cs"/>
              </a:rPr>
              <a:t> in 1993 found that neither greater professional experience, nor longer relationship with a patient improved accuracy of Drs predictions of patient preferences) and so call into question the validity of living will and advance directives – these are fundamental challenges. </a:t>
            </a:r>
          </a:p>
          <a:p>
            <a:r>
              <a:rPr lang="en-GB"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There is no quick fix for working with the affective heuristic. Perhaps the best we can hope for is to recognise the influence that emotion has on individuals and groups when solving problems and decision making.</a:t>
            </a:r>
          </a:p>
          <a:p>
            <a:endParaRPr lang="en-GB" dirty="0"/>
          </a:p>
        </p:txBody>
      </p:sp>
      <p:sp>
        <p:nvSpPr>
          <p:cNvPr id="4" name="Slide Number Placeholder 3"/>
          <p:cNvSpPr>
            <a:spLocks noGrp="1"/>
          </p:cNvSpPr>
          <p:nvPr>
            <p:ph type="sldNum" sz="quarter" idx="10"/>
          </p:nvPr>
        </p:nvSpPr>
        <p:spPr/>
        <p:txBody>
          <a:bodyPr/>
          <a:lstStyle/>
          <a:p>
            <a:fld id="{D36D2DAF-BDD4-40B5-A175-C86F1F040219}" type="slidenum">
              <a:rPr lang="en-GB" smtClean="0"/>
              <a:pPr/>
              <a:t>24</a:t>
            </a:fld>
            <a:endParaRPr lang="en-GB"/>
          </a:p>
        </p:txBody>
      </p:sp>
    </p:spTree>
    <p:extLst>
      <p:ext uri="{BB962C8B-B14F-4D97-AF65-F5344CB8AC3E}">
        <p14:creationId xmlns:p14="http://schemas.microsoft.com/office/powerpoint/2010/main" val="33776898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So do pathways and guidelines help combat these tendencies?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We believe they do. The variations in practice that existed prior to the LCP (i.e. in the absence of decision support) we think were reduced by the pathway (or would have been if it had been implemented properly). A decision rule (which is what pathways offer) does many things but some of the most pertinent for this discussion include:</a:t>
            </a:r>
          </a:p>
          <a:p>
            <a:pPr lvl="0"/>
            <a:r>
              <a:rPr lang="en-GB" sz="1200" kern="1200" dirty="0" smtClean="0">
                <a:solidFill>
                  <a:schemeClr val="tx1"/>
                </a:solidFill>
                <a:effectLst/>
                <a:latin typeface="+mn-lt"/>
                <a:ea typeface="+mn-ea"/>
                <a:cs typeface="+mn-cs"/>
              </a:rPr>
              <a:t>“Smoothing” the excesses of professional variations in judgements by nudging people towards a consensus behaviour (of course this does not protect against the dangers of “consensus” – see the fallacy of “argument to moderation”: Dr X says we should use opiates, Dr Y says we shouldn’t and so they reach the consensus that just half of the dose will be given!)</a:t>
            </a:r>
          </a:p>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Can “force” reflection on a decision about to be taken</a:t>
            </a:r>
          </a:p>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Can encourage greater visibility in the rationale for why you favour one option over another</a:t>
            </a:r>
          </a:p>
          <a:p>
            <a:pPr lvl="0"/>
            <a:r>
              <a:rPr lang="en-GB" sz="1200" kern="1200" dirty="0" smtClean="0">
                <a:solidFill>
                  <a:schemeClr val="tx1"/>
                </a:solidFill>
                <a:effectLst/>
                <a:latin typeface="+mn-lt"/>
                <a:ea typeface="+mn-ea"/>
                <a:cs typeface="+mn-cs"/>
              </a:rPr>
              <a:t>Can bring the information required to a decision that might be overlooked or ignored due to mental representations of the problem space or affective heuristics – importantly this might be research evidence on the probability of various outcomes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There is an important omission in our paper today. Its important because lots of decisions in the multi disciplinary context of end of life care happen in teams. We haven’t covered the heuristics and biases that affect groups. For those that are interested Carl Thompson and Russell </a:t>
            </a:r>
            <a:r>
              <a:rPr lang="en-GB" sz="1200" kern="1200" dirty="0" err="1" smtClean="0">
                <a:solidFill>
                  <a:schemeClr val="tx1"/>
                </a:solidFill>
                <a:effectLst/>
                <a:latin typeface="+mn-lt"/>
                <a:ea typeface="+mn-ea"/>
                <a:cs typeface="+mn-cs"/>
              </a:rPr>
              <a:t>Mannion</a:t>
            </a:r>
            <a:r>
              <a:rPr lang="en-GB" sz="1200" kern="1200" dirty="0" smtClean="0">
                <a:solidFill>
                  <a:schemeClr val="tx1"/>
                </a:solidFill>
                <a:effectLst/>
                <a:latin typeface="+mn-lt"/>
                <a:ea typeface="+mn-ea"/>
                <a:cs typeface="+mn-cs"/>
              </a:rPr>
              <a:t> have a paper in press in the international journal of quality in healthcare dealing with group biases.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So it would be tempting at this point to reach the conclusion that the LCP was a good thing that was killed off; we had a bit of a hiatus in which the uncertainties it was meant to address were allowed to resurface; but now new improved versions are here and all will be good. Well, breathing a sigh of relief might be premature. </a:t>
            </a:r>
          </a:p>
          <a:p>
            <a:r>
              <a:rPr lang="en-GB" sz="1200" kern="1200" dirty="0" smtClean="0">
                <a:solidFill>
                  <a:schemeClr val="tx1"/>
                </a:solidFill>
                <a:effectLst/>
                <a:latin typeface="+mn-lt"/>
                <a:ea typeface="+mn-ea"/>
                <a:cs typeface="+mn-cs"/>
              </a:rPr>
              <a:t> </a:t>
            </a:r>
          </a:p>
          <a:p>
            <a:r>
              <a:rPr lang="en-GB" sz="1200" b="1" kern="1200" dirty="0" smtClean="0">
                <a:solidFill>
                  <a:schemeClr val="tx1"/>
                </a:solidFill>
                <a:effectLst/>
                <a:latin typeface="+mn-lt"/>
                <a:ea typeface="+mn-ea"/>
                <a:cs typeface="+mn-cs"/>
              </a:rPr>
              <a:t>A note on failed implementation and judgement and decision behaviour</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Two things struck us from the Neuberger review of the LCP: </a:t>
            </a:r>
            <a:r>
              <a:rPr lang="en-GB" sz="1200" kern="1200" dirty="0" err="1" smtClean="0">
                <a:solidFill>
                  <a:schemeClr val="tx1"/>
                </a:solidFill>
                <a:effectLst/>
                <a:latin typeface="+mn-lt"/>
                <a:ea typeface="+mn-ea"/>
                <a:cs typeface="+mn-cs"/>
              </a:rPr>
              <a:t>i</a:t>
            </a:r>
            <a:r>
              <a:rPr lang="en-GB" sz="1200" kern="1200" dirty="0" smtClean="0">
                <a:solidFill>
                  <a:schemeClr val="tx1"/>
                </a:solidFill>
                <a:effectLst/>
                <a:latin typeface="+mn-lt"/>
                <a:ea typeface="+mn-ea"/>
                <a:cs typeface="+mn-cs"/>
              </a:rPr>
              <a:t>) people said they “used” the pathway, and ii) the evidence presented suggests that they didn’t use it as intended. Why? “Failed” implementation is too vague a reason. We mentioned </a:t>
            </a:r>
            <a:r>
              <a:rPr lang="en-GB" sz="1200" kern="1200" dirty="0" err="1" smtClean="0">
                <a:solidFill>
                  <a:schemeClr val="tx1"/>
                </a:solidFill>
                <a:effectLst/>
                <a:latin typeface="+mn-lt"/>
                <a:ea typeface="+mn-ea"/>
                <a:cs typeface="+mn-cs"/>
              </a:rPr>
              <a:t>mindliens</a:t>
            </a:r>
            <a:r>
              <a:rPr lang="en-GB" sz="1200" kern="1200" dirty="0" smtClean="0">
                <a:solidFill>
                  <a:schemeClr val="tx1"/>
                </a:solidFill>
                <a:effectLst/>
                <a:latin typeface="+mn-lt"/>
                <a:ea typeface="+mn-ea"/>
                <a:cs typeface="+mn-cs"/>
              </a:rPr>
              <a:t> and guideline</a:t>
            </a:r>
            <a:r>
              <a:rPr lang="en-GB" sz="1200" kern="1200" baseline="0" dirty="0" smtClean="0">
                <a:solidFill>
                  <a:schemeClr val="tx1"/>
                </a:solidFill>
                <a:effectLst/>
                <a:latin typeface="+mn-lt"/>
                <a:ea typeface="+mn-ea"/>
                <a:cs typeface="+mn-cs"/>
              </a:rPr>
              <a:t> implementation earlier g</a:t>
            </a:r>
            <a:r>
              <a:rPr lang="en-GB" sz="1200" kern="1200" dirty="0" smtClean="0">
                <a:solidFill>
                  <a:schemeClr val="tx1"/>
                </a:solidFill>
                <a:effectLst/>
                <a:latin typeface="+mn-lt"/>
                <a:ea typeface="+mn-ea"/>
                <a:cs typeface="+mn-cs"/>
              </a:rPr>
              <a:t>iven the reliance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on system 1 and short term memory it is unlikely that these recalled guidelines will reflect the complexity of the pathway. Moreover, we are all routinely overconfident in the “correctness” of our knowledge as well as have a tendency to seek confirmatory evidence for our actions rather than things that challenge our views (if you have ever asked a partner or friend to read a university essay as opposed to someone who is more likely to be dispassionately critical… then you have sought confirmatory evidence…).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When the LCP was removed, the behaviours and judgements and guided decision options did not die with it. However, the behaviours, judgements and decisions that emerged in its wake have also become the new norm. Any implementation of a new set of guidance needs to recognise this. Individual and group norms are an important determinant of whether someone is likely to use a technology such as a guideline [</a:t>
            </a:r>
            <a:r>
              <a:rPr lang="en-GB" sz="1200" u="none" strike="noStrike" kern="1200" dirty="0" smtClean="0">
                <a:solidFill>
                  <a:schemeClr val="tx1"/>
                </a:solidFill>
                <a:effectLst/>
                <a:latin typeface="+mn-lt"/>
                <a:ea typeface="+mn-ea"/>
                <a:cs typeface="+mn-cs"/>
                <a:hlinkClick r:id="" action="ppaction://hlinkfile" tooltip="Grol, 2005 #601"/>
              </a:rPr>
              <a:t>14</a:t>
            </a:r>
            <a:r>
              <a:rPr lang="en-GB" sz="1200" kern="1200" dirty="0" smtClean="0">
                <a:solidFill>
                  <a:schemeClr val="tx1"/>
                </a:solidFill>
                <a:effectLst/>
                <a:latin typeface="+mn-lt"/>
                <a:ea typeface="+mn-ea"/>
                <a:cs typeface="+mn-cs"/>
              </a:rPr>
              <a:t>]. To ignore the norms that have settled in in care would be a recipe for sub optimal implementation of any new guidelines and risk the same flaws laid at the door of the LCP by Neuberger.   </a:t>
            </a:r>
          </a:p>
          <a:p>
            <a:r>
              <a:rPr lang="en-GB" sz="1200" kern="1200" dirty="0" smtClean="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D36D2DAF-BDD4-40B5-A175-C86F1F040219}" type="slidenum">
              <a:rPr lang="en-GB" smtClean="0"/>
              <a:pPr/>
              <a:t>25</a:t>
            </a:fld>
            <a:endParaRPr lang="en-GB"/>
          </a:p>
        </p:txBody>
      </p:sp>
    </p:spTree>
    <p:extLst>
      <p:ext uri="{BB962C8B-B14F-4D97-AF65-F5344CB8AC3E}">
        <p14:creationId xmlns:p14="http://schemas.microsoft.com/office/powerpoint/2010/main" val="22995077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Sometimes a feeling expressed that pathways and guidelines restrict clinical freedom to make judgements and decisions but there</a:t>
            </a:r>
            <a:r>
              <a:rPr lang="en-GB" sz="1200" kern="1200" baseline="0" dirty="0" smtClean="0">
                <a:solidFill>
                  <a:schemeClr val="tx1"/>
                </a:solidFill>
                <a:effectLst/>
                <a:latin typeface="+mn-lt"/>
                <a:ea typeface="+mn-ea"/>
                <a:cs typeface="+mn-cs"/>
              </a:rPr>
              <a:t> is a paradox that emerges when you know something about the science of decision making:</a:t>
            </a: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All patients and judgements are indeed unique and yet similar to others</a:t>
            </a:r>
            <a:r>
              <a:rPr lang="en-GB" sz="1200" kern="1200" baseline="0" dirty="0" smtClean="0">
                <a:solidFill>
                  <a:schemeClr val="tx1"/>
                </a:solidFill>
                <a:effectLst/>
                <a:latin typeface="+mn-lt"/>
                <a:ea typeface="+mn-ea"/>
                <a:cs typeface="+mn-cs"/>
              </a:rPr>
              <a:t> – our choices are not unconstrained. </a:t>
            </a:r>
            <a:r>
              <a:rPr lang="en-GB" sz="1200" kern="1200" dirty="0" smtClean="0">
                <a:solidFill>
                  <a:schemeClr val="tx1"/>
                </a:solidFill>
                <a:effectLst/>
                <a:latin typeface="+mn-lt"/>
                <a:ea typeface="+mn-ea"/>
                <a:cs typeface="+mn-cs"/>
              </a:rPr>
              <a:t>Every day, you make decisions with, for, and on behalf of patients that cannot be reversed… all the LCP did was make those choices visible and perhaps easier to make… the alternative is (perhaps) less visible choices and ones that are more difficult to make. Clinical judgement and decision making does not operate in a vacuum. Guidelines and pathways are no less of a constraint on decision making than the myriad of forces, compulsions, tendencies and unconscious influences that shape our decisions every day. Its heartening that clinicians in end of life care seem to value the contribution of explicitness and truly shared structured communication. </a:t>
            </a:r>
          </a:p>
          <a:p>
            <a:endParaRPr lang="en-GB" dirty="0" smtClean="0"/>
          </a:p>
          <a:p>
            <a:r>
              <a:rPr lang="en-GB" dirty="0" smtClean="0"/>
              <a:t>Thank you. </a:t>
            </a:r>
            <a:endParaRPr lang="en-GB" dirty="0"/>
          </a:p>
        </p:txBody>
      </p:sp>
      <p:sp>
        <p:nvSpPr>
          <p:cNvPr id="4" name="Slide Number Placeholder 3"/>
          <p:cNvSpPr>
            <a:spLocks noGrp="1"/>
          </p:cNvSpPr>
          <p:nvPr>
            <p:ph type="sldNum" sz="quarter" idx="10"/>
          </p:nvPr>
        </p:nvSpPr>
        <p:spPr/>
        <p:txBody>
          <a:bodyPr/>
          <a:lstStyle/>
          <a:p>
            <a:fld id="{D36D2DAF-BDD4-40B5-A175-C86F1F040219}" type="slidenum">
              <a:rPr lang="en-GB" smtClean="0"/>
              <a:pPr/>
              <a:t>26</a:t>
            </a:fld>
            <a:endParaRPr lang="en-GB"/>
          </a:p>
        </p:txBody>
      </p:sp>
    </p:spTree>
    <p:extLst>
      <p:ext uri="{BB962C8B-B14F-4D97-AF65-F5344CB8AC3E}">
        <p14:creationId xmlns:p14="http://schemas.microsoft.com/office/powerpoint/2010/main" val="8502153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36D2DAF-BDD4-40B5-A175-C86F1F040219}" type="slidenum">
              <a:rPr lang="en-GB" smtClean="0"/>
              <a:pPr/>
              <a:t>27</a:t>
            </a:fld>
            <a:endParaRPr lang="en-GB"/>
          </a:p>
        </p:txBody>
      </p:sp>
    </p:spTree>
    <p:extLst>
      <p:ext uri="{BB962C8B-B14F-4D97-AF65-F5344CB8AC3E}">
        <p14:creationId xmlns:p14="http://schemas.microsoft.com/office/powerpoint/2010/main" val="32090374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36D2DAF-BDD4-40B5-A175-C86F1F040219}" type="slidenum">
              <a:rPr lang="en-GB" smtClean="0"/>
              <a:pPr/>
              <a:t>28</a:t>
            </a:fld>
            <a:endParaRPr lang="en-GB"/>
          </a:p>
        </p:txBody>
      </p:sp>
    </p:spTree>
    <p:extLst>
      <p:ext uri="{BB962C8B-B14F-4D97-AF65-F5344CB8AC3E}">
        <p14:creationId xmlns:p14="http://schemas.microsoft.com/office/powerpoint/2010/main" val="13296174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12383FB-C077-4122-81C8-D1A7CF7CFF24}" type="datetimeFigureOut">
              <a:rPr lang="en-GB" smtClean="0"/>
              <a:pPr/>
              <a:t>17/09/2014</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712C8E2-96ED-4A88-AE3E-635B7250B56D}"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520" y="260648"/>
            <a:ext cx="3133400" cy="486470"/>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56376" y="270493"/>
            <a:ext cx="740140" cy="863740"/>
          </a:xfrm>
          <a:prstGeom prst="rect">
            <a:avLst/>
          </a:prstGeom>
        </p:spPr>
      </p:pic>
    </p:spTree>
    <p:extLst>
      <p:ext uri="{BB962C8B-B14F-4D97-AF65-F5344CB8AC3E}">
        <p14:creationId xmlns:p14="http://schemas.microsoft.com/office/powerpoint/2010/main" val="566833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12383FB-C077-4122-81C8-D1A7CF7CFF24}" type="datetimeFigureOut">
              <a:rPr lang="en-GB" smtClean="0"/>
              <a:pPr/>
              <a:t>17/09/2014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12C8E2-96ED-4A88-AE3E-635B7250B56D}" type="slidenum">
              <a:rPr lang="en-GB" smtClean="0"/>
              <a:pPr/>
              <a:t>‹#›</a:t>
            </a:fld>
            <a:endParaRPr lang="en-GB"/>
          </a:p>
        </p:txBody>
      </p:sp>
    </p:spTree>
    <p:extLst>
      <p:ext uri="{BB962C8B-B14F-4D97-AF65-F5344CB8AC3E}">
        <p14:creationId xmlns:p14="http://schemas.microsoft.com/office/powerpoint/2010/main" val="2499367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2383FB-C077-4122-81C8-D1A7CF7CFF24}" type="datetimeFigureOut">
              <a:rPr lang="en-GB" smtClean="0"/>
              <a:pPr/>
              <a:t>17/09/2014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12C8E2-96ED-4A88-AE3E-635B7250B56D}" type="slidenum">
              <a:rPr lang="en-GB" smtClean="0"/>
              <a:pPr/>
              <a:t>‹#›</a:t>
            </a:fld>
            <a:endParaRPr lang="en-GB"/>
          </a:p>
        </p:txBody>
      </p:sp>
    </p:spTree>
    <p:extLst>
      <p:ext uri="{BB962C8B-B14F-4D97-AF65-F5344CB8AC3E}">
        <p14:creationId xmlns:p14="http://schemas.microsoft.com/office/powerpoint/2010/main" val="2225499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12383FB-C077-4122-81C8-D1A7CF7CFF24}" type="datetimeFigureOut">
              <a:rPr lang="en-GB" smtClean="0"/>
              <a:pPr/>
              <a:t>17/09/2014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712C8E2-96ED-4A88-AE3E-635B7250B56D}" type="slidenum">
              <a:rPr lang="en-GB" smtClean="0"/>
              <a:pPr/>
              <a:t>‹#›</a:t>
            </a:fld>
            <a:endParaRPr lang="en-GB"/>
          </a:p>
        </p:txBody>
      </p:sp>
    </p:spTree>
    <p:extLst>
      <p:ext uri="{BB962C8B-B14F-4D97-AF65-F5344CB8AC3E}">
        <p14:creationId xmlns:p14="http://schemas.microsoft.com/office/powerpoint/2010/main" val="3505100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12383FB-C077-4122-81C8-D1A7CF7CFF24}" type="datetimeFigureOut">
              <a:rPr lang="en-GB" smtClean="0"/>
              <a:pPr/>
              <a:t>17/09/2014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712C8E2-96ED-4A88-AE3E-635B7250B56D}" type="slidenum">
              <a:rPr lang="en-GB" smtClean="0"/>
              <a:pPr/>
              <a:t>‹#›</a:t>
            </a:fld>
            <a:endParaRPr lang="en-GB"/>
          </a:p>
        </p:txBody>
      </p:sp>
    </p:spTree>
    <p:extLst>
      <p:ext uri="{BB962C8B-B14F-4D97-AF65-F5344CB8AC3E}">
        <p14:creationId xmlns:p14="http://schemas.microsoft.com/office/powerpoint/2010/main" val="2756671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12383FB-C077-4122-81C8-D1A7CF7CFF24}" type="datetimeFigureOut">
              <a:rPr lang="en-GB" smtClean="0"/>
              <a:pPr/>
              <a:t>17/09/2014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712C8E2-96ED-4A88-AE3E-635B7250B56D}" type="slidenum">
              <a:rPr lang="en-GB" smtClean="0"/>
              <a:pPr/>
              <a:t>‹#›</a:t>
            </a:fld>
            <a:endParaRPr lang="en-GB"/>
          </a:p>
        </p:txBody>
      </p:sp>
    </p:spTree>
    <p:extLst>
      <p:ext uri="{BB962C8B-B14F-4D97-AF65-F5344CB8AC3E}">
        <p14:creationId xmlns:p14="http://schemas.microsoft.com/office/powerpoint/2010/main" val="3697748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2383FB-C077-4122-81C8-D1A7CF7CFF24}" type="datetimeFigureOut">
              <a:rPr lang="en-GB" smtClean="0"/>
              <a:pPr/>
              <a:t>17/09/2014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712C8E2-96ED-4A88-AE3E-635B7250B56D}" type="slidenum">
              <a:rPr lang="en-GB" smtClean="0"/>
              <a:pPr/>
              <a:t>‹#›</a:t>
            </a:fld>
            <a:endParaRPr lang="en-GB"/>
          </a:p>
        </p:txBody>
      </p:sp>
    </p:spTree>
    <p:extLst>
      <p:ext uri="{BB962C8B-B14F-4D97-AF65-F5344CB8AC3E}">
        <p14:creationId xmlns:p14="http://schemas.microsoft.com/office/powerpoint/2010/main" val="1825022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2383FB-C077-4122-81C8-D1A7CF7CFF24}" type="datetimeFigureOut">
              <a:rPr lang="en-GB" smtClean="0"/>
              <a:pPr/>
              <a:t>17/09/2014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712C8E2-96ED-4A88-AE3E-635B7250B56D}" type="slidenum">
              <a:rPr lang="en-GB" smtClean="0"/>
              <a:pPr/>
              <a:t>‹#›</a:t>
            </a:fld>
            <a:endParaRPr lang="en-GB"/>
          </a:p>
        </p:txBody>
      </p:sp>
    </p:spTree>
    <p:extLst>
      <p:ext uri="{BB962C8B-B14F-4D97-AF65-F5344CB8AC3E}">
        <p14:creationId xmlns:p14="http://schemas.microsoft.com/office/powerpoint/2010/main" val="1062527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2383FB-C077-4122-81C8-D1A7CF7CFF24}" type="datetimeFigureOut">
              <a:rPr lang="en-GB" smtClean="0"/>
              <a:pPr/>
              <a:t>17/09/2014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712C8E2-96ED-4A88-AE3E-635B7250B56D}" type="slidenum">
              <a:rPr lang="en-GB" smtClean="0"/>
              <a:pPr/>
              <a:t>‹#›</a:t>
            </a:fld>
            <a:endParaRPr lang="en-GB"/>
          </a:p>
        </p:txBody>
      </p:sp>
    </p:spTree>
    <p:extLst>
      <p:ext uri="{BB962C8B-B14F-4D97-AF65-F5344CB8AC3E}">
        <p14:creationId xmlns:p14="http://schemas.microsoft.com/office/powerpoint/2010/main" val="995246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12383FB-C077-4122-81C8-D1A7CF7CFF24}" type="datetimeFigureOut">
              <a:rPr lang="en-GB" smtClean="0"/>
              <a:pPr/>
              <a:t>17/09/2014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12C8E2-96ED-4A88-AE3E-635B7250B56D}" type="slidenum">
              <a:rPr lang="en-GB" smtClean="0"/>
              <a:pPr/>
              <a:t>‹#›</a:t>
            </a:fld>
            <a:endParaRPr lang="en-GB"/>
          </a:p>
        </p:txBody>
      </p:sp>
    </p:spTree>
    <p:extLst>
      <p:ext uri="{BB962C8B-B14F-4D97-AF65-F5344CB8AC3E}">
        <p14:creationId xmlns:p14="http://schemas.microsoft.com/office/powerpoint/2010/main" val="2700701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12383FB-C077-4122-81C8-D1A7CF7CFF24}" type="datetimeFigureOut">
              <a:rPr lang="en-GB" smtClean="0"/>
              <a:pPr/>
              <a:t>17/09/2014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12C8E2-96ED-4A88-AE3E-635B7250B56D}" type="slidenum">
              <a:rPr lang="en-GB" smtClean="0"/>
              <a:pPr/>
              <a:t>‹#›</a:t>
            </a:fld>
            <a:endParaRPr lang="en-GB"/>
          </a:p>
        </p:txBody>
      </p:sp>
    </p:spTree>
    <p:extLst>
      <p:ext uri="{BB962C8B-B14F-4D97-AF65-F5344CB8AC3E}">
        <p14:creationId xmlns:p14="http://schemas.microsoft.com/office/powerpoint/2010/main" val="4219658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77CEC76C-3709-47FA-B5A4-A5B8C3721B0B}"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CD82C4E-AD45-4513-AA02-9A7FB1B9B467}"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8792445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E2633C76-BF43-4D2F-BE5A-FADC2AEB69F4}"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1E53D4D-EE61-43A2-B9B6-7CC46821F21D}"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8434160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0FE6870-54C6-4A4B-A174-584E70B9580D}"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0833AF5-CF00-4B14-9BA4-92202599668F}"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561116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C1B29D41-E3E3-4C2A-A0A7-9914B2E544F3}" type="datetimeFigureOut">
              <a:rPr lang="en-GB">
                <a:solidFill>
                  <a:prstClr val="black">
                    <a:tint val="75000"/>
                  </a:prstClr>
                </a:solidFill>
              </a:rPr>
              <a:pPr>
                <a:defRPr/>
              </a:pPr>
              <a:t>17/09/2014</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1E896C1-E7BC-494F-A873-A0947D93E4CA}"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602997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B7555435-7982-420A-AB0A-DCA5A642B26C}" type="datetimeFigureOut">
              <a:rPr lang="en-GB">
                <a:solidFill>
                  <a:prstClr val="black">
                    <a:tint val="75000"/>
                  </a:prstClr>
                </a:solidFill>
              </a:rPr>
              <a:pPr>
                <a:defRPr/>
              </a:pPr>
              <a:t>17/09/2014</a:t>
            </a:fld>
            <a:endParaRPr lang="en-GB">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3411D2BF-0FD8-4CEA-B187-C0FC68BB6740}"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2564148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20B100D4-454F-42FF-A888-05DB3B1740F6}" type="datetimeFigureOut">
              <a:rPr lang="en-GB">
                <a:solidFill>
                  <a:prstClr val="black">
                    <a:tint val="75000"/>
                  </a:prstClr>
                </a:solidFill>
              </a:rPr>
              <a:pPr>
                <a:defRPr/>
              </a:pPr>
              <a:t>17/09/2014</a:t>
            </a:fld>
            <a:endParaRPr lang="en-GB">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75679597-9C4D-4887-A53F-B9E559793B18}"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9749395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1FA171F-DE53-4508-BE87-B169BBF67144}" type="datetimeFigureOut">
              <a:rPr lang="en-GB">
                <a:solidFill>
                  <a:prstClr val="black">
                    <a:tint val="75000"/>
                  </a:prstClr>
                </a:solidFill>
              </a:rPr>
              <a:pPr>
                <a:defRPr/>
              </a:pPr>
              <a:t>17/09/2014</a:t>
            </a:fld>
            <a:endParaRPr lang="en-GB">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9A9799D-E93E-4395-A843-920E66C3447A}"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208524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A6E8A50-E9C1-43AE-8D9A-1A171A7F9B08}" type="datetimeFigureOut">
              <a:rPr lang="en-GB">
                <a:solidFill>
                  <a:prstClr val="black">
                    <a:tint val="75000"/>
                  </a:prstClr>
                </a:solidFill>
              </a:rPr>
              <a:pPr>
                <a:defRPr/>
              </a:pPr>
              <a:t>17/09/2014</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39D69D8-5D6D-4074-A194-1EAD2F9BFAFC}"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5634061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7F16DC1-8F7C-4B30-95F7-4E4D1E233EB1}" type="datetimeFigureOut">
              <a:rPr lang="en-GB">
                <a:solidFill>
                  <a:prstClr val="black">
                    <a:tint val="75000"/>
                  </a:prstClr>
                </a:solidFill>
              </a:rPr>
              <a:pPr>
                <a:defRPr/>
              </a:pPr>
              <a:t>17/09/2014</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B570ADC-816E-4928-B9EE-32ABDA766DB1}"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483448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15EA4D95-5812-4339-B67E-F081E6A83086}"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A4168A4-4543-456B-A1B1-34BF5AFA4B56}"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3472205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0BBC4E7F-F14A-4B58-9D0E-0CA5AA940500}"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8EE828E-03F7-432D-8C05-FE63A35E9723}"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0678029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77CEC76C-3709-47FA-B5A4-A5B8C3721B0B}"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CD82C4E-AD45-4513-AA02-9A7FB1B9B467}"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8792445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E2633C76-BF43-4D2F-BE5A-FADC2AEB69F4}"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1E53D4D-EE61-43A2-B9B6-7CC46821F21D}"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8434160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0FE6870-54C6-4A4B-A174-584E70B9580D}"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0833AF5-CF00-4B14-9BA4-92202599668F}"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561116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C1B29D41-E3E3-4C2A-A0A7-9914B2E544F3}" type="datetimeFigureOut">
              <a:rPr lang="en-GB">
                <a:solidFill>
                  <a:prstClr val="black">
                    <a:tint val="75000"/>
                  </a:prstClr>
                </a:solidFill>
              </a:rPr>
              <a:pPr>
                <a:defRPr/>
              </a:pPr>
              <a:t>17/09/2014</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1E896C1-E7BC-494F-A873-A0947D93E4CA}"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6029971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B7555435-7982-420A-AB0A-DCA5A642B26C}" type="datetimeFigureOut">
              <a:rPr lang="en-GB">
                <a:solidFill>
                  <a:prstClr val="black">
                    <a:tint val="75000"/>
                  </a:prstClr>
                </a:solidFill>
              </a:rPr>
              <a:pPr>
                <a:defRPr/>
              </a:pPr>
              <a:t>17/09/2014</a:t>
            </a:fld>
            <a:endParaRPr lang="en-GB">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3411D2BF-0FD8-4CEA-B187-C0FC68BB6740}"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2564148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20B100D4-454F-42FF-A888-05DB3B1740F6}" type="datetimeFigureOut">
              <a:rPr lang="en-GB">
                <a:solidFill>
                  <a:prstClr val="black">
                    <a:tint val="75000"/>
                  </a:prstClr>
                </a:solidFill>
              </a:rPr>
              <a:pPr>
                <a:defRPr/>
              </a:pPr>
              <a:t>17/09/2014</a:t>
            </a:fld>
            <a:endParaRPr lang="en-GB">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75679597-9C4D-4887-A53F-B9E559793B18}"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9749395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1FA171F-DE53-4508-BE87-B169BBF67144}" type="datetimeFigureOut">
              <a:rPr lang="en-GB">
                <a:solidFill>
                  <a:prstClr val="black">
                    <a:tint val="75000"/>
                  </a:prstClr>
                </a:solidFill>
              </a:rPr>
              <a:pPr>
                <a:defRPr/>
              </a:pPr>
              <a:t>17/09/2014</a:t>
            </a:fld>
            <a:endParaRPr lang="en-GB">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9A9799D-E93E-4395-A843-920E66C3447A}"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208524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A6E8A50-E9C1-43AE-8D9A-1A171A7F9B08}" type="datetimeFigureOut">
              <a:rPr lang="en-GB">
                <a:solidFill>
                  <a:prstClr val="black">
                    <a:tint val="75000"/>
                  </a:prstClr>
                </a:solidFill>
              </a:rPr>
              <a:pPr>
                <a:defRPr/>
              </a:pPr>
              <a:t>17/09/2014</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39D69D8-5D6D-4074-A194-1EAD2F9BFAFC}"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5634061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7F16DC1-8F7C-4B30-95F7-4E4D1E233EB1}" type="datetimeFigureOut">
              <a:rPr lang="en-GB">
                <a:solidFill>
                  <a:prstClr val="black">
                    <a:tint val="75000"/>
                  </a:prstClr>
                </a:solidFill>
              </a:rPr>
              <a:pPr>
                <a:defRPr/>
              </a:pPr>
              <a:t>17/09/2014</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B570ADC-816E-4928-B9EE-32ABDA766DB1}"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483448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15EA4D95-5812-4339-B67E-F081E6A83086}"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A4168A4-4543-456B-A1B1-34BF5AFA4B56}"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3472205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0BBC4E7F-F14A-4B58-9D0E-0CA5AA940500}"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8EE828E-03F7-432D-8C05-FE63A35E9723}"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0678029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A9D9A3C-68D2-4D18-BB6F-D8EA9A392F01}" type="datetimeFigureOut">
              <a:rPr lang="en-GB" smtClean="0">
                <a:solidFill>
                  <a:prstClr val="black">
                    <a:tint val="75000"/>
                  </a:prstClr>
                </a:solidFill>
              </a: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A1D26A77-A1EC-415D-A2EC-E2E1F736BD7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3399677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9D9A3C-68D2-4D18-BB6F-D8EA9A392F01}" type="datetimeFigureOut">
              <a:rPr lang="en-GB" smtClean="0">
                <a:solidFill>
                  <a:prstClr val="black">
                    <a:tint val="75000"/>
                  </a:prstClr>
                </a:solidFill>
              </a: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A1D26A77-A1EC-415D-A2EC-E2E1F736BD7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184350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9D9A3C-68D2-4D18-BB6F-D8EA9A392F01}" type="datetimeFigureOut">
              <a:rPr lang="en-GB" smtClean="0">
                <a:solidFill>
                  <a:prstClr val="black">
                    <a:tint val="75000"/>
                  </a:prstClr>
                </a:solidFill>
              </a: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A1D26A77-A1EC-415D-A2EC-E2E1F736BD7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04018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A9D9A3C-68D2-4D18-BB6F-D8EA9A392F01}" type="datetimeFigureOut">
              <a:rPr lang="en-GB" smtClean="0">
                <a:solidFill>
                  <a:prstClr val="black">
                    <a:tint val="75000"/>
                  </a:prstClr>
                </a:solidFill>
              </a:rPr>
              <a:pPr/>
              <a:t>17/09/2014</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A1D26A77-A1EC-415D-A2EC-E2E1F736BD7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535720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A9D9A3C-68D2-4D18-BB6F-D8EA9A392F01}" type="datetimeFigureOut">
              <a:rPr lang="en-GB" smtClean="0">
                <a:solidFill>
                  <a:prstClr val="black">
                    <a:tint val="75000"/>
                  </a:prstClr>
                </a:solidFill>
              </a:rPr>
              <a:pPr/>
              <a:t>17/09/2014</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A1D26A77-A1EC-415D-A2EC-E2E1F736BD7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397978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A9D9A3C-68D2-4D18-BB6F-D8EA9A392F01}" type="datetimeFigureOut">
              <a:rPr lang="en-GB" smtClean="0">
                <a:solidFill>
                  <a:prstClr val="black">
                    <a:tint val="75000"/>
                  </a:prstClr>
                </a:solidFill>
              </a:rPr>
              <a:pPr/>
              <a:t>17/09/2014</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A1D26A77-A1EC-415D-A2EC-E2E1F736BD7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92777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9D9A3C-68D2-4D18-BB6F-D8EA9A392F01}" type="datetimeFigureOut">
              <a:rPr lang="en-GB" smtClean="0">
                <a:solidFill>
                  <a:prstClr val="black">
                    <a:tint val="75000"/>
                  </a:prstClr>
                </a:solidFill>
              </a:rPr>
              <a:pPr/>
              <a:t>17/09/2014</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A1D26A77-A1EC-415D-A2EC-E2E1F736BD7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16478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9D9A3C-68D2-4D18-BB6F-D8EA9A392F01}" type="datetimeFigureOut">
              <a:rPr lang="en-GB" smtClean="0">
                <a:solidFill>
                  <a:prstClr val="black">
                    <a:tint val="75000"/>
                  </a:prstClr>
                </a:solidFill>
              </a:rPr>
              <a:pPr/>
              <a:t>17/09/2014</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A1D26A77-A1EC-415D-A2EC-E2E1F736BD7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39162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9D9A3C-68D2-4D18-BB6F-D8EA9A392F01}" type="datetimeFigureOut">
              <a:rPr lang="en-GB" smtClean="0">
                <a:solidFill>
                  <a:prstClr val="black">
                    <a:tint val="75000"/>
                  </a:prstClr>
                </a:solidFill>
              </a:rPr>
              <a:pPr/>
              <a:t>17/09/2014</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A1D26A77-A1EC-415D-A2EC-E2E1F736BD7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310364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9D9A3C-68D2-4D18-BB6F-D8EA9A392F01}" type="datetimeFigureOut">
              <a:rPr lang="en-GB" smtClean="0">
                <a:solidFill>
                  <a:prstClr val="black">
                    <a:tint val="75000"/>
                  </a:prstClr>
                </a:solidFill>
              </a: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A1D26A77-A1EC-415D-A2EC-E2E1F736BD7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378568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9D9A3C-68D2-4D18-BB6F-D8EA9A392F01}" type="datetimeFigureOut">
              <a:rPr lang="en-GB" smtClean="0">
                <a:solidFill>
                  <a:prstClr val="black">
                    <a:tint val="75000"/>
                  </a:prstClr>
                </a:solidFill>
              </a: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A1D26A77-A1EC-415D-A2EC-E2E1F736BD7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071684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9D9A3C-68D2-4D18-BB6F-D8EA9A392F01}" type="datetimeFigureOut">
              <a:rPr lang="en-GB" smtClean="0">
                <a:solidFill>
                  <a:prstClr val="black">
                    <a:tint val="75000"/>
                  </a:prstClr>
                </a:solidFill>
              </a: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A1D26A77-A1EC-415D-A2EC-E2E1F736BD7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308093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77CEC76C-3709-47FA-B5A4-A5B8C3721B0B}"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CD82C4E-AD45-4513-AA02-9A7FB1B9B467}"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6615730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E2633C76-BF43-4D2F-BE5A-FADC2AEB69F4}"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1E53D4D-EE61-43A2-B9B6-7CC46821F21D}"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23088581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0FE6870-54C6-4A4B-A174-584E70B9580D}"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0833AF5-CF00-4B14-9BA4-92202599668F}"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62472981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C1B29D41-E3E3-4C2A-A0A7-9914B2E544F3}" type="datetimeFigureOut">
              <a:rPr lang="en-GB">
                <a:solidFill>
                  <a:prstClr val="black">
                    <a:tint val="75000"/>
                  </a:prstClr>
                </a:solidFill>
              </a:rPr>
              <a:pPr>
                <a:defRPr/>
              </a:pPr>
              <a:t>17/09/2014</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1E896C1-E7BC-494F-A873-A0947D93E4CA}"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46442645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B7555435-7982-420A-AB0A-DCA5A642B26C}" type="datetimeFigureOut">
              <a:rPr lang="en-GB">
                <a:solidFill>
                  <a:prstClr val="black">
                    <a:tint val="75000"/>
                  </a:prstClr>
                </a:solidFill>
              </a:rPr>
              <a:pPr>
                <a:defRPr/>
              </a:pPr>
              <a:t>17/09/2014</a:t>
            </a:fld>
            <a:endParaRPr lang="en-GB">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3411D2BF-0FD8-4CEA-B187-C0FC68BB6740}"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3071192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20B100D4-454F-42FF-A888-05DB3B1740F6}" type="datetimeFigureOut">
              <a:rPr lang="en-GB">
                <a:solidFill>
                  <a:prstClr val="black">
                    <a:tint val="75000"/>
                  </a:prstClr>
                </a:solidFill>
              </a:rPr>
              <a:pPr>
                <a:defRPr/>
              </a:pPr>
              <a:t>17/09/2014</a:t>
            </a:fld>
            <a:endParaRPr lang="en-GB">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75679597-9C4D-4887-A53F-B9E559793B18}"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7972435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1FA171F-DE53-4508-BE87-B169BBF67144}" type="datetimeFigureOut">
              <a:rPr lang="en-GB">
                <a:solidFill>
                  <a:prstClr val="black">
                    <a:tint val="75000"/>
                  </a:prstClr>
                </a:solidFill>
              </a:rPr>
              <a:pPr>
                <a:defRPr/>
              </a:pPr>
              <a:t>17/09/2014</a:t>
            </a:fld>
            <a:endParaRPr lang="en-GB">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9A9799D-E93E-4395-A843-920E66C3447A}"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87102618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A6E8A50-E9C1-43AE-8D9A-1A171A7F9B08}" type="datetimeFigureOut">
              <a:rPr lang="en-GB">
                <a:solidFill>
                  <a:prstClr val="black">
                    <a:tint val="75000"/>
                  </a:prstClr>
                </a:solidFill>
              </a:rPr>
              <a:pPr>
                <a:defRPr/>
              </a:pPr>
              <a:t>17/09/2014</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39D69D8-5D6D-4074-A194-1EAD2F9BFAFC}"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66533153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7F16DC1-8F7C-4B30-95F7-4E4D1E233EB1}" type="datetimeFigureOut">
              <a:rPr lang="en-GB">
                <a:solidFill>
                  <a:prstClr val="black">
                    <a:tint val="75000"/>
                  </a:prstClr>
                </a:solidFill>
              </a:rPr>
              <a:pPr>
                <a:defRPr/>
              </a:pPr>
              <a:t>17/09/2014</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B570ADC-816E-4928-B9EE-32ABDA766DB1}"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9313038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15EA4D95-5812-4339-B67E-F081E6A83086}"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A4168A4-4543-456B-A1B1-34BF5AFA4B56}"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4520071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0BBC4E7F-F14A-4B58-9D0E-0CA5AA940500}"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8EE828E-03F7-432D-8C05-FE63A35E9723}"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660790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2383FB-C077-4122-81C8-D1A7CF7CFF24}" type="datetimeFigureOut">
              <a:rPr lang="en-GB" smtClean="0"/>
              <a:pPr/>
              <a:t>17/09/2014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12C8E2-96ED-4A88-AE3E-635B7250B56D}" type="slidenum">
              <a:rPr lang="en-GB" smtClean="0"/>
              <a:pPr/>
              <a:t>‹#›</a:t>
            </a:fld>
            <a:endParaRPr lang="en-GB"/>
          </a:p>
        </p:txBody>
      </p:sp>
    </p:spTree>
    <p:extLst>
      <p:ext uri="{BB962C8B-B14F-4D97-AF65-F5344CB8AC3E}">
        <p14:creationId xmlns:p14="http://schemas.microsoft.com/office/powerpoint/2010/main" val="25303905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7081696F-1879-4459-93B5-F459654350B9}"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93309689-565E-4C31-86C1-8459BC5079F0}"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7011409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7081696F-1879-4459-93B5-F459654350B9}"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93309689-565E-4C31-86C1-8459BC5079F0}"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7011409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9D9A3C-68D2-4D18-BB6F-D8EA9A392F01}" type="datetimeFigureOut">
              <a:rPr lang="en-GB" smtClean="0">
                <a:solidFill>
                  <a:prstClr val="black">
                    <a:tint val="75000"/>
                  </a:prstClr>
                </a:solidFill>
              </a:rPr>
              <a:pPr/>
              <a:t>17/09/2014</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D26A77-A1EC-415D-A2EC-E2E1F736BD7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4597473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7081696F-1879-4459-93B5-F459654350B9}" type="datetimeFigureOut">
              <a:rPr lang="en-GB">
                <a:solidFill>
                  <a:prstClr val="black">
                    <a:tint val="75000"/>
                  </a:prstClr>
                </a:solidFill>
              </a:rPr>
              <a:pPr>
                <a:defRPr/>
              </a:pPr>
              <a:t>17/09/2014</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93309689-565E-4C31-86C1-8459BC5079F0}"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06368553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jpeg"/><Relationship Id="rId2" Type="http://schemas.openxmlformats.org/officeDocument/2006/relationships/slideLayout" Target="../slideLayouts/slideLayout46.xml"/><Relationship Id="rId1" Type="http://schemas.openxmlformats.org/officeDocument/2006/relationships/tags" Target="../tags/tag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hyperlink" Target="http://www.google.co.uk/url?sa=i&amp;rct=j&amp;q=&amp;esrc=s&amp;source=images&amp;cd=&amp;cad=rja&amp;uact=8&amp;docid=wJBeFu_SZcIVlM&amp;tbnid=lu5G6TnzcjuazM:&amp;ved=0CAUQjRw&amp;url=http://theradiobookclub.wordpress.com/page/5/&amp;ei=XdKqU_DwC9Hb7AailIA4&amp;bvm=bv.69620078,d.ZGU&amp;psig=AFQ"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audio" Target="../media/media1.mp3"/><Relationship Id="rId7" Type="http://schemas.openxmlformats.org/officeDocument/2006/relationships/image" Target="../media/image4.png"/><Relationship Id="rId2" Type="http://schemas.microsoft.com/office/2007/relationships/media" Target="../media/media1.mp3"/><Relationship Id="rId1" Type="http://schemas.openxmlformats.org/officeDocument/2006/relationships/tags" Target="../tags/tag3.xml"/><Relationship Id="rId6" Type="http://schemas.openxmlformats.org/officeDocument/2006/relationships/hyperlink" Target="http://www.google.co.uk/url?sa=i&amp;rct=j&amp;q=&amp;esrc=s&amp;source=images&amp;cd=&amp;cad=rja&amp;uact=8&amp;docid=wJBeFu_SZcIVlM&amp;tbnid=lu5G6TnzcjuazM:&amp;ved=0CAUQjRw&amp;url=http://theradiobookclub.wordpress.com/page/5/&amp;ei=XdKqU_DwC9Hb7AailIA4&amp;bvm=bv.69620078,d.ZGU&amp;psig=AFQ" TargetMode="External"/><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slideLayout" Target="../slideLayouts/slideLayout12.xml"/><Relationship Id="rId9"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tags" Target="../tags/tag6.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omments" Target="../comments/commen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8.xml"/><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14.xml"/><Relationship Id="rId5" Type="http://schemas.openxmlformats.org/officeDocument/2006/relationships/comments" Target="../comments/comment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14.xml.rels><?xml version="1.0" encoding="UTF-8" standalone="yes"?>
<Relationships xmlns="http://schemas.openxmlformats.org/package/2006/relationships"><Relationship Id="rId3" Type="http://schemas.openxmlformats.org/officeDocument/2006/relationships/video" Target="../media/media2.mp4"/><Relationship Id="rId2" Type="http://schemas.microsoft.com/office/2007/relationships/media" Target="../media/media2.mp4"/><Relationship Id="rId1" Type="http://schemas.openxmlformats.org/officeDocument/2006/relationships/tags" Target="../tags/tag16.xml"/><Relationship Id="rId5" Type="http://schemas.openxmlformats.org/officeDocument/2006/relationships/image" Target="../media/image18.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2.xml"/><Relationship Id="rId5" Type="http://schemas.microsoft.com/office/2007/relationships/hdphoto" Target="../media/hdphoto1.wdp"/><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24.xml"/><Relationship Id="rId5" Type="http://schemas.openxmlformats.org/officeDocument/2006/relationships/image" Target="../media/image22.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jpeg"/><Relationship Id="rId2" Type="http://schemas.openxmlformats.org/officeDocument/2006/relationships/slideLayout" Target="../slideLayouts/slideLayout23.xml"/><Relationship Id="rId1" Type="http://schemas.openxmlformats.org/officeDocument/2006/relationships/tags" Target="../tags/tag3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hyperlink" Target="http://www.google.co.uk/url?sa=i&amp;rct=j&amp;q=&amp;esrc=s&amp;source=images&amp;cd=&amp;cad=rja&amp;uact=8&amp;docid=wJBeFu_SZcIVlM&amp;tbnid=lu5G6TnzcjuazM:&amp;ved=0CAUQjRw&amp;url=http://theradiobookclub.wordpress.com/page/5/&amp;ei=XdKqU_DwC9Hb7AailIA4&amp;bvm=bv.69620078,d.ZGU&amp;psig=AF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87114" y="9925"/>
            <a:ext cx="8713788" cy="2808288"/>
          </a:xfrm>
        </p:spPr>
        <p:txBody>
          <a:bodyPr rtlCol="0">
            <a:normAutofit fontScale="90000"/>
          </a:bodyPr>
          <a:lstStyle/>
          <a:p>
            <a:pPr fontAlgn="auto">
              <a:spcAft>
                <a:spcPts val="0"/>
              </a:spcAft>
              <a:defRPr/>
            </a:pPr>
            <a:r>
              <a:rPr lang="en-US" sz="4000" dirty="0" smtClean="0">
                <a:latin typeface="Comic Sans MS" pitchFamily="66" charset="0"/>
              </a:rPr>
              <a:t/>
            </a:r>
            <a:br>
              <a:rPr lang="en-US" sz="4000" dirty="0" smtClean="0">
                <a:latin typeface="Comic Sans MS" pitchFamily="66" charset="0"/>
              </a:rPr>
            </a:br>
            <a:r>
              <a:rPr lang="en-US" b="1" dirty="0" smtClean="0">
                <a:solidFill>
                  <a:srgbClr val="000080"/>
                </a:solidFill>
                <a:latin typeface="Verdana" pitchFamily="34" charset="0"/>
                <a:ea typeface="Verdana" pitchFamily="34" charset="0"/>
                <a:cs typeface="Verdana" pitchFamily="34" charset="0"/>
              </a:rPr>
              <a:t>Choices and decisions </a:t>
            </a:r>
            <a:br>
              <a:rPr lang="en-US" b="1" dirty="0" smtClean="0">
                <a:solidFill>
                  <a:srgbClr val="000080"/>
                </a:solidFill>
                <a:latin typeface="Verdana" pitchFamily="34" charset="0"/>
                <a:ea typeface="Verdana" pitchFamily="34" charset="0"/>
                <a:cs typeface="Verdana" pitchFamily="34" charset="0"/>
              </a:rPr>
            </a:br>
            <a:r>
              <a:rPr lang="en-US" b="1" dirty="0" smtClean="0">
                <a:solidFill>
                  <a:srgbClr val="000080"/>
                </a:solidFill>
                <a:latin typeface="Verdana" pitchFamily="34" charset="0"/>
                <a:ea typeface="Verdana" pitchFamily="34" charset="0"/>
                <a:cs typeface="Verdana" pitchFamily="34" charset="0"/>
              </a:rPr>
              <a:t>towards the end of life</a:t>
            </a:r>
            <a:r>
              <a:rPr lang="en-US" sz="4000" dirty="0" smtClean="0">
                <a:latin typeface="Verdana" pitchFamily="34" charset="0"/>
                <a:ea typeface="Verdana" pitchFamily="34" charset="0"/>
                <a:cs typeface="Verdana" pitchFamily="34" charset="0"/>
              </a:rPr>
              <a:t/>
            </a:r>
            <a:br>
              <a:rPr lang="en-US" sz="4000" dirty="0" smtClean="0">
                <a:latin typeface="Verdana" pitchFamily="34" charset="0"/>
                <a:ea typeface="Verdana" pitchFamily="34" charset="0"/>
                <a:cs typeface="Verdana" pitchFamily="34" charset="0"/>
              </a:rPr>
            </a:br>
            <a:r>
              <a:rPr lang="en-US" sz="4000" dirty="0" smtClean="0">
                <a:latin typeface="Comic Sans MS" pitchFamily="66" charset="0"/>
              </a:rPr>
              <a:t/>
            </a:r>
            <a:br>
              <a:rPr lang="en-US" sz="4000" dirty="0" smtClean="0">
                <a:latin typeface="Comic Sans MS" pitchFamily="66" charset="0"/>
              </a:rPr>
            </a:br>
            <a:endParaRPr lang="en-US" sz="4000" dirty="0" smtClean="0">
              <a:solidFill>
                <a:srgbClr val="CC99FF"/>
              </a:solidFill>
              <a:latin typeface="Comic Sans MS" pitchFamily="66" charset="0"/>
            </a:endParaRPr>
          </a:p>
        </p:txBody>
      </p:sp>
      <p:sp>
        <p:nvSpPr>
          <p:cNvPr id="2051" name="Rectangle 3"/>
          <p:cNvSpPr>
            <a:spLocks noGrp="1" noChangeArrowheads="1"/>
          </p:cNvSpPr>
          <p:nvPr>
            <p:ph type="subTitle" idx="1"/>
          </p:nvPr>
        </p:nvSpPr>
        <p:spPr>
          <a:xfrm>
            <a:off x="1337469" y="3861048"/>
            <a:ext cx="6335712" cy="865188"/>
          </a:xfrm>
        </p:spPr>
        <p:txBody>
          <a:bodyPr rtlCol="0">
            <a:normAutofit/>
          </a:bodyPr>
          <a:lstStyle/>
          <a:p>
            <a:pPr fontAlgn="auto">
              <a:spcAft>
                <a:spcPts val="0"/>
              </a:spcAft>
              <a:buFont typeface="Arial" pitchFamily="34" charset="0"/>
              <a:buNone/>
              <a:defRPr/>
            </a:pPr>
            <a:r>
              <a:rPr lang="en-US" sz="4000" dirty="0" smtClean="0">
                <a:solidFill>
                  <a:srgbClr val="CC99FF"/>
                </a:solidFill>
                <a:latin typeface="Comic Sans MS" pitchFamily="66" charset="0"/>
              </a:rPr>
              <a:t>Annual Conference 2014</a:t>
            </a:r>
            <a:endParaRPr lang="en-US" sz="4000" dirty="0" smtClean="0"/>
          </a:p>
        </p:txBody>
      </p:sp>
      <p:pic>
        <p:nvPicPr>
          <p:cNvPr id="2052" name="Picture 4" descr="SPPCLogo"/>
          <p:cNvPicPr>
            <a:picLocks noChangeAspect="1" noChangeArrowheads="1"/>
          </p:cNvPicPr>
          <p:nvPr/>
        </p:nvPicPr>
        <p:blipFill>
          <a:blip r:embed="rId3" cstate="print"/>
          <a:srcRect/>
          <a:stretch>
            <a:fillRect/>
          </a:stretch>
        </p:blipFill>
        <p:spPr bwMode="auto">
          <a:xfrm>
            <a:off x="6695178" y="4585493"/>
            <a:ext cx="2160587" cy="1122362"/>
          </a:xfrm>
          <a:prstGeom prst="rect">
            <a:avLst/>
          </a:prstGeom>
          <a:noFill/>
          <a:ln w="9525" algn="ctr">
            <a:noFill/>
            <a:miter lim="800000"/>
            <a:headEnd/>
            <a:tailEnd/>
          </a:ln>
        </p:spPr>
      </p:pic>
      <p:pic>
        <p:nvPicPr>
          <p:cNvPr id="2053" name="irc_mi" descr="2007_4_ballot_box">
            <a:hlinkClick r:id="rId4"/>
          </p:cNvPr>
          <p:cNvPicPr>
            <a:picLocks noChangeAspect="1" noChangeArrowheads="1"/>
          </p:cNvPicPr>
          <p:nvPr/>
        </p:nvPicPr>
        <p:blipFill>
          <a:blip r:embed="rId5" cstate="print"/>
          <a:srcRect/>
          <a:stretch>
            <a:fillRect/>
          </a:stretch>
        </p:blipFill>
        <p:spPr bwMode="auto">
          <a:xfrm>
            <a:off x="3492500" y="1916832"/>
            <a:ext cx="1695450" cy="1735138"/>
          </a:xfrm>
          <a:prstGeom prst="rect">
            <a:avLst/>
          </a:prstGeom>
          <a:noFill/>
          <a:ln w="9525" algn="in">
            <a:noFill/>
            <a:miter lim="800000"/>
            <a:headEnd/>
            <a:tailEnd/>
          </a:ln>
        </p:spPr>
      </p:pic>
      <p:pic>
        <p:nvPicPr>
          <p:cNvPr id="2054" name="Picture 9" descr="SPPCAlliance_RGB_SML"/>
          <p:cNvPicPr>
            <a:picLocks noChangeAspect="1" noChangeArrowheads="1"/>
          </p:cNvPicPr>
          <p:nvPr/>
        </p:nvPicPr>
        <p:blipFill>
          <a:blip r:embed="rId6" cstate="print"/>
          <a:srcRect/>
          <a:stretch>
            <a:fillRect/>
          </a:stretch>
        </p:blipFill>
        <p:spPr bwMode="auto">
          <a:xfrm>
            <a:off x="323528" y="4461053"/>
            <a:ext cx="1884362" cy="1147763"/>
          </a:xfrm>
          <a:prstGeom prst="rect">
            <a:avLst/>
          </a:prstGeom>
          <a:noFill/>
          <a:ln w="9525">
            <a:noFill/>
            <a:miter lim="800000"/>
            <a:headEnd/>
            <a:tailEnd/>
          </a:ln>
        </p:spPr>
      </p:pic>
      <p:sp>
        <p:nvSpPr>
          <p:cNvPr id="7" name="TextBox 6"/>
          <p:cNvSpPr txBox="1"/>
          <p:nvPr/>
        </p:nvSpPr>
        <p:spPr>
          <a:xfrm>
            <a:off x="323528" y="5733734"/>
            <a:ext cx="2664296" cy="923330"/>
          </a:xfrm>
          <a:prstGeom prst="rect">
            <a:avLst/>
          </a:prstGeom>
          <a:noFill/>
        </p:spPr>
        <p:txBody>
          <a:bodyPr wrap="square" rtlCol="0">
            <a:spAutoFit/>
          </a:bodyPr>
          <a:lstStyle/>
          <a:p>
            <a:pPr fontAlgn="base">
              <a:spcBef>
                <a:spcPct val="0"/>
              </a:spcBef>
              <a:spcAft>
                <a:spcPct val="0"/>
              </a:spcAft>
            </a:pPr>
            <a:r>
              <a:rPr lang="en-GB" dirty="0">
                <a:solidFill>
                  <a:prstClr val="black"/>
                </a:solidFill>
                <a:latin typeface="Arial" charset="0"/>
                <a:cs typeface="Arial" charset="0"/>
              </a:rPr>
              <a:t>RCPE-WIFI </a:t>
            </a:r>
            <a:endParaRPr lang="en-GB" dirty="0" smtClean="0">
              <a:solidFill>
                <a:prstClr val="black"/>
              </a:solidFill>
              <a:latin typeface="Arial" charset="0"/>
              <a:cs typeface="Arial" charset="0"/>
            </a:endParaRPr>
          </a:p>
          <a:p>
            <a:pPr fontAlgn="base">
              <a:spcBef>
                <a:spcPct val="0"/>
              </a:spcBef>
              <a:spcAft>
                <a:spcPct val="0"/>
              </a:spcAft>
            </a:pPr>
            <a:r>
              <a:rPr lang="en-GB" dirty="0" smtClean="0">
                <a:solidFill>
                  <a:prstClr val="black"/>
                </a:solidFill>
                <a:latin typeface="Arial" charset="0"/>
                <a:cs typeface="Arial" charset="0"/>
              </a:rPr>
              <a:t>Password</a:t>
            </a:r>
            <a:r>
              <a:rPr lang="en-GB" dirty="0">
                <a:solidFill>
                  <a:prstClr val="black"/>
                </a:solidFill>
                <a:latin typeface="Arial" charset="0"/>
                <a:cs typeface="Arial" charset="0"/>
              </a:rPr>
              <a:t>: chiron1681</a:t>
            </a:r>
          </a:p>
          <a:p>
            <a:pPr fontAlgn="base">
              <a:spcBef>
                <a:spcPct val="0"/>
              </a:spcBef>
              <a:spcAft>
                <a:spcPct val="0"/>
              </a:spcAft>
            </a:pPr>
            <a:endParaRPr lang="en-GB" dirty="0">
              <a:solidFill>
                <a:prstClr val="black"/>
              </a:solidFill>
              <a:latin typeface="Arial" charset="0"/>
              <a:cs typeface="Arial" charset="0"/>
            </a:endParaRPr>
          </a:p>
        </p:txBody>
      </p:sp>
      <p:pic>
        <p:nvPicPr>
          <p:cNvPr id="8" name="Picture 6" descr="http://www.cv-surgeon.co.uk/wp-content/uploads/2013/09/finding-a-job-on-twitter.jpg"/>
          <p:cNvPicPr>
            <a:picLocks noChangeAspect="1" noChangeArrowheads="1"/>
          </p:cNvPicPr>
          <p:nvPr/>
        </p:nvPicPr>
        <p:blipFill>
          <a:blip r:embed="rId7" cstate="print"/>
          <a:srcRect/>
          <a:stretch>
            <a:fillRect/>
          </a:stretch>
        </p:blipFill>
        <p:spPr bwMode="auto">
          <a:xfrm>
            <a:off x="3416198" y="4946970"/>
            <a:ext cx="1232009" cy="692696"/>
          </a:xfrm>
          <a:prstGeom prst="rect">
            <a:avLst/>
          </a:prstGeom>
          <a:noFill/>
        </p:spPr>
      </p:pic>
      <p:sp>
        <p:nvSpPr>
          <p:cNvPr id="9" name="TextBox 8"/>
          <p:cNvSpPr txBox="1"/>
          <p:nvPr/>
        </p:nvSpPr>
        <p:spPr>
          <a:xfrm>
            <a:off x="4674222" y="5084763"/>
            <a:ext cx="1512168" cy="369332"/>
          </a:xfrm>
          <a:prstGeom prst="rect">
            <a:avLst/>
          </a:prstGeom>
          <a:noFill/>
        </p:spPr>
        <p:txBody>
          <a:bodyPr wrap="square" rtlCol="0">
            <a:spAutoFit/>
          </a:bodyPr>
          <a:lstStyle/>
          <a:p>
            <a:pPr fontAlgn="base">
              <a:spcBef>
                <a:spcPct val="0"/>
              </a:spcBef>
              <a:spcAft>
                <a:spcPct val="0"/>
              </a:spcAft>
            </a:pPr>
            <a:r>
              <a:rPr lang="en-GB" dirty="0" smtClean="0">
                <a:solidFill>
                  <a:prstClr val="black"/>
                </a:solidFill>
                <a:latin typeface="Arial" charset="0"/>
                <a:cs typeface="Arial" charset="0"/>
              </a:rPr>
              <a:t>#sppc2014</a:t>
            </a:r>
            <a:endParaRPr lang="en-GB" dirty="0">
              <a:solidFill>
                <a:prstClr val="black"/>
              </a:solidFill>
              <a:latin typeface="Arial" charset="0"/>
              <a:cs typeface="Arial" charset="0"/>
            </a:endParaRPr>
          </a:p>
        </p:txBody>
      </p:sp>
    </p:spTree>
    <p:custDataLst>
      <p:tags r:id="rId1"/>
    </p:custDataLst>
    <p:extLst>
      <p:ext uri="{BB962C8B-B14F-4D97-AF65-F5344CB8AC3E}">
        <p14:creationId xmlns:p14="http://schemas.microsoft.com/office/powerpoint/2010/main" val="122917343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87114" y="9925"/>
            <a:ext cx="8713788" cy="2808288"/>
          </a:xfrm>
        </p:spPr>
        <p:txBody>
          <a:bodyPr rtlCol="0">
            <a:normAutofit fontScale="90000"/>
          </a:bodyPr>
          <a:lstStyle/>
          <a:p>
            <a:pPr fontAlgn="auto">
              <a:spcAft>
                <a:spcPts val="0"/>
              </a:spcAft>
              <a:defRPr/>
            </a:pPr>
            <a:r>
              <a:rPr lang="en-US" sz="4000" dirty="0" smtClean="0">
                <a:latin typeface="Comic Sans MS" pitchFamily="66" charset="0"/>
              </a:rPr>
              <a:t/>
            </a:r>
            <a:br>
              <a:rPr lang="en-US" sz="4000" dirty="0" smtClean="0">
                <a:latin typeface="Comic Sans MS" pitchFamily="66" charset="0"/>
              </a:rPr>
            </a:br>
            <a:r>
              <a:rPr lang="en-US" b="1" dirty="0" smtClean="0">
                <a:solidFill>
                  <a:srgbClr val="000080"/>
                </a:solidFill>
                <a:latin typeface="Verdana" pitchFamily="34" charset="0"/>
                <a:ea typeface="Verdana" pitchFamily="34" charset="0"/>
                <a:cs typeface="Verdana" pitchFamily="34" charset="0"/>
              </a:rPr>
              <a:t>Choices and decisions </a:t>
            </a:r>
            <a:br>
              <a:rPr lang="en-US" b="1" dirty="0" smtClean="0">
                <a:solidFill>
                  <a:srgbClr val="000080"/>
                </a:solidFill>
                <a:latin typeface="Verdana" pitchFamily="34" charset="0"/>
                <a:ea typeface="Verdana" pitchFamily="34" charset="0"/>
                <a:cs typeface="Verdana" pitchFamily="34" charset="0"/>
              </a:rPr>
            </a:br>
            <a:r>
              <a:rPr lang="en-US" b="1" dirty="0" smtClean="0">
                <a:solidFill>
                  <a:srgbClr val="000080"/>
                </a:solidFill>
                <a:latin typeface="Verdana" pitchFamily="34" charset="0"/>
                <a:ea typeface="Verdana" pitchFamily="34" charset="0"/>
                <a:cs typeface="Verdana" pitchFamily="34" charset="0"/>
              </a:rPr>
              <a:t>towards the end of life</a:t>
            </a:r>
            <a:r>
              <a:rPr lang="en-US" sz="4000" dirty="0" smtClean="0">
                <a:latin typeface="Verdana" pitchFamily="34" charset="0"/>
                <a:ea typeface="Verdana" pitchFamily="34" charset="0"/>
                <a:cs typeface="Verdana" pitchFamily="34" charset="0"/>
              </a:rPr>
              <a:t/>
            </a:r>
            <a:br>
              <a:rPr lang="en-US" sz="4000" dirty="0" smtClean="0">
                <a:latin typeface="Verdana" pitchFamily="34" charset="0"/>
                <a:ea typeface="Verdana" pitchFamily="34" charset="0"/>
                <a:cs typeface="Verdana" pitchFamily="34" charset="0"/>
              </a:rPr>
            </a:br>
            <a:r>
              <a:rPr lang="en-US" sz="4000" dirty="0" smtClean="0">
                <a:latin typeface="Comic Sans MS" pitchFamily="66" charset="0"/>
              </a:rPr>
              <a:t/>
            </a:r>
            <a:br>
              <a:rPr lang="en-US" sz="4000" dirty="0" smtClean="0">
                <a:latin typeface="Comic Sans MS" pitchFamily="66" charset="0"/>
              </a:rPr>
            </a:br>
            <a:endParaRPr lang="en-US" sz="4000" dirty="0" smtClean="0">
              <a:solidFill>
                <a:srgbClr val="CC99FF"/>
              </a:solidFill>
              <a:latin typeface="Comic Sans MS" pitchFamily="66" charset="0"/>
            </a:endParaRPr>
          </a:p>
        </p:txBody>
      </p:sp>
      <p:sp>
        <p:nvSpPr>
          <p:cNvPr id="2051" name="Rectangle 3"/>
          <p:cNvSpPr>
            <a:spLocks noGrp="1" noChangeArrowheads="1"/>
          </p:cNvSpPr>
          <p:nvPr>
            <p:ph type="subTitle" idx="1"/>
          </p:nvPr>
        </p:nvSpPr>
        <p:spPr>
          <a:xfrm>
            <a:off x="1337469" y="3861048"/>
            <a:ext cx="6335712" cy="865188"/>
          </a:xfrm>
        </p:spPr>
        <p:txBody>
          <a:bodyPr rtlCol="0">
            <a:normAutofit/>
          </a:bodyPr>
          <a:lstStyle/>
          <a:p>
            <a:pPr fontAlgn="auto">
              <a:spcAft>
                <a:spcPts val="0"/>
              </a:spcAft>
              <a:buFont typeface="Arial" pitchFamily="34" charset="0"/>
              <a:buNone/>
              <a:defRPr/>
            </a:pPr>
            <a:r>
              <a:rPr lang="en-US" sz="4000" dirty="0" smtClean="0">
                <a:solidFill>
                  <a:srgbClr val="CC99FF"/>
                </a:solidFill>
                <a:latin typeface="Comic Sans MS" pitchFamily="66" charset="0"/>
              </a:rPr>
              <a:t>Annual Conference 2014</a:t>
            </a:r>
            <a:endParaRPr lang="en-US" sz="4000" dirty="0" smtClean="0"/>
          </a:p>
        </p:txBody>
      </p:sp>
      <p:pic>
        <p:nvPicPr>
          <p:cNvPr id="2052" name="Picture 4" descr="SPPCLogo"/>
          <p:cNvPicPr>
            <a:picLocks noChangeAspect="1" noChangeArrowheads="1"/>
          </p:cNvPicPr>
          <p:nvPr/>
        </p:nvPicPr>
        <p:blipFill>
          <a:blip r:embed="rId5" cstate="print"/>
          <a:srcRect/>
          <a:stretch>
            <a:fillRect/>
          </a:stretch>
        </p:blipFill>
        <p:spPr bwMode="auto">
          <a:xfrm>
            <a:off x="6695178" y="4585493"/>
            <a:ext cx="2160587" cy="1122362"/>
          </a:xfrm>
          <a:prstGeom prst="rect">
            <a:avLst/>
          </a:prstGeom>
          <a:noFill/>
          <a:ln w="9525" algn="ctr">
            <a:noFill/>
            <a:miter lim="800000"/>
            <a:headEnd/>
            <a:tailEnd/>
          </a:ln>
        </p:spPr>
      </p:pic>
      <p:pic>
        <p:nvPicPr>
          <p:cNvPr id="2053" name="irc_mi" descr="2007_4_ballot_box">
            <a:hlinkClick r:id="rId6"/>
          </p:cNvPr>
          <p:cNvPicPr>
            <a:picLocks noChangeAspect="1" noChangeArrowheads="1"/>
          </p:cNvPicPr>
          <p:nvPr/>
        </p:nvPicPr>
        <p:blipFill>
          <a:blip r:embed="rId7" cstate="print"/>
          <a:srcRect/>
          <a:stretch>
            <a:fillRect/>
          </a:stretch>
        </p:blipFill>
        <p:spPr bwMode="auto">
          <a:xfrm>
            <a:off x="3492500" y="1916832"/>
            <a:ext cx="1695450" cy="1735138"/>
          </a:xfrm>
          <a:prstGeom prst="rect">
            <a:avLst/>
          </a:prstGeom>
          <a:noFill/>
          <a:ln w="9525" algn="in">
            <a:noFill/>
            <a:miter lim="800000"/>
            <a:headEnd/>
            <a:tailEnd/>
          </a:ln>
        </p:spPr>
      </p:pic>
      <p:pic>
        <p:nvPicPr>
          <p:cNvPr id="2054" name="Picture 9" descr="SPPCAlliance_RGB_SML"/>
          <p:cNvPicPr>
            <a:picLocks noChangeAspect="1" noChangeArrowheads="1"/>
          </p:cNvPicPr>
          <p:nvPr/>
        </p:nvPicPr>
        <p:blipFill>
          <a:blip r:embed="rId8" cstate="print"/>
          <a:srcRect/>
          <a:stretch>
            <a:fillRect/>
          </a:stretch>
        </p:blipFill>
        <p:spPr bwMode="auto">
          <a:xfrm>
            <a:off x="323528" y="4461053"/>
            <a:ext cx="1884362" cy="1147763"/>
          </a:xfrm>
          <a:prstGeom prst="rect">
            <a:avLst/>
          </a:prstGeom>
          <a:noFill/>
          <a:ln w="9525">
            <a:noFill/>
            <a:miter lim="800000"/>
            <a:headEnd/>
            <a:tailEnd/>
          </a:ln>
        </p:spPr>
      </p:pic>
      <p:sp>
        <p:nvSpPr>
          <p:cNvPr id="7" name="TextBox 6"/>
          <p:cNvSpPr txBox="1"/>
          <p:nvPr/>
        </p:nvSpPr>
        <p:spPr>
          <a:xfrm>
            <a:off x="323528" y="5733734"/>
            <a:ext cx="2664296" cy="923330"/>
          </a:xfrm>
          <a:prstGeom prst="rect">
            <a:avLst/>
          </a:prstGeom>
          <a:noFill/>
        </p:spPr>
        <p:txBody>
          <a:bodyPr wrap="square" rtlCol="0">
            <a:spAutoFit/>
          </a:bodyPr>
          <a:lstStyle/>
          <a:p>
            <a:pPr fontAlgn="base">
              <a:spcBef>
                <a:spcPct val="0"/>
              </a:spcBef>
              <a:spcAft>
                <a:spcPct val="0"/>
              </a:spcAft>
            </a:pPr>
            <a:r>
              <a:rPr lang="en-GB" dirty="0">
                <a:solidFill>
                  <a:prstClr val="black"/>
                </a:solidFill>
                <a:latin typeface="Arial" charset="0"/>
                <a:cs typeface="Arial" charset="0"/>
              </a:rPr>
              <a:t>RCPE-WIFI </a:t>
            </a:r>
            <a:endParaRPr lang="en-GB" dirty="0" smtClean="0">
              <a:solidFill>
                <a:prstClr val="black"/>
              </a:solidFill>
              <a:latin typeface="Arial" charset="0"/>
              <a:cs typeface="Arial" charset="0"/>
            </a:endParaRPr>
          </a:p>
          <a:p>
            <a:pPr fontAlgn="base">
              <a:spcBef>
                <a:spcPct val="0"/>
              </a:spcBef>
              <a:spcAft>
                <a:spcPct val="0"/>
              </a:spcAft>
            </a:pPr>
            <a:r>
              <a:rPr lang="en-GB" dirty="0" smtClean="0">
                <a:solidFill>
                  <a:prstClr val="black"/>
                </a:solidFill>
                <a:latin typeface="Arial" charset="0"/>
                <a:cs typeface="Arial" charset="0"/>
              </a:rPr>
              <a:t>Password</a:t>
            </a:r>
            <a:r>
              <a:rPr lang="en-GB" dirty="0">
                <a:solidFill>
                  <a:prstClr val="black"/>
                </a:solidFill>
                <a:latin typeface="Arial" charset="0"/>
                <a:cs typeface="Arial" charset="0"/>
              </a:rPr>
              <a:t>: chiron1681</a:t>
            </a:r>
          </a:p>
          <a:p>
            <a:pPr fontAlgn="base">
              <a:spcBef>
                <a:spcPct val="0"/>
              </a:spcBef>
              <a:spcAft>
                <a:spcPct val="0"/>
              </a:spcAft>
            </a:pPr>
            <a:endParaRPr lang="en-GB" dirty="0">
              <a:solidFill>
                <a:prstClr val="black"/>
              </a:solidFill>
              <a:latin typeface="Arial" charset="0"/>
              <a:cs typeface="Arial" charset="0"/>
            </a:endParaRPr>
          </a:p>
        </p:txBody>
      </p:sp>
      <p:pic>
        <p:nvPicPr>
          <p:cNvPr id="8" name="Picture 6" descr="http://www.cv-surgeon.co.uk/wp-content/uploads/2013/09/finding-a-job-on-twitter.jpg"/>
          <p:cNvPicPr>
            <a:picLocks noChangeAspect="1" noChangeArrowheads="1"/>
          </p:cNvPicPr>
          <p:nvPr/>
        </p:nvPicPr>
        <p:blipFill>
          <a:blip r:embed="rId9" cstate="print"/>
          <a:srcRect/>
          <a:stretch>
            <a:fillRect/>
          </a:stretch>
        </p:blipFill>
        <p:spPr bwMode="auto">
          <a:xfrm>
            <a:off x="3416198" y="4946970"/>
            <a:ext cx="1232009" cy="692696"/>
          </a:xfrm>
          <a:prstGeom prst="rect">
            <a:avLst/>
          </a:prstGeom>
          <a:noFill/>
        </p:spPr>
      </p:pic>
      <p:sp>
        <p:nvSpPr>
          <p:cNvPr id="9" name="TextBox 8"/>
          <p:cNvSpPr txBox="1"/>
          <p:nvPr/>
        </p:nvSpPr>
        <p:spPr>
          <a:xfrm>
            <a:off x="4674222" y="5084763"/>
            <a:ext cx="1512168" cy="369332"/>
          </a:xfrm>
          <a:prstGeom prst="rect">
            <a:avLst/>
          </a:prstGeom>
          <a:noFill/>
        </p:spPr>
        <p:txBody>
          <a:bodyPr wrap="square" rtlCol="0">
            <a:spAutoFit/>
          </a:bodyPr>
          <a:lstStyle/>
          <a:p>
            <a:pPr fontAlgn="base">
              <a:spcBef>
                <a:spcPct val="0"/>
              </a:spcBef>
              <a:spcAft>
                <a:spcPct val="0"/>
              </a:spcAft>
            </a:pPr>
            <a:r>
              <a:rPr lang="en-GB" dirty="0" smtClean="0">
                <a:solidFill>
                  <a:prstClr val="black"/>
                </a:solidFill>
                <a:latin typeface="Arial" charset="0"/>
                <a:cs typeface="Arial" charset="0"/>
              </a:rPr>
              <a:t>#sppc2014</a:t>
            </a:r>
            <a:endParaRPr lang="en-GB" dirty="0">
              <a:solidFill>
                <a:prstClr val="black"/>
              </a:solidFill>
              <a:latin typeface="Arial" charset="0"/>
              <a:cs typeface="Arial" charset="0"/>
            </a:endParaRPr>
          </a:p>
        </p:txBody>
      </p:sp>
      <p:pic>
        <p:nvPicPr>
          <p:cNvPr id="2" name="Kate and Carl Mix.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6031526" y="2120749"/>
            <a:ext cx="1327304" cy="1327304"/>
          </a:xfrm>
          <a:prstGeom prst="rect">
            <a:avLst/>
          </a:prstGeom>
        </p:spPr>
      </p:pic>
    </p:spTree>
    <p:custDataLst>
      <p:tags r:id="rId1"/>
    </p:custDataLst>
    <p:extLst>
      <p:ext uri="{BB962C8B-B14F-4D97-AF65-F5344CB8AC3E}">
        <p14:creationId xmlns:p14="http://schemas.microsoft.com/office/powerpoint/2010/main" val="3888863708"/>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96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t/>
            </a:r>
            <a:br>
              <a:rPr lang="en-GB" dirty="0" smtClean="0"/>
            </a:br>
            <a:r>
              <a:rPr lang="en-GB" dirty="0" smtClean="0"/>
              <a:t>Hindsight is a wonderful thing (sometimes)</a:t>
            </a:r>
            <a:br>
              <a:rPr lang="en-GB" dirty="0" smtClean="0"/>
            </a:br>
            <a:r>
              <a:rPr lang="en-GB" dirty="0"/>
              <a:t>W</a:t>
            </a:r>
            <a:r>
              <a:rPr lang="en-GB" dirty="0" smtClean="0"/>
              <a:t>hat can we learn from decision </a:t>
            </a:r>
            <a:r>
              <a:rPr lang="en-GB" dirty="0"/>
              <a:t>s</a:t>
            </a:r>
            <a:r>
              <a:rPr lang="en-GB" dirty="0" smtClean="0"/>
              <a:t>cience and the </a:t>
            </a:r>
            <a:r>
              <a:rPr lang="en-GB" dirty="0"/>
              <a:t>demise of the Liverpool Care </a:t>
            </a:r>
            <a:r>
              <a:rPr lang="en-GB" dirty="0" smtClean="0"/>
              <a:t>Pathway</a:t>
            </a:r>
            <a:r>
              <a:rPr lang="en-GB" dirty="0"/>
              <a:t/>
            </a:r>
            <a:br>
              <a:rPr lang="en-GB" dirty="0"/>
            </a:br>
            <a:r>
              <a:rPr lang="en-GB" dirty="0"/>
              <a:t/>
            </a:r>
            <a:br>
              <a:rPr lang="en-GB" dirty="0"/>
            </a:br>
            <a:endParaRPr lang="en-GB" dirty="0"/>
          </a:p>
        </p:txBody>
      </p:sp>
      <p:sp>
        <p:nvSpPr>
          <p:cNvPr id="3" name="Subtitle 2"/>
          <p:cNvSpPr>
            <a:spLocks noGrp="1"/>
          </p:cNvSpPr>
          <p:nvPr>
            <p:ph type="subTitle" idx="1"/>
          </p:nvPr>
        </p:nvSpPr>
        <p:spPr>
          <a:xfrm>
            <a:off x="1403648" y="4077072"/>
            <a:ext cx="6400800" cy="1752600"/>
          </a:xfrm>
        </p:spPr>
        <p:txBody>
          <a:bodyPr>
            <a:normAutofit/>
          </a:bodyPr>
          <a:lstStyle/>
          <a:p>
            <a:endParaRPr lang="en-GB" dirty="0" smtClean="0"/>
          </a:p>
          <a:p>
            <a:r>
              <a:rPr lang="en-GB" dirty="0" smtClean="0"/>
              <a:t>Professor Carl Thompson </a:t>
            </a:r>
          </a:p>
          <a:p>
            <a:r>
              <a:rPr lang="en-GB" dirty="0" smtClean="0"/>
              <a:t>Dr Kate Flemming </a:t>
            </a:r>
            <a:endParaRPr lang="en-GB" dirty="0"/>
          </a:p>
        </p:txBody>
      </p:sp>
    </p:spTree>
    <p:custDataLst>
      <p:tags r:id="rId1"/>
    </p:custDataLst>
    <p:extLst>
      <p:ext uri="{BB962C8B-B14F-4D97-AF65-F5344CB8AC3E}">
        <p14:creationId xmlns:p14="http://schemas.microsoft.com/office/powerpoint/2010/main" val="9080787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a:xfrm>
            <a:off x="467544" y="764704"/>
            <a:ext cx="8229600" cy="1498178"/>
          </a:xfrm>
        </p:spPr>
        <p:txBody>
          <a:bodyPr>
            <a:noAutofit/>
          </a:bodyPr>
          <a:lstStyle/>
          <a:p>
            <a:r>
              <a:rPr lang="en-GB" sz="3200" dirty="0" smtClean="0"/>
              <a:t>A guideline exists that seeks to raise the quality of end of life care, have a look at the evidence you have been given, would you want your closest relative to receive care based on the guideline? </a:t>
            </a:r>
            <a:endParaRPr lang="en-GB" sz="3200" dirty="0"/>
          </a:p>
        </p:txBody>
      </p:sp>
      <p:sp>
        <p:nvSpPr>
          <p:cNvPr id="3" name="TPAnswers"/>
          <p:cNvSpPr>
            <a:spLocks noGrp="1"/>
          </p:cNvSpPr>
          <p:nvPr>
            <p:ph type="body" idx="1"/>
            <p:custDataLst>
              <p:tags r:id="rId2"/>
            </p:custDataLst>
          </p:nvPr>
        </p:nvSpPr>
        <p:spPr>
          <a:xfrm>
            <a:off x="3491880" y="2996952"/>
            <a:ext cx="3240360" cy="3384376"/>
          </a:xfrm>
        </p:spPr>
        <p:txBody>
          <a:bodyPr>
            <a:noAutofit/>
          </a:bodyPr>
          <a:lstStyle/>
          <a:p>
            <a:pPr marL="514350" indent="-514350">
              <a:buFont typeface="Arial" panose="020B0604020202020204" pitchFamily="34" charset="0"/>
              <a:buAutoNum type="arabicPeriod"/>
            </a:pPr>
            <a:r>
              <a:rPr lang="en-GB" sz="7200" dirty="0" smtClean="0"/>
              <a:t>Yes</a:t>
            </a:r>
          </a:p>
          <a:p>
            <a:pPr marL="514350" indent="-514350">
              <a:buFont typeface="Arial" panose="020B0604020202020204" pitchFamily="34" charset="0"/>
              <a:buAutoNum type="arabicPeriod"/>
            </a:pPr>
            <a:r>
              <a:rPr lang="en-GB" sz="7200" dirty="0" smtClean="0"/>
              <a:t>No</a:t>
            </a:r>
            <a:endParaRPr lang="en-GB" sz="7200" dirty="0"/>
          </a:p>
        </p:txBody>
      </p:sp>
    </p:spTree>
    <p:custDataLst>
      <p:tags r:id="rId1"/>
    </p:custDataLst>
    <p:extLst>
      <p:ext uri="{BB962C8B-B14F-4D97-AF65-F5344CB8AC3E}">
        <p14:creationId xmlns:p14="http://schemas.microsoft.com/office/powerpoint/2010/main" val="12696286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thesis...</a:t>
            </a:r>
            <a:endParaRPr lang="en-GB" dirty="0"/>
          </a:p>
        </p:txBody>
      </p:sp>
      <p:sp>
        <p:nvSpPr>
          <p:cNvPr id="3" name="Content Placeholder 2"/>
          <p:cNvSpPr>
            <a:spLocks noGrp="1"/>
          </p:cNvSpPr>
          <p:nvPr>
            <p:ph idx="1"/>
          </p:nvPr>
        </p:nvSpPr>
        <p:spPr/>
        <p:txBody>
          <a:bodyPr/>
          <a:lstStyle/>
          <a:p>
            <a:pPr marL="0" indent="0">
              <a:buNone/>
            </a:pPr>
            <a:r>
              <a:rPr lang="en-GB" b="1" dirty="0" smtClean="0"/>
              <a:t>The Liverpool Care Pathway and others went away… leaving a vacuum… what we know about how humans make judgements and decisions suggests this is a bad thing … other, similar, guidelines have emerged and this is a good thing… if we are to avoid failure in the future then “implementation” needs to draw on decision science and theory. </a:t>
            </a:r>
            <a:endParaRPr lang="en-GB" dirty="0"/>
          </a:p>
        </p:txBody>
      </p:sp>
    </p:spTree>
    <p:custDataLst>
      <p:tags r:id="rId1"/>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3528" y="548680"/>
            <a:ext cx="3456384" cy="1631216"/>
          </a:xfrm>
          <a:prstGeom prst="rect">
            <a:avLst/>
          </a:prstGeom>
          <a:solidFill>
            <a:schemeClr val="accent1">
              <a:lumMod val="60000"/>
              <a:lumOff val="40000"/>
            </a:schemeClr>
          </a:solidFill>
        </p:spPr>
        <p:txBody>
          <a:bodyPr wrap="square">
            <a:spAutoFit/>
          </a:bodyPr>
          <a:lstStyle/>
          <a:p>
            <a:r>
              <a:rPr lang="en-GB" sz="2000" dirty="0"/>
              <a:t>V</a:t>
            </a:r>
            <a:r>
              <a:rPr lang="en-GB" sz="2000" dirty="0" smtClean="0"/>
              <a:t>ague</a:t>
            </a:r>
            <a:r>
              <a:rPr lang="en-GB" sz="2000" dirty="0"/>
              <a:t>, snatched conversations, </a:t>
            </a:r>
            <a:r>
              <a:rPr lang="en-GB" sz="2000" dirty="0" smtClean="0"/>
              <a:t>in which </a:t>
            </a:r>
            <a:r>
              <a:rPr lang="en-GB" sz="2000" dirty="0"/>
              <a:t>relatives and carers felt pressurised to give an opinion, the implications which were not </a:t>
            </a:r>
            <a:r>
              <a:rPr lang="en-GB" sz="2000" dirty="0" smtClean="0"/>
              <a:t>made clear </a:t>
            </a:r>
            <a:r>
              <a:rPr lang="en-GB" sz="2000" dirty="0"/>
              <a:t>to </a:t>
            </a:r>
            <a:r>
              <a:rPr lang="en-GB" sz="2000" dirty="0" smtClean="0"/>
              <a:t>them</a:t>
            </a:r>
            <a:endParaRPr lang="en-GB" sz="2000" dirty="0"/>
          </a:p>
        </p:txBody>
      </p:sp>
      <p:sp>
        <p:nvSpPr>
          <p:cNvPr id="6" name="Rectangle 5"/>
          <p:cNvSpPr/>
          <p:nvPr/>
        </p:nvSpPr>
        <p:spPr>
          <a:xfrm>
            <a:off x="4225280" y="394791"/>
            <a:ext cx="4572000" cy="1938992"/>
          </a:xfrm>
          <a:prstGeom prst="rect">
            <a:avLst/>
          </a:prstGeom>
          <a:solidFill>
            <a:schemeClr val="accent2">
              <a:lumMod val="40000"/>
              <a:lumOff val="60000"/>
            </a:schemeClr>
          </a:solidFill>
        </p:spPr>
        <p:txBody>
          <a:bodyPr>
            <a:spAutoFit/>
          </a:bodyPr>
          <a:lstStyle/>
          <a:p>
            <a:r>
              <a:rPr lang="en-GB" sz="2000" dirty="0"/>
              <a:t>O</a:t>
            </a:r>
            <a:r>
              <a:rPr lang="en-GB" sz="2000" dirty="0" smtClean="0"/>
              <a:t>piate </a:t>
            </a:r>
            <a:r>
              <a:rPr lang="en-GB" sz="2000" dirty="0"/>
              <a:t>pain killers and tranquillisers were being used </a:t>
            </a:r>
            <a:r>
              <a:rPr lang="en-GB" sz="2000" dirty="0" smtClean="0"/>
              <a:t>inappropriately as </a:t>
            </a:r>
            <a:r>
              <a:rPr lang="en-GB" sz="2000" dirty="0"/>
              <a:t>soon as the LCP was </a:t>
            </a:r>
            <a:r>
              <a:rPr lang="en-GB" sz="2000" dirty="0" smtClean="0"/>
              <a:t>initiated….</a:t>
            </a:r>
            <a:r>
              <a:rPr lang="en-GB" sz="2000" dirty="0"/>
              <a:t> morphine as the ‘next step’ on the LCP, even if morphine is not the right drug, or pain relief is not</a:t>
            </a:r>
            <a:r>
              <a:rPr lang="en-GB" sz="2000" dirty="0" smtClean="0"/>
              <a:t> what is needed. </a:t>
            </a:r>
            <a:endParaRPr lang="en-GB" sz="2000" dirty="0"/>
          </a:p>
        </p:txBody>
      </p:sp>
      <p:sp>
        <p:nvSpPr>
          <p:cNvPr id="7" name="Rectangle 6"/>
          <p:cNvSpPr/>
          <p:nvPr/>
        </p:nvSpPr>
        <p:spPr>
          <a:xfrm>
            <a:off x="323528" y="2492896"/>
            <a:ext cx="3237284" cy="1015663"/>
          </a:xfrm>
          <a:prstGeom prst="rect">
            <a:avLst/>
          </a:prstGeom>
          <a:solidFill>
            <a:schemeClr val="accent4">
              <a:lumMod val="40000"/>
              <a:lumOff val="60000"/>
            </a:schemeClr>
          </a:solidFill>
        </p:spPr>
        <p:txBody>
          <a:bodyPr wrap="square">
            <a:spAutoFit/>
          </a:bodyPr>
          <a:lstStyle/>
          <a:p>
            <a:r>
              <a:rPr lang="en-GB" sz="2000" dirty="0"/>
              <a:t>D</a:t>
            </a:r>
            <a:r>
              <a:rPr lang="en-GB" sz="2000" dirty="0" smtClean="0"/>
              <a:t>istress </a:t>
            </a:r>
            <a:r>
              <a:rPr lang="en-GB" sz="2000" dirty="0"/>
              <a:t>experienced could have been mitigated by better communication</a:t>
            </a:r>
            <a:r>
              <a:rPr lang="en-GB" sz="2000" dirty="0" smtClean="0"/>
              <a:t> </a:t>
            </a:r>
            <a:endParaRPr lang="en-GB" sz="2000" dirty="0"/>
          </a:p>
        </p:txBody>
      </p:sp>
      <p:sp>
        <p:nvSpPr>
          <p:cNvPr id="8" name="Rectangle 7"/>
          <p:cNvSpPr/>
          <p:nvPr/>
        </p:nvSpPr>
        <p:spPr>
          <a:xfrm>
            <a:off x="4225280" y="2636912"/>
            <a:ext cx="4572000" cy="1631216"/>
          </a:xfrm>
          <a:prstGeom prst="rect">
            <a:avLst/>
          </a:prstGeom>
          <a:solidFill>
            <a:schemeClr val="accent6">
              <a:lumMod val="40000"/>
              <a:lumOff val="60000"/>
            </a:schemeClr>
          </a:solidFill>
        </p:spPr>
        <p:txBody>
          <a:bodyPr>
            <a:spAutoFit/>
          </a:bodyPr>
          <a:lstStyle/>
          <a:p>
            <a:r>
              <a:rPr lang="en-GB" sz="2000" dirty="0"/>
              <a:t>Patients, relatives and carers are always entitled to explanations of </a:t>
            </a:r>
            <a:r>
              <a:rPr lang="en-GB" sz="2000" dirty="0" smtClean="0"/>
              <a:t>how decisions </a:t>
            </a:r>
            <a:r>
              <a:rPr lang="en-GB" sz="2000" dirty="0"/>
              <a:t>have been made and a chance to understand them, but all too often they have not </a:t>
            </a:r>
            <a:r>
              <a:rPr lang="en-GB" sz="2000" dirty="0" smtClean="0"/>
              <a:t>been afforded </a:t>
            </a:r>
            <a:r>
              <a:rPr lang="en-GB" sz="2000" dirty="0"/>
              <a:t>that opportunity</a:t>
            </a:r>
            <a:r>
              <a:rPr lang="en-GB" sz="2000" dirty="0" smtClean="0"/>
              <a:t> </a:t>
            </a:r>
            <a:endParaRPr lang="en-GB" sz="2000" dirty="0"/>
          </a:p>
        </p:txBody>
      </p:sp>
      <p:sp>
        <p:nvSpPr>
          <p:cNvPr id="9" name="Rectangle 8"/>
          <p:cNvSpPr/>
          <p:nvPr/>
        </p:nvSpPr>
        <p:spPr>
          <a:xfrm>
            <a:off x="368896" y="3871257"/>
            <a:ext cx="3168352" cy="2246769"/>
          </a:xfrm>
          <a:prstGeom prst="rect">
            <a:avLst/>
          </a:prstGeom>
          <a:solidFill>
            <a:schemeClr val="accent3"/>
          </a:solidFill>
        </p:spPr>
        <p:txBody>
          <a:bodyPr wrap="square">
            <a:spAutoFit/>
          </a:bodyPr>
          <a:lstStyle/>
          <a:p>
            <a:r>
              <a:rPr lang="en-GB" sz="2000" dirty="0"/>
              <a:t> </a:t>
            </a:r>
            <a:r>
              <a:rPr lang="en-GB" sz="2000" dirty="0" smtClean="0"/>
              <a:t>The decision </a:t>
            </a:r>
            <a:r>
              <a:rPr lang="en-GB" sz="2000" dirty="0"/>
              <a:t>to withdraw or not to start a life-prolonging treatment should be taken in the cool light </a:t>
            </a:r>
            <a:r>
              <a:rPr lang="en-GB" sz="2000" dirty="0" smtClean="0"/>
              <a:t>of day </a:t>
            </a:r>
            <a:r>
              <a:rPr lang="en-GB" sz="2000" dirty="0"/>
              <a:t>by the senior responsible clinician in consultation with the healthcare team</a:t>
            </a:r>
            <a:r>
              <a:rPr lang="en-GB" sz="2000" dirty="0" smtClean="0"/>
              <a:t> </a:t>
            </a:r>
            <a:endParaRPr lang="en-GB" sz="2000" dirty="0"/>
          </a:p>
        </p:txBody>
      </p:sp>
      <p:sp>
        <p:nvSpPr>
          <p:cNvPr id="10" name="Rectangle 9"/>
          <p:cNvSpPr/>
          <p:nvPr/>
        </p:nvSpPr>
        <p:spPr>
          <a:xfrm>
            <a:off x="4211960" y="4653136"/>
            <a:ext cx="4572000" cy="1631216"/>
          </a:xfrm>
          <a:prstGeom prst="rect">
            <a:avLst/>
          </a:prstGeom>
          <a:solidFill>
            <a:schemeClr val="accent6"/>
          </a:solidFill>
        </p:spPr>
        <p:txBody>
          <a:bodyPr>
            <a:spAutoFit/>
          </a:bodyPr>
          <a:lstStyle/>
          <a:p>
            <a:r>
              <a:rPr lang="en-GB" sz="2000" dirty="0"/>
              <a:t>Given the difficulty of diagnosing when a patient is actually going </a:t>
            </a:r>
            <a:r>
              <a:rPr lang="en-GB" sz="2000" dirty="0" smtClean="0"/>
              <a:t>to die…Doctors </a:t>
            </a:r>
            <a:r>
              <a:rPr lang="en-GB" sz="2000" dirty="0"/>
              <a:t>and nurses must communicate </a:t>
            </a:r>
            <a:r>
              <a:rPr lang="en-GB" sz="2000" dirty="0" smtClean="0"/>
              <a:t>with patients </a:t>
            </a:r>
            <a:r>
              <a:rPr lang="en-GB" sz="2000" dirty="0"/>
              <a:t>and relatives far more honestly about these clinical uncertainties.</a:t>
            </a:r>
            <a:r>
              <a:rPr lang="en-GB" sz="2000" dirty="0" smtClean="0"/>
              <a:t>  </a:t>
            </a:r>
            <a:endParaRPr lang="en-GB" sz="2000" dirty="0"/>
          </a:p>
        </p:txBody>
      </p:sp>
    </p:spTree>
    <p:custDataLst>
      <p:tags r:id="rId1"/>
    </p:custDataLst>
    <p:extLst>
      <p:ext uri="{BB962C8B-B14F-4D97-AF65-F5344CB8AC3E}">
        <p14:creationId xmlns:p14="http://schemas.microsoft.com/office/powerpoint/2010/main" val="21951116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692696"/>
            <a:ext cx="1608133" cy="923330"/>
          </a:xfrm>
          <a:prstGeom prst="rect">
            <a:avLst/>
          </a:prstGeom>
          <a:solidFill>
            <a:schemeClr val="bg1"/>
          </a:solidFill>
        </p:spPr>
        <p:txBody>
          <a:bodyPr wrap="none" lIns="91440" tIns="45720" rIns="91440" bIns="45720">
            <a:spAutoFit/>
          </a:bodyPr>
          <a:lstStyle/>
          <a:p>
            <a:pPr algn="ctr"/>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Time</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 name="Rectangle 10"/>
          <p:cNvSpPr/>
          <p:nvPr/>
        </p:nvSpPr>
        <p:spPr>
          <a:xfrm>
            <a:off x="5508104" y="548680"/>
            <a:ext cx="3453189" cy="1754326"/>
          </a:xfrm>
          <a:prstGeom prst="rect">
            <a:avLst/>
          </a:prstGeom>
          <a:solidFill>
            <a:schemeClr val="bg1"/>
          </a:solidFill>
        </p:spPr>
        <p:txBody>
          <a:bodyPr wrap="none" lIns="91440" tIns="45720" rIns="91440" bIns="45720">
            <a:spAutoFit/>
          </a:bodyPr>
          <a:lstStyle/>
          <a:p>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Mental </a:t>
            </a:r>
          </a:p>
          <a:p>
            <a:pPr algn="ctr"/>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Blueprints?</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 name="Rectangle 11"/>
          <p:cNvSpPr/>
          <p:nvPr/>
        </p:nvSpPr>
        <p:spPr>
          <a:xfrm>
            <a:off x="395536" y="1772816"/>
            <a:ext cx="3184140" cy="923330"/>
          </a:xfrm>
          <a:prstGeom prst="rect">
            <a:avLst/>
          </a:prstGeom>
          <a:solidFill>
            <a:schemeClr val="bg1"/>
          </a:solidFill>
        </p:spPr>
        <p:txBody>
          <a:bodyPr wrap="none" lIns="91440" tIns="45720" rIns="91440" bIns="45720">
            <a:spAutoFit/>
          </a:bodyPr>
          <a:lstStyle/>
          <a:p>
            <a:pPr algn="ctr"/>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Prediction</a:t>
            </a:r>
            <a:r>
              <a:rPr lang="en-US" sz="2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p>
        </p:txBody>
      </p:sp>
      <p:sp>
        <p:nvSpPr>
          <p:cNvPr id="13" name="Rectangle 12"/>
          <p:cNvSpPr/>
          <p:nvPr/>
        </p:nvSpPr>
        <p:spPr>
          <a:xfrm>
            <a:off x="5436619" y="2588677"/>
            <a:ext cx="2659702" cy="923330"/>
          </a:xfrm>
          <a:prstGeom prst="rect">
            <a:avLst/>
          </a:prstGeom>
          <a:solidFill>
            <a:schemeClr val="bg1"/>
          </a:solidFill>
        </p:spPr>
        <p:txBody>
          <a:bodyPr wrap="none" lIns="91440" tIns="45720" rIns="91440" bIns="45720">
            <a:spAutoFit/>
          </a:bodyPr>
          <a:lstStyle/>
          <a:p>
            <a:pPr algn="ctr"/>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Visibility</a:t>
            </a:r>
          </a:p>
        </p:txBody>
      </p:sp>
      <p:sp>
        <p:nvSpPr>
          <p:cNvPr id="14" name="Rectangle 13"/>
          <p:cNvSpPr/>
          <p:nvPr/>
        </p:nvSpPr>
        <p:spPr>
          <a:xfrm>
            <a:off x="5364088" y="5229200"/>
            <a:ext cx="3573094" cy="923330"/>
          </a:xfrm>
          <a:prstGeom prst="rect">
            <a:avLst/>
          </a:prstGeom>
          <a:solidFill>
            <a:schemeClr val="bg1"/>
          </a:solidFill>
        </p:spPr>
        <p:txBody>
          <a:bodyPr wrap="none" lIns="91440" tIns="45720" rIns="91440" bIns="45720">
            <a:spAutoFit/>
          </a:bodyPr>
          <a:lstStyle/>
          <a:p>
            <a:pPr algn="ctr"/>
            <a:r>
              <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U</a:t>
            </a:r>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ncertainty</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 name="Rectangle 14"/>
          <p:cNvSpPr/>
          <p:nvPr/>
        </p:nvSpPr>
        <p:spPr>
          <a:xfrm>
            <a:off x="323528" y="4005064"/>
            <a:ext cx="3880549" cy="923330"/>
          </a:xfrm>
          <a:prstGeom prst="rect">
            <a:avLst/>
          </a:prstGeom>
          <a:solidFill>
            <a:schemeClr val="bg1"/>
          </a:solidFill>
        </p:spPr>
        <p:txBody>
          <a:bodyPr wrap="none" lIns="91440" tIns="45720" rIns="91440" bIns="45720">
            <a:spAutoFit/>
          </a:bodyPr>
          <a:lstStyle/>
          <a:p>
            <a:pPr algn="ctr"/>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Environment</a:t>
            </a:r>
          </a:p>
        </p:txBody>
      </p:sp>
      <p:sp>
        <p:nvSpPr>
          <p:cNvPr id="8" name="TextBox 7"/>
          <p:cNvSpPr txBox="1"/>
          <p:nvPr/>
        </p:nvSpPr>
        <p:spPr>
          <a:xfrm>
            <a:off x="323528" y="2852936"/>
            <a:ext cx="4968552" cy="1200329"/>
          </a:xfrm>
          <a:prstGeom prst="rect">
            <a:avLst/>
          </a:prstGeom>
          <a:noFill/>
        </p:spPr>
        <p:txBody>
          <a:bodyPr wrap="square" rtlCol="0">
            <a:spAutoFit/>
          </a:bodyPr>
          <a:lstStyle/>
          <a:p>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Communication</a:t>
            </a:r>
          </a:p>
          <a:p>
            <a:endParaRPr lang="en-GB" dirty="0"/>
          </a:p>
        </p:txBody>
      </p:sp>
      <p:sp>
        <p:nvSpPr>
          <p:cNvPr id="9" name="TextBox 8"/>
          <p:cNvSpPr txBox="1"/>
          <p:nvPr/>
        </p:nvSpPr>
        <p:spPr>
          <a:xfrm>
            <a:off x="323528" y="5157192"/>
            <a:ext cx="4032448" cy="1200329"/>
          </a:xfrm>
          <a:prstGeom prst="rect">
            <a:avLst/>
          </a:prstGeom>
          <a:noFill/>
        </p:spPr>
        <p:txBody>
          <a:bodyPr wrap="square" rtlCol="0">
            <a:spAutoFit/>
          </a:bodyPr>
          <a:lstStyle/>
          <a:p>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Group biases</a:t>
            </a:r>
          </a:p>
          <a:p>
            <a:endParaRPr lang="en-GB" dirty="0"/>
          </a:p>
        </p:txBody>
      </p:sp>
      <p:sp>
        <p:nvSpPr>
          <p:cNvPr id="10" name="TextBox 9"/>
          <p:cNvSpPr txBox="1"/>
          <p:nvPr/>
        </p:nvSpPr>
        <p:spPr>
          <a:xfrm>
            <a:off x="5436096" y="3933056"/>
            <a:ext cx="3312368" cy="1200329"/>
          </a:xfrm>
          <a:prstGeom prst="rect">
            <a:avLst/>
          </a:prstGeom>
          <a:noFill/>
        </p:spPr>
        <p:txBody>
          <a:bodyPr wrap="square" rtlCol="0">
            <a:spAutoFit/>
          </a:bodyPr>
          <a:lstStyle/>
          <a:p>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Hindsight</a:t>
            </a:r>
          </a:p>
          <a:p>
            <a:endParaRPr lang="en-GB" dirty="0"/>
          </a:p>
        </p:txBody>
      </p:sp>
    </p:spTree>
    <p:custDataLst>
      <p:tags r:id="rId1"/>
    </p:custDataLst>
    <p:extLst>
      <p:ext uri="{BB962C8B-B14F-4D97-AF65-F5344CB8AC3E}">
        <p14:creationId xmlns:p14="http://schemas.microsoft.com/office/powerpoint/2010/main" val="3144935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Decision or judgement?</a:t>
            </a:r>
            <a:endParaRPr lang="en-GB" dirty="0"/>
          </a:p>
        </p:txBody>
      </p:sp>
      <p:sp>
        <p:nvSpPr>
          <p:cNvPr id="3" name="Content Placeholder 2"/>
          <p:cNvSpPr>
            <a:spLocks noGrp="1"/>
          </p:cNvSpPr>
          <p:nvPr>
            <p:ph idx="1"/>
          </p:nvPr>
        </p:nvSpPr>
        <p:spPr/>
        <p:txBody>
          <a:bodyPr>
            <a:normAutofit/>
          </a:bodyPr>
          <a:lstStyle/>
          <a:p>
            <a:pPr marL="171450" lvl="0" indent="-171450"/>
            <a:r>
              <a:rPr lang="en-GB" sz="4400" dirty="0" smtClean="0"/>
              <a:t>How long before this person dies? (Judgement)</a:t>
            </a:r>
          </a:p>
          <a:p>
            <a:pPr marL="171450" lvl="0" indent="-171450"/>
            <a:endParaRPr lang="en-GB" sz="4400" dirty="0" smtClean="0"/>
          </a:p>
          <a:p>
            <a:pPr marL="171450" indent="-171450"/>
            <a:r>
              <a:rPr lang="en-GB" sz="4400" dirty="0" smtClean="0"/>
              <a:t>Initiating pain relief regimen A over regimen B (Decision)</a:t>
            </a:r>
            <a:endParaRPr lang="en-GB" sz="4400" dirty="0"/>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data:image/jpeg;base64,/9j/4AAQSkZJRgABAQAAAQABAAD/2wBDAAoHBwgHBgoICAgLCgoLDhgQDg0NDh0VFhEYIx8lJCIfIiEmKzcvJik0KSEiMEExNDk7Pj4+JS5ESUM8SDc9Pjv/2wBDAQoLCw4NDhwQEBw7KCIoOzs7Ozs7Ozs7Ozs7Ozs7Ozs7Ozs7Ozs7Ozs7Ozs7Ozs7Ozs7Ozs7Ozs7Ozs7Ozs7Ozv/wAARCAFaAOcDASIAAhEBAxEB/8QAHAAAAQUBAQEAAAAAAAAAAAAAAAECAwQFBgcI/8QAUBAAAQMDAgIDCQsKAwcEAwAAAQACAwQFERIhBjETQdEUFiJRVWGBk7EHFTI1VHFzkZSy0hc0NkJSdIOSobMjRIImM0NTYqPBJaLh8WRy8P/EABoBAQEBAQEBAQAAAAAAAAAAAAABAgMEBQb/xAAqEQEAAQIFAwUBAAMBAQAAAAAAAQIRAxITIVEEFDFSYWKRoUEFIsEycf/aAAwDAQACEQMRAD8A42/3+9Q8RXOKK710cbKuVrWNqXgNAecADOwWf3yX3y1cPtT+1HEn6T3X99m++Vmr7FNNOWNnjmZu0u+S++Wrh9qf2o75L75auH2p/as1C1lp4S8tLvkvvlq4fan9qO+S++Wrh9qf2rNQmWngvLS75L75auH2p/ajvkvvlq4fan9qzUJlp4Ly0u+S++Wrh9qf2o75L75auH2p/as1CZaeC8tLvkvvlq4fan9qO+S++Wrh9qf2rNQmWngvLS75L75auH2p/ajvkvvlq4fan9qzUJlp4Ly0u+S++Wrh9qf2o75L75auH2p/as1CZaeC8tLvkvvlq4fan9qO+S++Wrh9qf2rNQmWngvLS75L75auH2p/ajvkvvlq4fan9qzUJlp4Ly0u+S++Wrh9qf2o75L75auH2p/as1CZaeC8tLvkvvlq4fan9qO+S++Wrh9qf2rNQmWngvLS75L75auH2p/ajvkvvlq4fan9qzUJlp4Ly0u+S++Wrh9qf2o75L75auH2p/as1CZaeC8ux4Fvd2q+MaGCpulZPE/pNUclQ9zTiNxGQT40Kl7nv6b2/wDi/wBtyF87q4iK4tw9OF/5ZvEn6T3X99m++VmrV4haDxNdcj/OzffKz9LfEvXGPTEWcpw5mUSFLob4kBjfEmvTwacokKw2Jh5t/qn9DF+x/Uq69PBpyqIV9tNCT8D+pThSQk/A/qU16TTlnIWoKKnP/D/qVI2hpcbx7/8A7HtTXpNOWOhbbLfR58KHP+o9qzJoTT1UjJonMAdsx2QcdX9CFmrqaafKxhTKuhSufGBhsGSfOe1WLa2kqKtjJmODCfC1HGFjvKOG46eqZtdSQvRX8K8LS2gzvkdSFoy2aOYkuPiIcSFW4F4asfE3FlbTVMLm0NFGZNImOJBkAZdnIHM7Kx1dExdKsCqmbS4NC9ep+H+Dr1Uyw8OcK91xRP0Grnr5o4XeMsw4l+PMFW4k9z+htMHdMNDSuYwaiGOnz82DISfr9Cd3QkYFUvKkLu7fbeGLgDGKBjKhg8OMVEh+rwuXoyrreF7A447gHrpPxLcdRTLOlLzdC9MHCNhP+Q/70n4k8cI8Pb5oP+9J+JO4p4NOXmCF6HVcOWCMkR0Ix9LJ+JUDYrSdxSYH0j+1O4pNOXFoXXyWa0tG1L/3H9qozW2gafBgx/rd2q69PCacueQtz3upP+V/7j2pPe6k/wCV/wC49qncU8Lpys+57+m9v/i/23IWpwTR08XFtE9keHDpMHUf+W5C8PUVxXVeHbDpyxZzvEP6S3X99m++VnLQ4i/Sa6/vs33ys5bWCpQmpQVA8HdSAqIbpwKCdjtlKx26ga44wla7CouN3RktUbHbJ5OURIyTdQXWCaslZOwa3hrWObnGcbA+gYHoCUZB2ViN5PNSaYlYmzB7qfGC2QaSDjHiUbq4hhAO5W7XW1tcNbZND85ydx9Sr23h7TXa6wsdDGfBA/X+ceJcdOXSa1B12mfQPp3SHDsbZXacDRTUHudcW3yHeR8baRmObQfhn6ng+hZvFXD1tpeG7HW0MHc9RNTO7qAe52t7SATudtweXjXY+5KyluvAt+4dc9raqSR+ph/ZewNDvrB//is2tsTVfyucKcQ0dLZ6KniY2MUrSwEHmCc5K6W7V9Nd7VJEx7XyOb4O+SCvn11dX2uaSnlD4poXFkjHbFrhzBXXcEXaorbgwSTaQDkZPwvMuUxMRu9VM0VTFvKW98N3+0X+nusVFLNTOjLpHxtzpAaS7V4thzPiC2KGdk0LJmSBzXjII616bTVMNZRaHxtc1zcOad1wV94ekslZLVUMeq3znU6Mc4XnmR/0n+nNdsOq0WebEpvMyhdUhg2Veau0tODzWXJWPc7CiNRnnuvRZxusSzukd1qu+XAxlI6UAErPlnLnoizJMMc1SkfqdzTXSE9eyZnr5oqQFBITGkpJHYCysNzgw/7V0Y+k+45Cj4Jdni2i/if23IXGvy1DnOIv0muv77N98rOWjxF+k11/fZvvlZq7snDkgJMpQgc1KgJVA4HZGUBGFRNE/qU4cqIOCpmzeNBbGE4uVcSp4kBVROybHWp2z+fkqGQnA+dLjRrqgVdljo5HEmOYiMnOzXYc4eYZYD6Ssiz8R1vCt7p7tQY1aCyWN/wZBnDgfnIz86W4yFttcWkh4lY5pHVgO7QsqplFTDrAAJOotHUetcavLceHo93t/C3ulvddLPc4bXentHS0tY4MbM7H9TtzGeW4Cxrd7n/FlurWughp5mg5/wAOoaQVwbVNHPNEdUcr2Eci1xGFi11iZibw9YtvHUtokdS10LoponaXseMFpC9Coa+nvdrE+xa5meS+bq68XC5NhFdVPqTC3Qx0m7gPEXcyPnOy9T9y68ufQNpZHZ2wMnxbLnMWeiKor/8ArMvVHLSVBnFOY6aYnRjqPWPMszpMldrx3DNS2OR7CCA90mMdQBJXnkVY2aESM/WHLxL04VV4tLz4lNputTzkMxlU9eXJks5dsmx7811c0w3Tsbc0zV1JHyYGFkO1YUcr9k3pAAonvyVGnRcDH/a2i/if23ITeBT/ALX0P8T+25C41+WmBxF+k11/fZvvlZy0eIv0nuv77N98rOXZgqAkylQPCEgKDyQPBS5UYO6cClwvWnDzpiA7CCblySh26j1ZQtIsNdlSByqh+FoW+EfnU+BE3dodyeez/wClJmIi8tU0zVNoV7gxwojH1uwXdXzBc8dUT/P4lt3K5wvecZefP1+dUqSn0npZfhnkPEvPTeqbuuJFNO0KMsboX6SCM7jKQHIWpUwCoZj9YcispzXRPLXDBC3MWcokp2C7X3O7gIKjoiQCx+fQf/kf1XEuO62+Dpeg4kpScaH6mO84IP8A5wudW8OmHNqoet+6DJm2UsZyWyuLSPHlpC8cts2kujDtTTuPGF6vx1KZ7HQTMH+7n0nPmB7F4zS9KaqMQvLJC4BrgcYylE2lrF/jfGXJ48EJmsM25nrJUT5SV6nnTOl3TC84TGnxpHP8SkqUuKQHO6jLslO1Y2CyrpOBP0wof4n9tyEnAn6Y0H8T+25C5V+VYXEf6T3X99m++VnZWhxJ+k91/fZvvlZuV1SDkuUwFLlQO5pQU0bJSqFynApmUoPjQSApzIZJpAyJjpHu5NaMk+haXDlil4guBgZI2GCJvSVE7+UTBzPnPUB4/FzXoVnsFNSxOjtZcI5cNMshIdUHq3B2b17Dl41zrxYo2/rvhYFWJv8Ax5nLbK+mZqmop42+N0ZCgLZAP9276l6HcrU+3F0tPM+lk1lnSiQkTEHBBHIDbYYz51kXmqjtVrglmnE7p/DDHMAe09bduYz1rlHUTM2s719HFNOa+zAoaaFuqpuAc2Fg2ZyLz2KndLya0iGniDI27Na3xKCpqKivfqndpZ1RhNa1rRhoAC62mqby801xTFqUcVPh2uTd3i6grTUxu6mYPMusRbw4ycB41BXRNkp3Ox4TdwVYc4cir3ClnPE/F9Faujc+m166nGcdG3c5I5Z5fOQlXghue577lR4no33K8yVFJROGKfosNfKf2vCB8H2+hWb57l9TwtV0lRS3GKra6oHRQaHCaQDcgAAg7D5l7VJJDQUh3ZBT08eSRsGMaPYAFyNvqam41Tr5UvlbJOCKSFzBmGAnbbGxdjJOfN1LhMzDrRF95YPENsq63g97Ojc8w5l22cSGnC8Yt4zXRHqY7UfRuveeJOKmWK11kwiZKYOjZ0eT8J4OM+j/AMrw6mh6FpcfhO/os4UXdMb+XXXvzknrUerKYSUBem7zHhyQuykG6XYIFGyUEZymZSqK6TgN+eNKAfSf23ITOAR/tpQfxP7bkLlX5WGPxJ+k91/fZvvlZi0+Ixnie6/vs33ys7C6JBu6E/SjQgaClGU7QjSgTCOpO0o0ql3WcMVUUdpFKDp6ScyVHV0gaAGNPmGXH0rrKC+sFY7SwEU7cNJ6nEb49GPrXlkFXLSfB+DlX6a96ITl25JyvBjU1ZpmH3OkxcHSiip1l3vTJH1MD3eCX69Oep2/tyuNvVc643B9TI5mt2AGsGGtaAAABk45KnXXN0073Bx8IAe3tUdLG4tL383cvmW8HDnNeXn63qKKqdOn+HYylDSpdICXAXts+VcxoUmoAbJjtlE94DSTyCeA2pqC1uGnwjsF7H7ivD/cFlqb5N/va09HEMbhjScnPnP3V4/abbPdrxS0kbdUtTK2Ng8RJx9S+hrvcqPgrhyno6VrXSMjFPSQ8+keBzOOrrJ+frK5zusKHGd0bPURWIkiFwE9a8HHgA+DH/qI38wPjWKziVl2fWUNPI4Oaehd0eMt1Nc0DOBjwi0ekLz7iHiCopzPAJy+tqXGSplBI3Pz+bYDqC5223262cyG3V01KZS0vMbsasHI/qs1RtZ0pqtLqeO7vM2+VNvYYuiqmU0k7WnVoe1pOnOdt3nPzBc/usyNzpKlrnEuc52ST1rT5da1hxaGaqs03COSTKaXLbB2UEpoS5QLySFyaXZSZypdXS+5/wDprb/4n9tyEnuffprb/wCJ/bchc6vKwzeIW54muv77N98qgGLUvzc8SXQ//mzffcqOldkRaEulSaUYwoGBuUuhPRgKoZo8yXQpNkoQM6MHqUD6Bjj4LnM+ZXQAnBoSYiVvMKEdvjadTsvPnVjo/MrAYE4RhLRHhJlW0IMatCIJ3RDqCqKQiHJGaOFpE8Os8xurvQ+ZUblFoEb8czpWK/DVE7uh9zW4WWg4u7rvFU2nbHERTPeMMEh2y48hsTz236sLa4zvjnR1N/1tlhmc6ltmrJGAcPeMYG5Gc77Buy83qonMjOGaRzyVYjgmr7TCwzyFsOro2OcS1pJ3wOrKxEzLdUWZL3uke57zlzjknzpqfLE+GQskbpcOYTFllPRtzPnxDK0CCqlu0636iATjGVodEfEulPhJQEFJhTmMppYVpEaQ8lJoKQtKCLdG+E/SkIUlXQ+59+m9v/i/23IS+5+McbW/+J/bchcqvKor21vv/cySM92z/wBxyzzoHWrV/hldxDdHNBwa2b+45ZjopQeRXZISlzfGml4ULmPCYQ9S4nMib0qrnUky5Li10yOmVTJSElLi6KhOFSs/UUmspcaYqk4VYCy9ZR0hTMWbDawJ4rW9axOkKXpXJmSzdFazCgrJY542gcw4YWV0zk5spPPqKlVWzdEf7J654LAM5yVPZp2tpnsceT9lmTyl+N0tPKY2HznKxRtLWJN5a1bSU1W1zhhspGzsrBlifC8seMEK73SfGmySNlbpeM/+FqYiXNSBIOxWzbK1k2KedwY87MeeRPiPi+dYz2lpwgOws+FdK9jQS07EHBCjLW4VOOomqqd027jCAJMc8cg4/wBBntUfdPnXSKksvaAmlo6lU7q86O6fOrdFksCYWqHujzpOnHjUuOn4BGONaD+J/bchM9z6UO43t4+k/tuQudXlqHQ1FtZPUVkxbu6tqN/4rwsuotbRnDf6LsaWm6SCod46yq/vvVWpoxvst5t0s4aagx+qqclHjqXX1NIN9llzUo32Wro5x1NhROgx1LbkpgOSqvg8yDKMWOpNMS0HxeZROj3UsXUjF5knR+ZWnMTdPmSxdWMfmR0XmU5akwpZUHRo6NTEJMIItATHjQNutT4UdQ3wQs1eGo8qrtypwzAwoWDVK0edW9KUwkotKNKl0pMLSISzIwVE6It3G4VvSk0qTCoaOrkoqls8eCW8w4ZDgdiCOsEKzVRwH/HpHf4L/wBQ84z+yfH8/WrFptFPdriykmro6HWPBlkblurxHxduPGtWp4DqoL9S2ymr4J2VO/TDDSwDOolmckADmNurms2sXc1gowV0F74SrLJUlheyogLS5kzBjVjmCOogZPzArF0KiHBRuptCURqjf9zrPf3bv4v9p6FN7nrMcb28/S/23IWKh7FRcNXKOlcA2nc2SaWZpMpGz5HPH6viciXhW6Scm0o/in8K66l/NIfo2+xTK3Hns3At3l/WpB/Fd+FU5Pc4vD/+JR+sd+FenITNI8nk9y69vO09EP4jvwqB/uTX13+ZofWO/CvX0K5pSzxp3uQX4/5uh/nf+FMPuOX8/wCcoP53/hXtCEzSWeKH3Gb+f85Qfzv/AApp9xfiA/5y3/zv/CvbUJmks8Q/IrxD8toP53/hSfkU4h+XW/8Anf8AhXuCEzSWeHfkT4h+XW/+d/4UfkT4h+XW/wDnf+Fe4oTNJZ4d+RPiH5db/wCd/wCFNl9xDiB7QBX0Gcb5c/8ACvc0KTN1eDx+4VxEyTUbhbz/AKn/AIVN+RLiH5db/wCd/wCFe5ISJsPDPyI8Q/Lrf/O/8KPyI8Q/Lrf/ADv/AAr3NCuaUs8M/IjxD8ut/wDO/wDCj8iPEPy63/zv/Cvclkt4koe6nU7xIx7ZTGMgOyQ7STtkgA4znGNQPWl5HmVn9xy6UNaKqsloqkxDVFH0jgwv6tXg7geIc10FLwLeI7lNdKmSlkq5G6GASuEcTNtgNPPbc7Z8S61vEtCRkx1IJcWsb0Di5+GtdsAM8nZxzwCepSVF+o6Zzuk1GJrGP6VuHAh5w3AB1HcjfGPOl5HH3Hge8XGhmp39xBzm5id0jsNePgnGn/7GR1rk5PcUvpleYquhazJ0h0jiQPn0r1mPiW3SPYwuljc92kCSJzd9ZYM7bZLXfUn0nENurp2w08r3Pc4tAMThuM55jxtI+cFLyPIfyJ8QfLrf/O/8KcPcU4gH+doP53/hXtyVTNJZ5FYPcvu/Dt6p7rVVVI+Gn1amxucXHU0tGMtHWUL1K5/F8vo9oQpM3WEtL+aQ/Rt9imUNL+aQ/Rt9imQCEIQCRKkKBUi52PikvoeIanuPHvI+Vunpf99oZr8Xg55daV/G9jo6WCS41jaWaSljqXQ6XPLWvGRyG45/Vvhayyl4dChY9dxVZaFlK6a4RjuxuuDSC/W3GdXgg4b5zss6y8a0k/DFvut4lipp60O0xQsc8uwSDpaMuIAGT4kyzwXh1SFiz8X2CnmpopLlHrqo2SQNa1zuka44aRgHO/1YUc/Glihiq3tq3S9yNc5+iF5BwcHDsYduQDgnHWplngu3Uq56k4ztMvD9LeJ3yQxVDAS0QyPLHYBcDhucDPwsYVir4tsVDDTy1FxjayqiM0BDXO6Rgxu3AOeY25plnhbthCx5eK7HFa6a5Or2mmqziBzGOc6Q+INALsjr2261i27jOevZHK11EyOS8PoWF2v/ABIxyLcZ8I+fZXLVa6XdklWHHxnw9LWw0TLnGZ55DExul27wS3STjAORsDz6kT8Z8PU1bLRzXONs8Mgje3S4gPJwG5AwXeYHI3zyUyzwXbiRVbjcqO00EtdX1DKeniGXyP5DtPVgLBtvGdJX3i6M6eFltoaeKUTvDoyNWdQdqxjGOWAkRM7rd1Ch7kp8tPQsy1znNOORJyfrO5WdDxXY56GorG3BjIaUAzmVro3Rg8iWuAO/Vtv1Kj34UlZcbUy21dO6mrHzMl6aORkmWMa7wQQMfCBOrqIwlpS7aNpt5iMXccWgnUQG43xjP1AD5tlI6hpXkkwt3aGHG2W+L5lz904yohw9XXG01lO91JozJUxSiHDnhucgZcOeC3O6vVfFlit9w7gqrlHHUAgOBDi1hPIOcBpaT1ZIVtJs0H2yhkEgfSQuErS14LBhwJJwfHu4n0nxpzaGlY7LKdjfDL9hgaiSSceMkk/OSetZdx4y4ftVXLS11xZDNCW9IzQ4luoZBOAdtxvyGRlbLJGSMa9jg5rgC1wOQQetTcOSpEqiqlz+L5fR7QhFz+L5fR7QhSVS0v5pD9G32KZQ0v5pD9G32KZVAhCEAkPJKhBwlw4c4khkvtHa+4JKS+vc5808jmug1N0uGkA525HKvM4UnhvFXMzon0z7MygiLj4WoZ57csELrULeeUyw4Gl4UvtoktVXQtoqieO1tt1VHPI4NZgg624G/I5G39dq7OB7xQ2+yOg6Gontsc0UsTauSn1te7ILXs3B8x2XopXC0vugXKrhtc0dgi6O6yvggJrtw9ufhf4ezdjuMnHV1LUVVT4SYhZsnCM1s4lorjHBDBTRWx0D4hO6UsldKZHYLtyPCO6r2nhW8Q1lzYWwW621tLJH3HFUumj6Z/8AxGgtGgYJ2/ortFxoam3zSTU9NS1UFwfQuhlqXFrnt56CGZcfNpWPeuL4qq0We8ywvp20d4eypijcXf7tkucEgEggA7gefkrEVzKbLLLFxS61WWjeyBjaGA00sUNwlha7AY1kpcwAu2DvByOf1WbLwnX2+r4clnMDm2ujmhlIcSdTsYLdvnTqi9vNz4eqKy3ujqamCpmYyKsLmRgRh2HANw8kY8wPLKLXxtVVk1mdV2dtLTXmKR8MjarW5mhhedTdA2IG2D8+OSn+1jZRp+ELza6e0VlE2kmrLbUVLu55JC2N8crncnAbEAjq8fi3Wh4OvEUVH3Q6kEkV9dcJBE46ejPU3bn5leouNKyqp7VWutEbKO7Vfc8L+68vYCHYLm6MfqHYE/Or3FFXFS1djbLFJIZ7iyNhZOY9JIO5AHhDzJerwWhlx8IVzLJQUmKcTQXsV8h1c2dK53PG7tJA/osG7NrKEVfDkNXbamOquzJmMbI51Xl0zZCCwDAx1uJxgeNdDDxxWSMpKp9layiqbl73dJ3Vl4drLA8N0YLcjxg5zttkv90Bz4ILLLTsDpzeKcAatOrZ2xOOSsTVfctFtmlxdZqm92ZsNE6IVMFRHURNm+A9zHZ0u8xXN13Bd6vkd8lrzSUk90p4AxkMjnNY+MkgOdgEg4bkgdZ8W+132SwvudNcKWlo6qgdABrqyYpRL8HDtGc7O208x6RWdx09lquFWbW50lBVNglax7ixrHAHpCdGoNAJJ8HOyzTnjaFm0sybgi4XGlnqJaSGjuMckMsLn18tUJjGSdLy/wCC3fbGTuVo1Vn4gvF4st0r6Sggdb3VGuFs7nhzXxta3fT4wc+bCqXjiyKjrbNendFOySkqxHHSz645HmSFrBrIAHnJG24+fQunGj7bWy0LqOndVU1K2eZrqlwBc7OGMOg6jsdyB1ejX+8pswpOB+IJ+Gb1aYjBS01X0PcdC6rdMyFzZA55Di3LWnGw39Ct3ThC+PZe7ZQtoJKG91HTyVE73B8GSNQ0hp1ctjlWoOIrtcOLW08UDI7dPZmVYikkw9usnwiNGdXVpzjbOepN4UvtbR2HhuCuo420tdEIY6nukufqEbnAuaW7A6T+sepJzeTZNVcJ10tbxTK0wlt1oGU9MXOOQ4RFuXbbbnzrYtFhjooKCWaSo7qp6ZkTmtq5OiyGBp/w9Wk/V51nUnGIq7zSW/oKd8VcJeiqKad0jcsBJByxoOw6icHZcvwHPNIODdUr3a6a4asuJziXbPjUtVMbl4epJUg5JVybVLn8Xy+j2hCLn8Xy+j2hCkqlpfzSH6NvsUyhpfzSH6NvsUyqBCEIBCFVuVTJR22pqomtc+GN0ga44BwMoLSFg1HEfvfO4V1M8QNpmzGaIAtacSOLSCdR2ZtgIrOJ4qK2wV89JVwMkfK10MsIEgDIpJDsXAbiM4O/PG2ci2lLt1YdLwfa6OntkERn02uV00GXjOp2c5235lE3E8cLpGPtlwL45WwljI2vc5xj6QgBrjyaRnznbKkjv7X3B0JppWQg6GyODfDcHlhx4WcAg8wEi5sqScDWp5kfHNVwTvrZK0TwzaXskeMPDTjYEbYUsPBlpgpoadondHDWurWh8mrMjgQck7kYcee/nUjuIo3xiSGmn6PVE3pXBmnVJpIbjVnOHjJxj5+SzYONcMonVVHLGZqTpXxtYHPke4xBnRgOOzjIR4WDtvjr1epNlyl4KtdIKNsb6ksoRM2na6TIY2UYc3lyHV4lYp+F7dTC0BnSkWdrm02p2chzNB1bb7FSOvtPHQsqpIKmIOgfMY5I9D2hpAIIPI5cPN51X76IHVDqeOgrJJdeiJgEY6c5fnSS8AY6J/wscts5UvUuznKPg2sZf6Mx0DaG30FYaiMm4OmbjDhpjj0gMySCck4xgLsLlZ6W6y0UlT0mqiqG1EWh2PCHLPjG6qN4kifUdAygrnHuk07X9E0Ne4a9RBLgCBodn0YUHfXC2CJ0tHUxSS05lGWte1p0OfpJDuZa0kebHJWZqk2Tt4UtraCnogZuipq4VzPD36TWX77csk7K1ebHRX2CCGt6TRTztnZ0by062ggbjfr6lTm4kDXvZFbauQsmZGDmMB4c9zCW5dyBaRvjq6t1YhvsM9A+sjp6gta9kYYQ0OL3aRp+FgEFwBzjBz4lN/JsoDga19xVED562SaonZUOrHzkzh7PgEO/6erZSRcH0dPT1MdLX3GnkqpWzSzsqP8AEc4N05JIOc9YO3zKSG/mSasnkgkioqSlEznOaC7OXahs48tJGMbkHfxwwcVRd0VUVbTyUzo5cMa7TkMDYy5ziHEeD0mTg8vOrepNj4uC7LDRwUjYH9BDBNBoc8nW2UgvJzzJLQfMmS8G0b207orjcqeogiEPdMNRpkljByGvOPCxnY4ykfxYySNop6GpbNraJGzNaOiBcwAu8LrDxjGfPhT2LiOK90wligmEbYWPkncGtYHOY1+nGouzpeD1jzqXqXY+q4Zo6m80926eqiqoYegcY5cCaPOQ1469yT1Krb+B7Tbp6Z8clZLHSRujggmnL449QIc4NPWQSPFucAKGo41iZS1E8FtqXingmlkEmhmno2scM+FyIkbuM81YPF9J74Ot7KKskqhkRsaGYlLSA8Ndr05aTvkjkcZVvUmxts4HtVqqqSoglrHGhMnc7JZy5kTXjBaB4tz5/OVNauD7XZxbu5TP/wCmsmZBreDtK7U7O2+/JNdxRFD3Qx9JUzSw1HQCOCMOc4nJAAzudIJJ5bHfOyvUV3irJXsbTVUYa4MDpIti4tDiNsluARnUB6VJmpdmihIlWVVLn8Xy+j2hCLn8Xy+j2hCkqlpfzSH6NvsUyhpfzSH6NvsUyqBCEIBNexsjHMe0Oa4YIIyCE5CCJ9LBJ8OGN22N2g7bj/yfrKY6gpHwthdTROjbnSwsBAyCDt5wSPmJVhCCB9HTS56SCN2XazloOXYxn58DCR1vo3F5dSwkyHLyYx4W+d/HurCEFcUNICCKaIEaRnQOrl9WBhNbbKBrNDaOANwRgRjGDjPV/wBLfqHiVpCCvJQ0s0bI5aeJ7I/gNcwEN+ZD6CkkBD6aJwO+CwHrJ9pJ9KsIQQNo6Zj9bYI2u1a8hozq33+fc/WmC2UAxijg2yB/hjbIIP8AQkelWkIIH0VNI0tfBG4HBILRzByP67/Ooqe2U1PRupdHSxve6R/SAHW5zi4k7Y5lXEIMDiG5w2G3SCCmY2R9NKYyQAwaG5DT48k7Dr3Wca6jrKpvcdA6M0tV0TtUGmMlz+ie4Zbhxw0gYJ2K68gHmAkEbGuLgxoc7GTjcrUSlnMU17ttVDHLDZ3aRmQGSHRgAMJI1AEnwm8vFzUEfE1upHmWK2hsb2MibHDEDI04k8FwaCR4MQGMbbLrWxxszpY1uTk4GMlK6Nj2lr2NcDzBGUvBZgsrLcbRNXG1xRxMndDpeGDJ1CIk9QG2+eoLIZxBaYK6op6ugppZXVop4WxRNJ0OEWCXYxjW7mSOXmXbYHiCTQ39kfUpcciL/Sz17nvtzH0jqeJzm9EOkY90sjSCCMndo2+daNs4jo6uemiipZIBWF3RucwtDiGB3IgHOPHz0nGVvaWj9UfUkbGxgw1jW/MMJeAo5JUIUVUufxfL6PaEIufxfL6PaEKSqWl/NIfo2+xTKGl/NIfo2+xTKoEIQgEIQgEIQgEIQgEIQgEIQgEIQgEIQgEIQgEIQgEIQgEIQgEIQgqXP4vl9HtCEXP4vl9HtCFJVLS/mkP0bfYplDS/mkP0bfYplUCEIQCEIQCEIQCEIQCEIQCEIQCEIQCEIQCEIQCEIQCEIQCEIQCEIQVLn8Xy+j2hCLn8Xy+j2hCkqlpfzSH6NvsUyhpfzSH6NvsUyqBCEIBCEIBCEIBCEIBCEIBCEIBCEIBCEIBCEIBCEIBCEIBCEIBCEIKlz+L5fR7QhFz+L5fR7QhSVS0v5pD9G32KZQ0v5pD9G32KZVAhCEAhCEAhCEAhCEAhCEAhCEAhCECJks8UEZkmkbGwc3PdgD0lZ3E1yfaeHa2ticGyxxHoiW5Aedm59JHm8a5Ops0t2pLlbau5W2lpK2oMrnNqTNI45Ja3BwG4IB2zyIWoi+8pMu/DmuaHNIIIyCEuV5nDRXTh2WW+m9tqoX1sEBjp5S9hjc9geSz9ojIDRnGs4W1dLlLT8cPpaypZHbI7a6tkcHSte0NcGEeC/HM5+D2pNHBEx/XZZRlec3+91Ns44orVTkm3SOhbUSvfOTEZC4AateBnT1j61Heb9X2biaqoTA6opXEU9JommDhUPYHRNcdeCCcjkOXmTTqW9L0rKMry83q8DhC03TVGaqvuHcrmMM7g1vhAYHS7nLD19YVk3W5VdmsFbSOEctykkhnj1Tylr2tedh0ox8AgjfGee2906i9L0fKTK8v4hvl2stHbp4aqkq+npJZZHU8k8rHOZvlpEo8EggE9WCVZvdbxFTVdtFHHBHDcREyISVMsmZXMc5wyJRsCGgH/AKlMlRel6QlUFEJhQwCoaGzdG3pADkB2N/6qdZFS5/F8vo9oQi5/F8vo9oQpKpaX80h+jb7FMoaX80h+jb7FMqgQhCAQhCAQhCAQhCAQhCAQhCAQhCDOvtC+4WeenjJEmNTBnZxG4B8x5f8AyuVuHHttipaUdC6OuMZfG18TgWEbHGByJGMZBI2XdKOemhqYXQ1ETJo3c2SNDmnr5FaiY/qTDzUXK7+6DU0vcVuMFuicyaoleHNDnMORFkPAfvjfAI8Xj3r/AEtDJf3zTUlll/wGscKxsRkLs51HIyQGgADIBz1YXYYCQtB5jKTVwREf1wddHS100s0tJw0+UzsJle2NzpWDHwic4OM+PG2PGpmzRyVTKmaLh0Syt11DwGF5lBIaQ4u6m4556wu10N/ZH1I0N/ZH1KZpatS4h9LbKizPoy3h6neyoD6drIonRsGrd+kkguLfEBvt50lfHRVDaeGOLh98FMyRkbJWRFrM6cFo30/rHxcsjrHcaG/sj6kaG/sj6kzVFqXC1zKYkijpuGz0EDmUxkEe3hO/wyOphad8Y3J+ZNr6uOKmZim4fmjo9XcbOja8xO1DTpAdtkc8YxjOThd5ob+yPqS6G+IfUmaS1JInB8TXBwfqAOpvI/MnpAMckqiKlz+L5fR7QhFz+L5fR7QhSVeX13G9+pK+opoatrYoZXMYOjacAEgdSg7/APiP5Y31TexY93+Oa394k+8VUXy6sSu87v2WH0mBNETNEeOHR9//ABH8sb6pvYjv/wCI/ljfVN7FziFNWvl07Tp/RH06Pv8A+I/ljfVN7Ed//Efyxvqm9i5xCatfJ2nT+iPp0ff/AMR/LG+qb2I7/wDiP5Y31Texc4hTVr5O06f0R9Oj7/8AiP5Y31TexHf/AMR/LG+qb2LnEK6tfJ2nT+iPp0ff/wAR/LG+qb2I7/8AiP5Y31Texc4hNWvk7Tp/RH06Pv8A+I/ljfVN7Ed//Efyxvqm9i5xCatfJ2nT+iPp0ff/AMR/LG+qb2I7/wDiP5Y31Texc4hTVr5O06f0R9Oj7/8AiP5Y31TexHf/AMR/LG+qb2LnEK6tfJ2nT+iPp0ff/wAR/LG+qb2I7/8AiP5Y31Texc4hTVr5O06f0R9Oj7/+I/ljfVN7Ed//ABH8sb6pvYucQmrXydp0/oj6dH3/APEfyxvqm9iO/wD4j+WN9U3sXOIV1a+TtOn9EfTo+/8A4j+WN9U3sR3/APEfyxvqm9i5xCmrXydp0/oj6dH3/wDEfyxvqm9iO/8A4j+WN9U3sXOIV1a+TtOn9EfTsbLxferpdoaKrqQ+GXVqaI2jOGkjkPGAhYvCv6R0v+v7jkL29PVNVN5fnf8AK4dGHjRFEWi3/ZU7v8c1v7xJ94qovUX2u3yPc99BTOc45c50LSSfHySe9Fs8nUvqW9i8s4W/l9jD6y1ERl/nLy9C9Q96LZ5OpfUt7Ee9Fs8nUvqW9iml7t978f15eheoe9Fs8nUvqW9iPei2eTqX1LexNL3O9+P68vQvUPei2eTqX1LexHvRbPJ1L6lvYml7ne/H9eXoXqHvRbPJ1L6lvYj3otnk6l9S3sTS9zvfj+vL0L1D3otnk6l9S3sR70WzydS+pb2Jpe53vx/Xl6F6h70WzydS+pb2I96LZ5OpfUt7E0vc734/ry9C9Q96LZ5OpfUt7Ee9Fs8nUvqW9iaXud78f15eheoe9Fs8nUvqW9iPei2eTqX1LexNL3O9+P68vQvUPei2eTqX1LexHvRbPJ1L6lvYml7ne/H9eXoXqHvRbPJ1L6lvYj3otnk6l9S3sTS9zvfj+vL0L1D3otnk6l9S3sR70WzydS+pb2Jpe53vx/Xl6F6h70WzydS+pb2I96LZ5OpfUt7E0vc734/ry9C9Q96LZ5OpfUt7Ee9Fs8nUvqW9iaXud78f1w3Cv6R0v+v7jkLu4rdQwSCWGip43t5OZE0EekBC9eBTlps+F/ksXVxom1tv+y//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0375" y="620687"/>
            <a:ext cx="3362316" cy="5036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4508" t="17569" r="28714" b="64130"/>
          <a:stretch/>
        </p:blipFill>
        <p:spPr bwMode="auto">
          <a:xfrm>
            <a:off x="3987196" y="188457"/>
            <a:ext cx="3931699" cy="1222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9396" t="19263" r="30824" b="64764"/>
          <a:stretch/>
        </p:blipFill>
        <p:spPr bwMode="auto">
          <a:xfrm>
            <a:off x="4653981" y="2025095"/>
            <a:ext cx="3412641" cy="8564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7693" t="9703" r="27668" b="61685"/>
          <a:stretch/>
        </p:blipFill>
        <p:spPr bwMode="auto">
          <a:xfrm>
            <a:off x="4750357" y="4221088"/>
            <a:ext cx="3864637" cy="1548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rot="20513141">
            <a:off x="1079548" y="3628599"/>
            <a:ext cx="7643521" cy="523220"/>
          </a:xfrm>
          <a:prstGeom prst="rect">
            <a:avLst/>
          </a:prstGeom>
          <a:solidFill>
            <a:schemeClr val="accent2"/>
          </a:solidFill>
        </p:spPr>
        <p:txBody>
          <a:bodyPr wrap="square" rtlCol="0">
            <a:spAutoFit/>
          </a:bodyPr>
          <a:lstStyle/>
          <a:p>
            <a:pPr algn="ctr"/>
            <a:r>
              <a:rPr lang="en-GB" sz="2800" b="1" dirty="0" smtClean="0">
                <a:solidFill>
                  <a:schemeClr val="bg1"/>
                </a:solidFill>
              </a:rPr>
              <a:t>‘Irreducibly uncertain’</a:t>
            </a:r>
            <a:endParaRPr lang="en-GB" sz="2800" b="1" dirty="0">
              <a:solidFill>
                <a:schemeClr val="bg1"/>
              </a:solidFill>
            </a:endParaRPr>
          </a:p>
        </p:txBody>
      </p:sp>
    </p:spTree>
    <p:custDataLst>
      <p:tags r:id="rId1"/>
    </p:custDataLst>
    <p:extLst>
      <p:ext uri="{BB962C8B-B14F-4D97-AF65-F5344CB8AC3E}">
        <p14:creationId xmlns:p14="http://schemas.microsoft.com/office/powerpoint/2010/main" val="13200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274638"/>
            <a:ext cx="7931224" cy="778098"/>
          </a:xfrm>
        </p:spPr>
        <p:txBody>
          <a:bodyPr>
            <a:normAutofit/>
          </a:bodyPr>
          <a:lstStyle/>
          <a:p>
            <a:r>
              <a:rPr lang="en-GB" dirty="0" smtClean="0"/>
              <a:t>Irreducibly uncertain</a:t>
            </a:r>
            <a:endParaRPr lang="en-GB" dirty="0"/>
          </a:p>
        </p:txBody>
      </p:sp>
      <p:sp>
        <p:nvSpPr>
          <p:cNvPr id="3" name="Content Placeholder 2"/>
          <p:cNvSpPr>
            <a:spLocks noGrp="1"/>
          </p:cNvSpPr>
          <p:nvPr>
            <p:ph idx="1"/>
          </p:nvPr>
        </p:nvSpPr>
        <p:spPr>
          <a:xfrm>
            <a:off x="457200" y="1052736"/>
            <a:ext cx="8229600" cy="5544616"/>
          </a:xfrm>
        </p:spPr>
        <p:txBody>
          <a:bodyPr>
            <a:normAutofit/>
          </a:bodyPr>
          <a:lstStyle/>
          <a:p>
            <a:endParaRPr lang="en-GB" sz="4900" dirty="0" smtClean="0"/>
          </a:p>
          <a:p>
            <a:pPr>
              <a:buNone/>
            </a:pPr>
            <a:r>
              <a:rPr lang="en-GB" sz="4900" dirty="0" smtClean="0"/>
              <a:t>“What about research, that’ll tell us what to do?”</a:t>
            </a:r>
          </a:p>
          <a:p>
            <a:pPr>
              <a:buNone/>
            </a:pPr>
            <a:endParaRPr lang="en-GB" sz="4900" dirty="0" smtClean="0"/>
          </a:p>
          <a:p>
            <a:pPr>
              <a:buNone/>
            </a:pPr>
            <a:r>
              <a:rPr lang="en-GB" sz="4900" dirty="0" smtClean="0"/>
              <a:t>Surely.........</a:t>
            </a:r>
          </a:p>
        </p:txBody>
      </p:sp>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encrypted-tbn2.gstatic.com/images?q=tbn:ANd9GcSHxBJlSVyTen0Ne3uQE6zVpjtBts-aE7Dcsx93XUUQ2cmtWWK55w"/>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7904" y="404664"/>
            <a:ext cx="1866900" cy="2447926"/>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data:image/jpeg;base64,/9j/4AAQSkZJRgABAQAAAQABAAD/2wCEAAkGBw8MDQ0NDQwNDQwNDQwNDQ4PDQ8NDg0MFBEWFhQRFBQYHyggGBolGxYUITEhJSkrMC4uFyAzOjMsNygtLisBCgoKDg0OGhAQGiwkHyQsLCwsLCwsLCwsLCwsLCwsLCwsLCwsLCwsLCwsLCwsLCwsLCwsLCwsLCwsLCwsLCwsLP/AABEIAMUA/wMBEQACEQEDEQH/xAAbAAEAAgMBAQAAAAAAAAAAAAAABAUCAwYHAf/EAEsQAAEEAQIEAgcDBgkKBwAAAAEAAgMEEQUSBhMhMUFRBxQiMmFxgVKRoRUjQmJysRYkMzQ1c7LB8ENTVYKEkpSi0eEXJUVjg5PC/8QAGwEBAQADAQEBAAAAAAAAAAAAAAEDBAUCBgf/xAA/EQACAQICBgcHAgQEBwAAAAAAAQIDEQQhBRIxQVGRE2FxgaGx0QYUFSIy4fBCwSMzUpI0YoLxQ1NUY3Kiwv/aAAwDAQACEQMRAD8Alr6s/MggCgCoCgCoCA+oBhAMIAgPigCoCgCoCgCoCAKAIAqAgCAKAIAqAoAgCAKgIAowFQFAFQEBD1TVIKcfMsSBjewHdzz5NaOpWKpVhTV5sz4fDVcRLUpq7KhurX7XWpQbBGfdmuOLSR/Vt6/vWv01ap9EbLjL0N94XCUP51XWfCHq8vIyGk6hL1m1XljxZXrtaB8nnr+CvQ1n9VS3Yjz73g4fRQv1yf7D+Cod1k1DUZPMGzhv3AJ7ot85PvL8Ua+mlBf6TL+CNbxltn/anq+5w4vmefitfhH+1A8JV/Ca435Wnp7nDi+ZfitbfGP9qMf4Jt8NQ1NvwFrp/ZU9zX9cuZfist9Kn/b9x/BXy1PVB/tWf7k90/zy5j4p/wBmn/b9z6dAtMH5nV7TT/7rGTj7jhPd6i+mo+/Mix9CX10I9zaMXS6rV6vjr6hEO/LzBPjzx2PyGVL4mntSkuTKo4CtknKm+vOPr5Fjo+tQ3Q4RlzJWdJYZG7JYz8W+XxWalXhU2beG81cVg6uHa1s09jWaZYrOagQBAEAUAQBUBAFAEAVAQBAFAFQFAFQFAFQEBjLIGNc9xDWMaXOJ7BoGSfuUbSV2eoxcmorazm+HKvrr3apZbufI5wpxu6iCuDgED7R8/wDqtLDw6V9NPfs6kdXHVfd4rCUnkvqfF+iOmW8cgFQHO/ly56z6p+To+dyPWMeujbyt23vs758FqdPV19TUztfb9jq+44foem6V6t9X6N9r8S7F2LeI+bHzS7Zy97d+/buLcd846/JbOvG9r5nP6Gpq6+q7bb2yte3mBdh2CTnR8tz+W1+9u0yZxtB889MJ0kbXvkOhqa2rqu9r2tu4nya9DHI2J88TJX42Ruka17snAwO6OpBPVbVxGhVlFzjFtLa7ZEavrdeWzLUbK3nREAglvtuwS5rOvtFuDnyXiNeEpuCea/P9zNPBVoUY1nH5X4dvC+7iWKymoFQUfEekmUC3W/N364L43t/yrR3if5ghauIo63zwykvHqZ0cDi1B9DVzpy2rh1rgT9F1FtytDYaMcxuXN+y8HDm/QgrLRqKpBSRrYvDvD1pUnu8t3gTVlNcIAoAqAgCAKAIAqAgCgCAKgKAIAqAgCgCAo+NpzFptkju5rI/o94B/Ala2Mlq0JM6Wiaani4X63yRb1K4hijiaMNijZGB8GgBbEI6sVHgaNWo6k5Te9t8zaqYwgKU1ZPywJtjuT+TuVzMezzOfnbnzx1WtqP3jWtlq28TodLD3Do759Je3Vq7T5pWn7b+oWHw4c6SAQyub1LBEA7YT8e+EpU7VZya4WfcXE174WlTjLYnddd8rlKyGwK8dP1Oxvh1Fsr5No5Rh55eHNdn2u/YdsdVrWmoKnqvKV77rXOg50XVdfpI2lCyW++razW4n34pI9Q5tWKwZJpKzbIfAHVZIWjG9sp9xzR4DxHZZpxkq14J3dr5ZW7d1jWoyhLC6laUbJS1bP5k3utvT/GbqVd0Oq3HOgeY7TK7oZmx5jaWRkPDnfokn71acXGvJtZO1n2Ix1ZqpgaaUleOtdXzzeVlvOgW2csIAqDnuFBypdSq59mG46Rg+zHKNwH4LTwq1ZThwfmdXSPzwo1eMbPtjkdCtw5QUAVAQBQBAEAQBUBAEAUAQBUBAFAFQEAQHP8cDNNg8HWqoPxG5aeN/lpdaOpojKu3/AJZeR0JW4ctGqadke3mSMYHuDG73Bu557NGe5PkvMpJbWe4wlO+qm7Z5cOI57NxZvZzGtD3M3Dc1n2iO4HxTWV7XJqS1VKzs9+65hVuwz7uTNFLt6O5cjX7T8cHopGcZfS7nqpRqU/ri1fimgLkRY1/OiMbn7Gv5jdrn5xtBzgnPTCa8bXuOhqXcdV322s9nHsPrrkTX8szRCTcxuwyND9zgS1u3OckA488FHOKdrq4VGo46yi7cbZZbc+ozmmZG0vke1jG9XOe4NaB8SV6bSV28jzCEpvVirvgjUy9C5rnNnhc1jBI9wlYWsjOcOJz0HQ9fgvKqQaumj3KhVTScXd5bHt4GfrMeYxzY8zAuiG9uZWgZJZ9oY69FdaOWe089HOzdnlty2dvAi6frFe0+WOGVj3xOLS0OaS4DGXtAOS3qBnzXinWhUbUXsM1bB1qMYynFpP8ALPr6ieshrHPaN/S2rfKgfrylqUf8RU7vI6uK/wADh/8AX5nQrcOUEAQBAFAFQFAEAVAQBAEAUAQBUBAFAFQFAc9x0dtIPPaOzWe75B//AHWpjcqV+tHU0Or4jV4xkvA6IrcOWV2v0hZqTR5DXbN7HE42SM9prs+HULDXhr02jawVboa8Zddn1p5M5yKpPe069aa0ts3+WWNzgmvFhoYM/aw/57gtNQnVozmtsvJfjOtKrSw2LpUm/kp3v2vO/dlyJ9CPnXq08FSWrDBWkimMkPI3E42xAfpbSM5HT4rLBa1WMoxaSWeVu41q0ujw06dSak5STVnftfVfmVcUM7a0FL1SxzK+pMlkfy/zXK5xcHtd+l73h2wSsCjPUVPVd1Lutc3JTpOtKvrxtKm0lfO+razW7YXdagDqtyeSHIEVUQSOZkbg07thPj0HZbUaf8eUmtysc6pXtgqdOMt8rq/K5nxNWe/1SRsLrEUFlss0LQHOezaQCGn3sE9kxMW9V2uk80edH1Ix6SLlquUbJvd37rlRSgM8mvMigMJmhhYyNzWsO90DsZA6AknP+t1WvCOs6yirXSy7jeqzVOGFlOV7NttZ5KS522d2Rnp5llsaP/FLMbakM8Uz5IyxrZPV9mB44yO/bqFaetKdL5WrJp37CV+jhSxHzxbm00k75a1/xE/QIeTavxurvY59h88UvKxE6AhgDQ/tnP6KzUI6s5q2+6dsrZbzVxs+koUpKd7RSavnfPO37l+to5hz3D3t3tWmHUGeGD6xMIIWph86tSXWlyOpjflw2Hh1N82dCtw5YUAVAQBQBUBAEAQBQBAFQEAUAVAQBAEAUBC1ugLlWaucAyMIaT2Eg6tP3gLHWp9JBw4mxhK7oVo1OD8N/gROGNT9ZgDJPZtVsQ2Yz7zXt6bseRx+9Y8NV14We1ZMz6Qw3Q1NaP0Szi+p7u4sb1OOzGYpm7o3Fpc3JbnBzjI8OizThGa1ZbDVpVp0p68HZm5jA0BrQGtaAGgDAAHYAL0klkY223dn1UgQBAaLtNlhmyTdtDg4bJHxODh2Ic0g+K8Tgpqz9DLSrSpS1o270n5mOn6fFVaWws2hzi95LnPe957uc5xJJUhTjBWii1sRUrSvN3tkt1uxLIkrIYQgNF62yvDJPIcMiYXn447D5nt9V4nNQi5PcZKNKVWapx2t2Krgys6Ok2SQYltSSWpPnIcj/lwfqsGDi1Tu9rz5m9pWpGWIcY7IpRXd9y8Wyc0KgKAKgKAKgIAgCAKAIAgCoCAIAoAgCAIAqCn1bQRPKLNeZ1W60Y5zACHt+zI3s4f46rWq4fWlrxdpcfU38NjnTh0VSOvDg93Y9xG9b1WDo+nWuAdnwzckkeZDvH5Lxr4mGTin2Oxm6LR9TONSUOpq/kZflu5/oefP9fHhXp6v/LfNHn3LDf8AULkzH8rak73dHwPN9yIfeFOmrvZT8UevdMEttflFn0v1eQ9I6FdviXOklcPljorfEy3RXiTV0dDa5y5I+fknUndX6uG/qx1IwB9e5U6Gu9tTwRfesEtlDnJmDb9vT5YmX5GWKszhGy01gidFKewkaOmD5qdJUotKq7p79nM9Ohh8VCUsOnGSzcb3uupnSrdOQc0b129PYZSkhrV60hgMz2c2SSZvvbWnoAP8d+ml0lWrJqm0ksr9Z1+hw2GpwlXTlKSvZOyS3XZsbQ1Vv/qUD/2qjW/uV6PEL9a5Hh18A/8AgtdkvUxHD01h7XajdNmNjg5teOMQwlw+3j3vqnu05u9WV1wWSL8QpUotYanqt/qbu+7gdEts5QQBAFQFAFQEAQBAFAFQEAUAVAQBQBAFQFAFQEAQBAEAQBQBUEXVKDLcEteT3JGkZ8Wu8HD4g4Kx1aaqQcXvM+HryoVI1I7V+WKLS9e9TxT1MmGaP2I53Bxisxj3Xh3gcd8/v6LVp4jo/wCHWya37mdHEYHp718L80Xm474vhb85ZnzhK5ELOoVWSskDrD7cLmPa5r4pMZAI+ycA/NMLOOvOCe+67y6SpTdGlVlFr5dV33Nep1C3jjBQBUBQBUBAFAEAVAQBQBAFQEAQBAFAFQFAFQEAUAVAQBQBUBAFAEAVBhNC2Ru17Gvaf0XNDh9xUcU1Zo9RnKLvF2fUVT+GanNinji9XlheHtdAeUHY/RcB0wfFa7wtLWUkrNcDdWksRqSpylrJq3zZ9/aXC2TQBOASegAyfgFNm0qKRms2n1nahHpFqTSm7ybgfGCWMJDniI9doIPXPgVzXpKN7auXH7fc+gXs9VcLua1uFsuf2LiCZsrGSMOWSNa9h82uGQfuXRjJSV0cCcHCTjLanYzXo8hAEAQBAFAEAQBUBAEAQBAEAUAVAUAVAQBQBAFQFAFQEAQBQBUBQAjKA52xw7HFC9h1C/Fprd8klMWnCqGZ3OG37Oevn8VoSwFFPWbdju09N4qSVNJOTyT3+l/AtNE0zWNThZNp1KpVokAV5Lsj2uliHQOYxnVrfLPfwWvPSLWVOKt1m9S0BFrWrzbk9tvve/gSbeg8QUxvl06peYPe9RncJGt8Tsk6uPwASOkp/qiu4VfZ6m1/Dm122foRdK1eK3vDN8c0R2zQStMc0LvJzSujRxEKyvE4GLwNXCytUXY9zJ6zmmFAFQEAUAVAQBQBUBQBAFQEAQBAFAEAVAUAVAQBAEAUAVAUAVAUBX8Q1X2KVmKPrI+JwYB0LnDqG/XGPqsWIg5UpRW2xtYKrGliITlsTPS/RxxJV1LTqzYJGNnrV4YbNXIbLXkY0MILO+3IOD2P3hfNWsfoSaaujp3Tsa9sZe0SPDixhcA54b7xA7nGR96FPIPSXJXfxDp7auw3I61n8plmP5AtbyWyY/SznoeuC3wwtzAa3TK3ecnTbgsJLW4q3bf0uYLvnxAUAVAQBAEAUAVAQBAFAFQEAQBQBAEAQBUBAEAQBAFAEAVAUAQBUFRqnDsFqRs35yvZacieu7lSnpjqfH591q1sJTq5vbxR0cJpOvhlqxd1wezuIEnC0bJhZk1PUBM0FomdbDZAwggtDyMgEEjGfErXejqS2yfgby09ipZRhHk/UkUJ9MoBzYrNZrnnMjzO2SV7vNxyT5/es9N4eirRa5mpXjj8XJSnCT4ZNLuM5eLdPZ3uMP7LJH/2WlV4ygv1eZ4jorGS2U3zS82a28Y0He5NI/8AZrzH/wDK8vH0OPgzItC4z+nxXqZjiqsezLTvlVl/6Ke/0eL5Hr4Ji+C5o+/wng/zF3/hJVPiFHr5F+B4vguZ8PFdUe82y351ZR/cr7/Q4+BHoTGf0rmjFvGWn5wbJafJ0Mwx/wAq9LHUP6vBnh6Gxi/R4r1JkPEFKTG27XyewMrWH8cLIsTSeySNeWAxUdtOXL0LCN4eMtcHDzaQ4feFmTT2Go4tZNWMlSBQBAFQFAEAVAUAVAQBQBAEAQBUBQBUBQEe7ehrN3zysib4F7gM/IeP0XmdSMFeTsZaVCpVerTi2+og1NVsXv6L0u5eHhLs9Xrn/wCV/RaNTSNNfSr+B2aGgK8s6klHxfp4lzV4L4gskGR+m6dGe4y+1O36D2D94WpLSNV7EkdOloDDR+tuXh5epaV/RLI8fx3X70ufCrHHTAHl+ln5rXliq0tsmb9PR2Fh9NNd+fmW1P0S6LEQ6SrJakHTfZsTSk/MAhv4LC23tNuMVFWirF3V4K0mHBj0mg0jsfVYnO+8jKh6LODS60X8nVrx/sQxt/cEBJbG1vZrR8gAgMkAQBAapK0bxh8Ubge4cxrs/egKm7wjplj+W0ujIeoyasQcPk4DIQHOX/RFpMhc6uyzp8p/ylSzIzr+y7cMfIBeoycdjseJ04TVppPtzOW1rhDV9Ia6aKVus0mZc9mzk3o4x4tAyJMD6nyC3KOPqQfzZrxORitB0KivT+V+HL0I+m347cLJ4Xbo3j5Fp8WkeBC7NOpGpHWjsPkq9CdCo6c1miSshhCgCoCAKAKgKAKgKAIAqAgCAIAgK2Oa1qNp2naSxr52Y9ZtP/m9Jp6ZcfF3fA+HY4OOdisb0fyQ2+R3tG6HdZKpWyjuW9+iO+4a9F1Cm4WLm7VL/QuntDexru+I4j7LRnqM5I8CFx5TlN3k7n1dKlClHVgrLqO5a0AAAAAdAB0AC8mQ+oAgCAIAgCAIAgCAIAgCAjanRjt15q0wcYp43xSbXFjtjhg4cOoKA8Hg0J/DuozaZK5z4LebNCc9BK1ow5jv1wMZ+WfELp6OqpN03vPnNP4VyjGut2T7N351l2uufKhUBQBUBAFAFQFAFQEAQBQBUBQFXr9mYNirVBm7emZVrD7L3HBkPkAOufDutXGV3Sp5bXsOnorBrE17S+lZv9l3+R6/wfw1Bo1KOpXGce1NKR7dicj2pHHzP4AAeC+fPui7QBAEAQBAEAQBAEAQBAEAQBAEBw3pi0Y2tJksxAC3pjm34HeIEfWUfLZuOPEtC9Rk4tNbjxUpxqQcJbHkcZRstnhimb7ssbJB8NwzhfTQlrxUlvPzmtSdKcoPanY3L0YwjAVAUAVAQBAFAEAVAUAVAQGfA1X1riXe4As03T3PZ+rYmdtz/uFy4mkZXqKPBH2GgKWrh3Pe34L8Z7Gued012Z2QxvlleyOKNrnySPcGMYwDJc5x6AAeKAxqWo542TQysmhkG5kkbw9j2+bXDoQgNyAID5kZxnr3x44QH1AEAQEWDUYJZpa8diF9iDbzoWysdLDuGW72g5bn4oCSSB3PfoPiUB9QEX8oweseq+sQ+tcvm+r81nO5Wcb9mc7fjhASkAQBAa7ELZWPjeMskY5jh5tcMEIDwLhBpjrPrOOX0rVqo7PfLJD/AHELvYCetRS4HxGm6epi2+KT/b9i7W4ckKgKAKgKAKgKAKgKAKgKAKgICf6IhnWOIHeTdLaP/rfn9y+exv8APl3eSPutDq2Dh3+bPV1qnTOL9J9u9Fp93k0Klyj6k82ebZlilAyeZhjQMtDOuQ8Hv5DIFl6PDEdF00wQiCJ1WJzYg4v2E9Xe0ep6knPxQHLXvSPqEerTaOzQXPtF38UcbX5uSDdgWHkM6M29enYgt7oDqeEtfm1BluOzVbTv0pzXnhEonZkxteyQEY9lwd+BQHmkjuIX8Ux9NIGpR6Q7O02fUnUjM7G79PdvcPuHxQHbelJtsaDLPFclp26rYbEjqz3NbI4dHx7uh2Zdkfsj5IDl+MnXmcOUNbh1e/DZjoaU6WJkwEE5k2B0jhjO8mQZOSOnZAepXp5zWMlOKKSw5sbo455HQxkEjduc0OI9knwPUBAcD6N7Jm1vXzZ06GnqLDVEzop5JmvYd2Pe6dQGHIAz06AoCp9KR1t2o6VGwafyjqrH6W5hmbKJGjtZycbcE52+APyQHpenO1AUXG02k7Ug2ctbA+VtRz8u5Q3OG4DG0E4PigOF0G3JLxbKzUNMr17zdMLoZ4bMs4fDvaM9cA93jO1pGMde6A6XjXimbT5aNOjTF3UdQfKIYnScqNkcbQXyPd5DI6dPHr0wQIPDXFd8ai3SNapwQW5YH2Ktis9zq9lrT7TAHZIcBnx8OwyMgQuJvSNc0/VfyY3Q5LD52t9Qe2zj1pxxl3uYa0e1nr025OAcoDoeE+IrFua5TvVGU71IwucyOfnxywShxZKw4HT2SMfLtnCA8urxiLVNehHQN1OSXH9aNy7GjX8kl1nyftDH+LCXV5P7lgukfPBUBAFAFQEAQBAEAUAVAQBAWPofP/mnEI8c6YfoY3r57Gfz5fm4+70R/g6ff5s9VWqdI5fj/VrNanLFS02zes2IZY4+WzdDGThpMpByOjiQMdcYyO6Ahei2xbZRhoXNMsUn0a8UQlkLDHP3HsY8cAE/NAVlGbUH8VSW36PYZQdTOmMncYwWsZKZOefa90u3dO+C3x6ICbwa+2da1qWbS7NStcNV8M0pjwTBHyiDhx6u6EYz0CAj8QR3NP4ki1WHTrGoVJ9KdRkFba6WF7ZuZuLXEA5w0DqM5PlggdG7TpdV0iStqDeRNdgmbI1gG6uJHOMbe5BcxpYD5lpQHGW/Rzq13T49Kua3AKNZsbIRDSPMlZG3bE2U7h0GB069gckjKA7rTGWqFAeuSu1GxAxxc6vXbHJM0dmtjzgux8RlAcFw7q2qDW712bh+6ytqBqVYyNrXwRROIEkoJ8nEnHbGOvdAX/pKqW9+kXqdR911C+JJa8ZAkdG9hZuGfL8M57ZQF5w9qVq0yzYsU5qsfNxUrytYLJhbG3c54DiMl+/Az2A80BwM+t6o7XhqbOHb7qUNJ9KNpa2Ow8Pe15kIJx7zcYHh1ygL7j7TbouaTrGn1fWpNPNltipvaySSvMwA7CemR7Xn3HfCA21NPtapqunarPXNOrRpz8qvM3Fn12fLZM/qhgZ18ycZ7oCu1SxqD+J6U7NIsv0+rFNTM+Y25MxG+duXe4MN+OAfgEBM0uW27iW5K7SrUVOWpHTbacYthdA+RwlIDs7XbsDGT2yB1wBxFsY4h4hHhztPP1MBJXW0Z+vu/c+Y9o9tL/V/8kxdU+ZCgCAKgIAoAqAoAgCAIAqAoCb6K3cvXdZj/wA/UoTj5Myz+9cHHq1d93kfb6EnrYOK4Nrxv+56ytM6wQBAEAQBAEAQBAEAQBAEAQBAEAQHhs53a9xA/wADZqM+rISCutoxZSfZ+58v7Rv5qa/8v2Ji6p80EAQBAFAFQEAQBAEAQBAEBr4YsCrxNQecht6napE+Ae3863PzIAXG0lC04y4o+s9nql6U6fB35/7HtS5p9CEAQBAEAQBAEAQBAEAQBAEAQBAfHuDQSSAACST0AA8UB4HoNn1uXUr49y9qNmWE4xmAO2sP4H7l29HRapt8WfHafqqWJUVuXnn5WLddA4YQBAEAUAQBAEAVAUAVAQBQFPxPHI2GO3X/AJzp88V2HOTkxnJBA7jHh44WpjqTnSdt2Z1dD4nocSr7JZenie36FqsWoVK9yA5isRNkb5tz3afiDkH4grgH3BPQBAEAQBAEAQBAEAQBAEAQBAEB5b6S+MDa5mh6XIHzygs1C0w7o6lY9HxgjoZHdRjw6jv2zUKMqstVGpjMZDC03OXcuLKWnWZBFHDGMRxsaxo+AHj8V9HCKhFRW4+Bq1JVZuctrzNy9GMKAKgKAKgIAoAqAoAqAgCgCoCAh8N69NwzNIDG+xoU7zI+OMbpdOlPvPYPGM+I+vQj2uHi8G4PWgsvI+x0XpWNaKp1Xafn9z13QeJKWqR8yjbhsDALmtdiRmftsPtN+oWgdwtUAQBAEAQBAEAQBAEAQFXqXEdCn/OdQqQHyksRscfk0nJQHJaj6XdNYTHSZa1OYdNtaB+wHw3PfjA+IyvUISm7RVzHVrU6SvOSXazk9X4g1nWAWSyN0ik7o6Cs/mW5G/ZfN4fTHfqCt+jo6cs55LxOJitPUoZUVrPjsXq/Aw03ToacYigjEbB1Pi5zvtOPcldanSjTjqxR8xXxFSvPXqO7/NhKWQwBAFAEAVAQBAEAQBAEAUAQBUBAEBU3OG6kzxLyjDODuE0DjBIHfay3pn4rWqYSlUzaz6joYfSmJo5RldcHn9yTWl1iqAKuv2SwfoW447mR5b39cLUloxfplzOpT9opfrp8nbzuT2cYcRx9N+kTjzfFPG4/RpAWF6Nqbmjbj7QYd/VGS5epJb6QNdHfTtMcf1Z5m/vXj4fW6uZlWncL18jL/wAQtb/0Xp3/ABMifD63VzL8dwnF8jB/H2vH3aGlM/alnd+4p8OrdXM8vT2F6+RoPGfEjvDRY/iI7RI+8kL18Nq8V+dx4ftBht0Zcl6mt/EXELx/SVKL+rpBxH+8va0ZLfJGJ+0VPdB80Rnahr7ve4idj9XT6rfxAXr4Z/m8PuY37RcKf/t9j4ZNXd73EN3/AFYomfuXr4ZHfIxv2iqbqa5kaShdk6ycQayc9wy4+Jv3DovS0bT4vwMb9oa+6EfH1I83DEUwxZs3rQ74ntyPGfPCyLR9Fbb8zDLTuLexpd3rc21uGKEXu04T8Xgy/wBvKzRwtGOyK8/M1Kmk8XPbUfdl5WLaNgaA1rQ1o7BoAA+gWdJLJGk25O7PqECoCAIAoAqAoAgCoCAKAKgKAKgKAKgIAgCAKAKgKAKgIAgCgCoCgCoCgCoCAIAjAQBAFAf/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12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167" y="3573016"/>
            <a:ext cx="2428875" cy="1876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31666" y="3573016"/>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AutoShape 8" descr="data:image/jpeg;base64,/9j/4AAQSkZJRgABAQAAAQABAAD/2wCEAAkGBxQSDxQUEBQUFBUVFBQVFBYUFBQUFBUUFRQWFhQUFBQYHCggGB0lHBQUITEhJSkrLi4uFx8zODMsNygtLisBCgoKDg0OFxAPFCwcHBwsLCwsLCwsLCwsLCwsLCwsLCwsLCwsLCwsLCwsLCwsLCwsLSwsKywuLSwsLCwsLCwsLP/AABEIAKQBMgMBIgACEQEDEQH/xAAbAAABBQEBAAAAAAAAAAAAAAAAAQIEBQYDB//EADwQAAEDAgQDBgIIBQQDAAAAAAEAAgMEEQUSITEGQVETImFxgZEyoRQzUmKCkrHRByNCcsEVNPDxQ2Ph/8QAGAEBAQEBAQAAAAAAAAAAAAAAAAECAwT/xAAcEQEBAQADAAMAAAAAAAAAAAAAARECITESQVH/2gAMAwEAAhEDEQA/APUahrQoj6dp5f5XRzrnVNc4AEkgAbk6AeZXsjzq+pwdrtgD/wA6LN4rwfFJcuYL9R3XfmGq2jHggEEEHUEagjqCnE9dfNXTHkdZwhNHrDIf7ZBceQcNR63VZI+oh+tidb7TO+35aj1AXtMlO08rfNQajB2u5A+X7K6z8XmdBxM7LZkrgOgcUpklq3iGHMXO+N5uRG3m5x/Qc1sqjg+KR93xsJ6loJ91f4TgzImgMaAByAAHsrpjvgGFthiYxgs1rQBzOnMnmfFXrBZcoI7Lq91guNu11kxCqpbm3IfrzXFZTBOMGSxtdKMua5uNQDmILSOVitAypbKw9jI25BAcLOLSRocvh0XTMY3VPxniTmxNgh1lqDkaBuGnRx8L3t6norbB8PbTwMib/SNT9px1c73/AMKnwXhx8dSZqiXt3NYGRON8wGty699bXA1PxFaNA+6Lpt0XQOui6bdLdA66Lpt0hcoKDjjGRT0rtbFwI8hzKo/4bYSWxGaQfzJznN9wz/xt9tfNxVJxDMcRxJkA1jac0nTsmHb8RsPU9F6jhlPZoWvIntWdM2wSVUnJPBsFCe65uuc7rpS3RdNuo2I1ghifI7ZoJ9eQWmUHFaB81RFe3Ys7x13dyFlcql4XieIM8hJdIS+xOwOwHRXCqQ66Lpt0XUxTrpj2A7hLdF0EOfDGO5Krn4aYTsFoLpLqpitw/BWs2Cv6aGy50bw70U5rVjlWuMPYFIauLAuwXDk3DkJELDWsus1xPBO+RhEYkp42l7o/iMr7d1rmcxe3UbnwWjui69rgpuF6V4iEs+YSyDVrnHKxoJytZHtGLW0Cu0iECoSIugeJD/2u8dQOY9v2UVKphq1ilB2P7plW7RVofbXa2q70Nc2ePMw3Fy0+DmmzgVnMa3XlnEXDk0Er30oDo3uc8xE2c1zjd2QnQgk3sSLeOlqGLGXRus8Pid94Fuvgefova6qkDlQ4hgDHggtBB3BFwfRdJWLGWw7jKVu7g8dHan33WloeMIn2EgLD13asviPA7N480Z+4dPym49gqGpweqh2yyjw7jvYm3zCuJ29jpqtkgvG5rvI/4XdeGxYy6JwDw+J33gW38jz9Fp8M40lbu4SDo7f33Uw16WhZqh4xifpICw9fiCvaasZILxva7yP+FGkhZ/jXFxT0ztbOcCB5cz/hXksoaCXEADmV5XxHOcQxBkDb9ne7/CJu/wCYkD8XgkSrj+GuEkRuqJB35zn13EY+rHsS78XgvSqdlgq3C6fK0WFlajQLPJqGVL+SjXQ91zdNurC05Q53QzF0L8ry2xcw8uhUtZ7h456qrk++GD8IVRoWiwsNholSIugckukui6BUJLougW65VMoawuPIEp91muO8Q7OnyN+KQho9dEEvhDEnSF7jsXG3ktnE66xfCtJ2cTW9AFr6crHONcE1i6Bc2FPBXnrZyEIUVlLoumpbr2OJbpU1CB10XTUXQOuhImTShrS52gAuUFRxTiYiiy31cNfBv/1cP4XFxp5pHbTVD5Iwfs5GR39XMcfKx5rHY1O+tq2wtJGc3eR/RE22Y+xAHi4L1HBqYRxta0BrWgNaBoAALABL4k9Wpao04A3Um6gTyXPhyWI3XNzQdwPmo01Ax3h81JRdbZUFdw614ILQ4c9Lj1CyWIcDMuTFmjP3Dp+U3HsAvTLocAdxfz/dXUx4xUYPVw7ZZQOncd7HT5rjFjRjdaQPid94Ft/I8/RexzYex3h81WVfDzXAjKCPK/yV1Meby8QZjbM6Rx+FoJc4noGjUrXcBYE+PPNMP5sxBI3yMHwsv11JNuvgrPD+G2Ruu1oHkAP0Wlo6bKFLVkS6dlgqXiziNlIYGOtmnkygdGMaXPd8mt/Er9qxOP8ABza2t+kVE0lmDJDHFla1jbG5c5wOYkknQDkNbXWJ620VJVslaHRuDgehXZYqbgqSLWiqXMIucsouCf72AW/KVw/1vEaT/dUxlYP/ACRfzBbqcuo9QFvGNbuR9gT0BPsFQ8FNvTOed5JXu+dlFwzjmknFnOyE6EO28QVoKExhgEOXLyDbW112UElKmoRTkl0iLoFQkQgUrz/EpfpWJho1ZAL+GY7f88VsMbrhDTvkJtZp/RZTgWkJYZXjvSuLz5HYeysS/jb4bFYBXUIUCkZYKxiC58m+LuxdQuTU8FcK2fdCRCisohJdF163E66Lpt0t0Coukui6BVleN8YEbMgPK7v8D/K0NfViKNzzyGnieQXmkcRrq7IdWMPaTdDr3WfiIPo1ysStB/D3CCGGeQHtJrO13bH/AEN8DrmPi63JegwNsFBoYbAKxGiza1DKmSwtzP6KHdLLJc3TUkQ66E1VsuP07ZjE+VrXttfNcN1FwM50vqOaotLoumNcCLggg7Eag+RTkC3RdJdCDoH+vn+66snHT2Ua6FBIkqL6DRcbpqVAqLpLouqK3FOH6ap+vhY4/bAyyfnbY/NZ2bgd8RzUNVJH0ZL32+QcLEet1tLoTUxh/wDWMSpf9zT9swbvi7/yHe+Ss8L45ppTYu7N3MO0sfFaW6rcTwGnqProWOP2rWcPJw1VMqfBUteLscHDwK6rEzcEOjOaiqZIjyZJ32+V91z/ANVxGl/3EHbMH9cXe0623+SYb+t0hZfDeNqeXRxMbuYcLWVjLxBABo8O8lMNZ3+IdUZHQ0rDrI4F/wDYNT+3qtPgtKGsAHIBYjAyauvmqHfC3+XH+rrfIei9IoY7BWkWEDVMYo8IUhq5V0jq1PC5tTwuVaPQkQorKIusBhvGLxbMQ8fNaWh4khk3OU+O3uvXjhq6ui6ZHIHC7SCPBORSoSKBjVeIYieZ0b+6DLcd43YFrbnLoANSXnTQczy9Va8EYJ2EAz/WPOeU/eP9I8ALD0vzWW4dozV1hkdrHCdL7Ol3H5d/Mt6L1KkisEqRJiamVcmlgupdYKA91zcrLQQkuhaRDxnERTwPld/SO6PtPOjW+/yusbw3HRzRP+lvY6aR7nOL3GMjXTK/QG+pNjz8Fb47SyVVbDCWOEEf8x7iCGvP2QdjuG9e87ooHHuGxNbE6ONrZHyZe6MocCNbgaXvl18URz4cqW089WYnudSxMJ1NwX3aGhvIknOAeengpFLxZUsY2Sopy6J2okYHN0v11Hva658RUwc9lBRta0aySakC9u7ndqTpY3N92KXR4xVwFkVRS3F2xtdFoLaNbtdvzagvcGxmOqYXRZu6QHBzbEEi9r7H0JVhdYniV7TWsppHdhTkZ3lgDQ97r95xtbdoFztqnswx9FWQCmMjoZXZXgi7RcgXJAtsbg790pg2d0LJ1PGYZPI3si+JjsvaMOtxobgi24dbUbK4wzH4Kg2jf3vsOBa7TU2B39Loq1ui6bdLdQKhJdF0Coum3RdA66LpqLoHXS3TboQQMSwWCcfzY2k/aAs4eTgvIuM4X0E3ZNJdnF4jzIJtY+INl7YvPsbpBW43C06spYy939znDKPcX9Fe0yLvgzCewp42ne13Hq46uPutlTtUWlgsrCJqnKrIkRru1cWLs1cq6HhOCYE5YU66E26FMHhtfwk25LLsP3dB7bKmmoKmHYCQeGjvY6Feuy0oKgVGFg8l69cPi80ouI3xOtmdGejrj9d1qsO4zOnaAOHUaFd8QwBrwQ5oI8RdZmr4Sym8LnM8Pib7Hb0RO42knFkVu6HE+yynEuMPnc1jB33kNY0cr8z+p8Aq6LBqonLmZ52d+i1/DHDTYndo+75CLZjyB3DRyTw7q54YwgQQsY3kNTzc46ucfMkrRxhcaeOwXdzrC581mtxwqpOSjrlDOHtD2m4cLgjoV0QKhIhUKoOI4VHO6N0gN4nZmWJGt2kgjYg5QpqEGRmwKrhnfPTSskc8kuD2hriCb5ddLbcxsFJixupMFR2kBikiiLg/XKXW0ytcDfYncjRaVCIzFI+HEKNv0lzO0bmzOBax0Zue8L8iMp6H9KfCcafBQ1AzZg14ip3a/E4OzFvgGgOt4+K0FTwfSvfmyObrctY4hvty9LKvx/A5g+E0scbooLFkVzfNmzOc4EjNezedzbxQRMFxR1BH2dTTPa1xuXjW5OwN+6dAOfotHS/RGM+lsY2MFh72Us7pP2OpIGwufVV1Pxi0O7OrhfC46G4Jb5kEAgehVXXdvX96CMfR4XARxuOQPI8Ljlpa4sDYa3QSKDHZ5sQi1dHFJmLY9LOjaH94+JLTr4aaLQ45j0dLk7QOOcnRtrgC13WJHMhZzCKh82KsMsYidFCW5OQAaQLDkP5iitxyF+IumnuY2gsis3MLDQOcOhu87H4gg2WHY1BPpFI0n7J7r/ynU+isF59xB9Gkkh+gW7Zzx9WC0D7JLbWBvrpyBurut4jkfM6KhiExb8T3fBfw1At4ki9ja6GtMi6zmE8QSGf6PVxdlIRdpF8rtCbbnobEEg2sryOrY57mNe0vb8TQRmG2435hFd7oSIQKi6S6EHCvqhFE952a0lZHgJhf2lQ74pnk3+6DZv8AlO/iTXkRR08Z787w3xtzPtc+iveH6MRxsY3ZoAHoFfpPtpINlLjCiwBTGLnW46tC6BManBYrR6EiRxWQmdKuF0LWChe+5TbpEj3gC5NgOZXZzOIB3F1wkpGlZvF+K+8Y6RvaP5uAu0fupnCOMvqY3mUAOY4DTS+nREW8eHgclPghsuANtl1ZORvqoqawLjX6scOoI9xZKyoB8PNMqtQg8owPH5KYdg82fCezc12xDdGu9W2N1qqHi6N2kgLT1GoUXifhyOo7zm2cNntJa4eFxuPArFVGA1EP1bxIOj+678w0PsFpnuPXaarZILscHeR/wuy8Vjxh8Lh2rXxHqdB6OGh91p8L4yeLXIkHjv7qYuvQ7oVFQ8UQv+Ilh8dvdXMcocLtII8DdFdEJEIFQkQgZUQMkblka146OAcPYpYIWsaGsAa1osANAAnIQZDGMNqWT1M8Tc/axdmzIbuaD2YcS3e+Vrtr7hXOF4LHHRtila12hdJcA99wu4g8rbA/dCtkj23BB2IsfI7oPP8AApRFhtRM1o7TN2bX2GcB4Y02dytmv5rVcI0Yio47bvaJHHqXC49hYeic/AIvoslPGC1jyXDUuyu0sRfUgFo0uqOmbiMDOxZGx7Rox92nKPC7ht94Ii8xukjBbUyFwNOC4WIs62oabjmbD1VVwM5rhLI97TNK8ktuMwbe/wAO+pJ9goGKxTBkNG+UySzPD3m+YMbezW3OpFw534VY45w1SthdIA6Ps23uw7kCzQQ7S5NhpbUoJUmKSPxIQREdmxl5tAbnc67jdg8yVfrMcCURbC6Z+rpToTqcjSRe56uzH0C0yKVBKRU/FuKCmo5ZCbHKQPMoMjBJ9MxeSTeOnGRnTO7c+g/VejUEdgsV/D/DTHTNLx35CZX9cz9bHyFh6LfUzdEqRMhCktXCILu1c63HVqemNTgstHXXOVyeo8jtUkBdCZdCqMji+Mx07byHXk0blZ0Q1NebvJhg6DdwXHj6jZma/MTI4gBvL2Wm4dp3x07BI4l1r68vBdXM+gwmOCMtjaBobnmdOZWf/h8bGoHR/wC4WixLFIobCVwbmuAs1wE8GaptqC648sxQbRCRCKVK1xCahAPaHbj2/ZQajDQdrH9fZTkIM3WYMDcEeYI/ULMV3BzL3jBjP/r0H5D3fkvTCb76+a4yUrXeHzH/AD3TUx4/Ph1VDtaVvh3X/lcbfNOoeI3RusS+J3R12n2O69QqMLvyuPDX/pUmI4AyQWc0OHRwBHzVTEfDeM3adoA8dRo5aOix+GXZ2U9HaLz2t4Py6wudGenxs9jqPQqrkjqYfjZnb9qPve7fi9robXtIN9vklXkeFcVuYbMkII3aeXgQdlrcO4zBt2rb+Lf2Uxda9Cg0eLRS/A8X6HQqailuhCRAqEJEDHU7C8PLW5xcB2UZgCLEB2/NV/EeGPqYezY8M7wLrgnMBsNDprY+gVmhA2nhDGNY0Wa1oaPICwT0iECrz3j6b6TWU9G3VubtJf7W6kH5D8S3tRMGMc52gaCT6LzvgyM1FVUVb/63mOO/2Gm7reth+FBvsMhsAruFqg0cdgrGIKUjuxdmrm1dGrnW46BOCYE66KHu0Ua66TOXJIlKhJdCqPLcKiNZWOmf9XGbMHitk94aCToALrI/6FUU5JpX3G+UqJimNVMjOwdEWPeQ3MNrLqwfT03+o1b3vv2LO623NaXA8EZShwZc5je53tyC6YJh4ggawb2ufEqeoSFQkQilSpqW6BUiEIBCRKgUFI4A7i/6+6EII8tE07fP91X1WFdR/wA81cIDkTGIxThmOX42B3Q2s4eThqFm6rheSPWCQj7sneHkHDUet16y9jTuPbT5bKNNQA7WPnoU1MeQuqp4T/OjcAP6295vncaj1AV3hPFz2gZZMw6ONwtfVYQOllnMS4SjeSclnfaZ3HepG/rdUX1Bxcx31jS3xGoV7TVscgux4PkdfZeTVGA1EX1T84+y/uu/MND7BRo8XfC7+c18R6nQejxofdDa9pQvPcM4weLd4PHjv7rS0PFET/juw+Oo91MXV6hc4pmuF2kEeBunopyS6RCDJfxKxQxUfZs1kmIY0czc2/UgeqncKYWIII4x/Q0Anq7dx9Tc+qy+ISfTMZA3jpRm8M+zfnmP4V6FQRWARFjTtUyMKPEFKYs1qOrV1C5tTwsNQ5LdNukedEVyedU1IhVkt0JEKijTXRgm5APolQtslQkQgVCEIBCEIFQkQgEqRCBUJEIFQkQgVCRCB2b/AKOo9lyfA08reWo9j+6fdCCDPht9rHy/bdVNXg4Nxb0WkQTffXz/AH3RMea1/BzN4wYz1jNh+T4fkqaXDaqHa0rfDuv/ACk2PuvXZKVp2089R7qFUYZflfxGoV1MeYUfEBjdYl8buhu0+x3Wrw7jF2gfZ467FS8QwFjwQ5ocOjgCPms1WcH5TeFzoz0+Nn5TqPQhBu6biKF41dlPQhRcX4nijieWG5DTrawGm6wH0SqjNiwPHVrwPcPtb5qTT4FNUOAqCGRXBLGm7n/dcRo0eVyfBDV1/DugPYmZ/wAdQ4ym++XZg9tfxL0OmYqvC6YNaABYAWA6BXULVlpIjCkNXFgXZqzVjoE4JgT1lo5cpiuhKjvdqrCkQkSXWmTroTboUFIlSIW0KkQhAqEIQCEIQKhIhAqEIQIlQhAiEIQCEIQCVCECIQhAqQFCEDgwONiPXYqHUQC580IQQJaZp5LrSUzQdAlQqyt6dqnRhCFlpJaugKRCzWoeE5KhZU1x0UdCFqJQkuhCqBCEIP/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cxnSp>
        <p:nvCxnSpPr>
          <p:cNvPr id="7" name="Straight Arrow Connector 6"/>
          <p:cNvCxnSpPr/>
          <p:nvPr/>
        </p:nvCxnSpPr>
        <p:spPr>
          <a:xfrm flipH="1">
            <a:off x="2555776" y="2564904"/>
            <a:ext cx="1224136" cy="720080"/>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319972" y="2564904"/>
            <a:ext cx="0" cy="864096"/>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906144" y="2534594"/>
            <a:ext cx="1826096" cy="894406"/>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sp>
        <p:nvSpPr>
          <p:cNvPr id="10" name="AutoShape 11" descr="data:image/jpeg;base64,/9j/4AAQSkZJRgABAQAAAQABAAD/2wCEAAkGBhASEBAUDw4SDxUVDxUPEBUSFBAUEBUQGRAVFhQQEhIXHCceGBklGhUVHy8gIycpLCwsFh4xNjEqNSYrLikBCQoKDgwOGg8PGjQkHCQxLDU0LCwtKSwtKiovLCktKSwsLywsLCwpLC4qKTQpKiwsKSw0LC0qNSkvLCk1LDAsKf/AABEIAKQA6AMBIgACEQEDEQH/xAAbAAEAAwEBAQEAAAAAAAAAAAAAAQUGBAMCB//EADoQAAICAQIEBAQEBAMJAAAAAAECAAMRBBIFBiExEyJBURQyYXEjUoGxFTNioVNykQc1QoKSs9Hw8f/EABkBAQADAQEAAAAAAAAAAAAAAAABAgMEBf/EACoRAAMAAQMCBAYDAQAAAAAAAAABAhEDITETQRJRYYEEcZGhsfAiMsHR/9oADAMBAAIRAxEAPwD9xiIgCIiAIiIAiIgCIiAIiIAiIgCIiAIiIAiIgCIiAIiIAiIgCIiAIiIAiIgCIiAIiIAiIgCIiAIiIAiIgCIiAIiIAiIgCIiAIiIAiIgCIiAIiIAiIgCJGZWcT5ioo6O+W/KvVv19pKTp4RDpSsstMxM9o+Y77j+DoyV/M77F/wBcHP6S4qtt25srUH2Rt37gS1Q52ZWbVcHTE8aNUj52nqO4PRh9xPaULiIiAIiIAiIgCIiAIiIAiIgCIiAIiIAiIgCIiAIiIAkGTPmxwASewGT9oBnOa+YTSPDqP4jDLH8q/T6yg5f0NT3VfEt1tLGlDuJtK9XYn8oyO/eV9ljai/P/ABWWAD6AnAH6D9ppfh1/i9CKPLRoDj6Fnx+wnpuVpR4VzjP77nmOnqX4u2Uv32NYiAdAMAdsdp9TNavmuw22V6LRvrDUdtrB0StW9UDN8zfQTkp55uexqa+G3G0IGKMyLjP5yThR/cziWhb3x90db+I01t/jLzi+nIxanRlxux6jPrOvQawWIG9ezD2MpuGcxm86ii+htNcle5kYhgVI6MrDoZ6cvWeZ19CM/qDJqGparlEzappzwy/iMyMzA3JiRuHvG4e8DJMSCw94LD3gExGYgCIiAIiIAiIgCIiAIiIAiIgCIiAJy8U/kXY/wnx/0GdU+XXIIPYjB+0lPBD3R+Y8vEfFUZ/xB+xx/fEvdfbfpeI33/B3alLaK60NIDbSpO4MM9Jn9VQ2nvI9a3BX6gHKn/TE/StNq1srV1Iwygj/AMT0fiKw1WMpo87QjxJznDTMRy3xS/SV3I+g1Fpe9762Ss+ff6WZ+VhjBzPLgXHrU1WuvbQ3OtlwqPhhXeuxEGa2Cnt5h1E/QszPcvab4OmwXujWWai29ghJyXbp6ewEy6s0qbnd/Ms9CpcpVss+RX6Ou5rdTq9RUaDbWun09bY3isd3fHYnJ6S25eq8zt7Db+vect1tmos6D6AegHuZoNFpBWgUfcn3PqZTUr+O/Jvpxh7FfrNSa9UhKWsrUlMojuoc2LjcV7dPUypbh+o21hFf8cNprzk/h1i52Fvfp5C6gjrll9pf8X4tVpqmtvbaq+wySfRQB3Mzo5w1rL4lXCbWqxncXVXK+4r7mRpzdLKX1K6riXinv6bkDTOLNYPCbJFwqPg27sGsBQt+duO+Bieen4NqMCtkAPxKE5R/hvD+GbD7N2c7uh6/MAfvpOCcYXU0i1EevJKlbFKsCO4+o+onfiVerUvDRK0ZrdMyt/D/AA2ZL6rtSBQiaZkDthgCGHQ/hvuwdxx0x16Tzs0lg3jV0232GipaGrDEK4qAcKy9K28TcdxwMEdek18SvVZborzKHg91td9qXJazP4RDhHNWRp1DnePKvmBl/IEruYeMjSaay9kLhCo2ggE7nC9/1ld7pJLc0205bb2RZxMjbzxdWniW8L1CV4yzgowC/mwD2mm0GvS6pLKzuR1Dqe3Q+49DJrTqVlkRqxbwnudEiQzgAk9ABk/ac1fEa7KTbS62LtYqynKkjPqPqJTGTRtI6pMpuU+LvqdJXdYFVmLZC529GIHcn2lxmKly/CyJpUlSJiRmMyCxMSMxmATEjMmAIiIAkSYgFBzPy946h68CxRj6Mv5T9faZ/l/jp0zGq8EJnqCDlG9entN/ODiPBqLv5tYJ9GHRh+onRGt/HwXuvwc96LdeOOT4/h9NgDVsQD2KN5f9O0+F4BX6sxnJp+VjUc0aq2r6eVh+oIxLnS1Oo89nifXaF/aUqsf1ZeU3/ZE0aZEGEUL/AO+s9oiZGpiec1Fmv4XTZ/Kax3YHszrgqD+3/NNpiUvNPL3xVa7H8K2txbQ/5XHbP0lSvG+LquxuGrZYOgsSxBUf68Z6fadOOpEqXx649ziVdLUp0ue637cF5zE9q0E06mrSnI3WWgFVT1Kg9N336TK8L5ldNZp6l4kvEa7mKONtYettpIZWQDI+k9uKcC4jZRpm1Hh6yyvU+NZSNqI1Z7V5OAxX6+nv6/dnD9ZfqtFadEumqquyy7qjZjacudpxjsABk9ZrpzClptPny9vUy1KurTSa48/f0PKrU8S1Oq1tVOrWiuq/Ac1ozAelSjHb1JPWednMj6i65f4nVoKqm8Jc+D41rjoznxOy59pfcucLtq1GvexNq26jfUcqdy7e+Acj9ZSWcuXaa+418Pq4hTbYbV3eGLa2PzKd/dcy01DbW3Cxx6Z5K1Goknvu3nn1x7FpybzE9zaii25NQ9JGLq9u22thlW8vTPocR/tK/wB2aj71f9+udPK2gtQWPfpdPpWZvIlKruFYHRbGXoTnPb3jnjhtuo0F1VCb3Y17Vyq5xahPUkAdAZjmVrprjKN8W/hmnzh/7gpdRxHil2nNNfDPD31eH4j21bQpXG/GfaRdo7NHTp6W4tVoq0qwcKhte0sSxBfPlyemBNppKytaA9CEAP3xMhquGamniGo1A0Q1y2ogqO+sPVtUAphz0BPXpLxqKm1hJfl+5nek5SrLb4+X0ObhPFdVq6dXUmuUtS4I1C11nxaSjHaVIwDn1A9JPIOi1A0YsOq3Umm0LR4aDa24+bxMbj2PTPrLDlnguqS7Xvqa0r8cIV2MCg/DI2j18uQM4GcEzy5S02tpqOlu0m1FW3bdvQhsk7QFBz1ye8vdTipnHby8tzPTh+KarOd1389in5W0PEbNArafWDTIgfw1FaMXIYks7MDjrkACdtvNmp+E0GqLbF+I8HWKFXYRkr4mSCVHl9D6y85S4XbToEqtTa4FgK5U92bHUHHqJwcN5YsPCX0t9YVyLCBlTht5ZDkHHfEVqRVtvGM/bf6kzpXMJS3nw/dYx8jn5l5svp1qCpvwKfD+M6IR+KxC7iRkYHXpLRuK3WcT8GqzFVWmNlwwpBsY4QEkZHv0I7Su4Jylc2h1Sawfjaj58lCRtQLV1Xp0wDPvljlrUrpdV8QdmovGwtlSQq17K8len/2RXSU7Yytvn6+2/wBiY6zpZzh7/LHb8fcquKcbvqDseO0tepJ8BEqNRwf5fYt/fMtbeY71u4bczbdPqqxXYmF2pey5UhsbuuffHScGl4VrRozpU4bXU/hlGuL1FW/qUDqWP16e8tOJcDLcHWq7Fb1aZWySPJai56MPtjI95aunsnjnHbh99is9R5azxnvyu25028Uus4olFNm2qqk26kBUIZmOEQkjI9+mJpZk/wDZ9pHNFmpu626l/FY/0AYQfbGT+s1k5NZKa8K7frO34dup8b77/wDBERMToEREASJMQBERAEREA+YlNxZNS1yeC5RVTe35TixcrjHmJUEdxjOZzNxzVA4+HBbYGwFsx1QNv3dsAnZjvkZmi02+DJ6qT3RoomcbjmqA81A9cMFtI6NYoUqOuW2Kc+m8fqr4lq93yebxHQgq4RF3ZUt+Y49QcdY6TI60+Ro4zM/oeP22XGtqwh8N224fepUJg7vlOd/buMfecum49q1SofDmw4VWcrYvn2+ZGDdc/wBQ6SejXA60mrkAyh4dxXUWXKLKwiYsB8j9WXaVKufTBPcDODPLScf1D7SKQVILMwSzphGbwwDjcei9R080jpUOrJpMxMt/H9WyNikVNtcoTXa4cjJGAO3QDv3z0noeN6ld/wCCz/MyZV8uNx+UgYUAAHB6nPvJ6NDrSaSJntTrdU1emsVCDusexF3jcFrfZnHXBIBx19O86eGcSvsL7qwFVCVO11NhyQCob5R07H3kPTaWSVqJvGC5iZl+Y9ThNun3kqSw2WqFbafKCe+CMHp6zr0XFdQ1tqPp8BKyQwyNzjbtxnphsn7Yh6VJZC1ZbwXcTPaDV6m66osCiBLC2FtVWfbXgMDg9CzDr0OCZzU8V1q73ao24AUoFdPMGu6pn/KuffIk9J+ZHVXkamUPMPLT6psHWWVUlQtlSBcP1z83eH4xf8Mr+FtZrGQ+WxtqYba+xRu6kAfTM46uNavYgFRZq1QOevnZqSwDdyMYG7t1Ilom5eUyl3Frwvg0+npVEVUG1VUKo9lAwBPWZyrj13jJXZWqZs8Ps/nG5xvT0UYUHB75mjEzqXL3NopUthERKFxERAEREAREQBERAIxGJMQCMRiTEA8k0lYZmVFDN8zBQGb/ADHuZ6YkxAIxPmupVACgKAMAAAAD2An3EAjEYkxAIxGJMQCMRiTEAjEYkxAIxPiuhVztULklmwAMse5PuZ6RAPFtJWXDlFLgYDYG8D2Dd57REAREQBERAEREAREQBERAEREAREQBERAEREAREQBERAEREAREQBERAEREAREQBERAEREAREQBERAEREAREQBERAEREAREQBERAEREAREQBERAEREAREQBERAEREAREQBERAEREAREQBERAEREAREQBERAEREAREQBERAEREAREQD/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132" name="Picture 1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09392" y="5295900"/>
            <a:ext cx="2209800" cy="156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Oval 14"/>
          <p:cNvSpPr/>
          <p:nvPr/>
        </p:nvSpPr>
        <p:spPr>
          <a:xfrm>
            <a:off x="765175" y="1900602"/>
            <a:ext cx="1302370" cy="1267984"/>
          </a:xfrm>
          <a:prstGeom prst="ellipse">
            <a:avLst/>
          </a:prstGeom>
          <a:solidFill>
            <a:schemeClr val="accent3">
              <a:lumMod val="60000"/>
              <a:lumOff val="40000"/>
              <a:alpha val="4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rPr>
              <a:t>system 1</a:t>
            </a:r>
            <a:endParaRPr lang="en-GB" sz="2000" dirty="0">
              <a:solidFill>
                <a:schemeClr val="tx1"/>
              </a:solidFill>
            </a:endParaRPr>
          </a:p>
        </p:txBody>
      </p:sp>
      <p:cxnSp>
        <p:nvCxnSpPr>
          <p:cNvPr id="16" name="Straight Arrow Connector 15"/>
          <p:cNvCxnSpPr/>
          <p:nvPr/>
        </p:nvCxnSpPr>
        <p:spPr>
          <a:xfrm>
            <a:off x="1416360" y="3168586"/>
            <a:ext cx="0" cy="302285"/>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7020272" y="1900602"/>
            <a:ext cx="1302370" cy="1267984"/>
          </a:xfrm>
          <a:prstGeom prst="ellipse">
            <a:avLst/>
          </a:prstGeom>
          <a:solidFill>
            <a:schemeClr val="accent2">
              <a:lumMod val="60000"/>
              <a:lumOff val="40000"/>
              <a:alpha val="42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rPr>
              <a:t>system 2</a:t>
            </a:r>
            <a:endParaRPr lang="en-GB" sz="2000" dirty="0">
              <a:solidFill>
                <a:schemeClr val="tx1"/>
              </a:solidFill>
            </a:endParaRPr>
          </a:p>
        </p:txBody>
      </p:sp>
      <p:cxnSp>
        <p:nvCxnSpPr>
          <p:cNvPr id="19" name="Straight Arrow Connector 18"/>
          <p:cNvCxnSpPr/>
          <p:nvPr/>
        </p:nvCxnSpPr>
        <p:spPr>
          <a:xfrm>
            <a:off x="7689892" y="3168585"/>
            <a:ext cx="0" cy="302285"/>
          </a:xfrm>
          <a:prstGeom prst="straightConnector1">
            <a:avLst/>
          </a:prstGeom>
          <a:ln w="50800">
            <a:solidFill>
              <a:schemeClr val="accent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pic>
        <p:nvPicPr>
          <p:cNvPr id="1028"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61482" y="3777803"/>
            <a:ext cx="3175068" cy="13073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483667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t>Two systems – Dual Process Theory</a:t>
            </a:r>
            <a:endParaRPr lang="en-GB" dirty="0"/>
          </a:p>
        </p:txBody>
      </p:sp>
      <p:sp>
        <p:nvSpPr>
          <p:cNvPr id="8" name="Text Placeholder 7"/>
          <p:cNvSpPr>
            <a:spLocks noGrp="1"/>
          </p:cNvSpPr>
          <p:nvPr>
            <p:ph type="body" idx="1"/>
          </p:nvPr>
        </p:nvSpPr>
        <p:spPr/>
        <p:txBody>
          <a:bodyPr/>
          <a:lstStyle/>
          <a:p>
            <a:r>
              <a:rPr lang="en-GB" dirty="0" smtClean="0"/>
              <a:t>System one</a:t>
            </a:r>
            <a:endParaRPr lang="en-GB" dirty="0"/>
          </a:p>
        </p:txBody>
      </p:sp>
      <p:sp>
        <p:nvSpPr>
          <p:cNvPr id="10" name="Text Placeholder 9"/>
          <p:cNvSpPr>
            <a:spLocks noGrp="1"/>
          </p:cNvSpPr>
          <p:nvPr>
            <p:ph type="body" sz="quarter" idx="3"/>
          </p:nvPr>
        </p:nvSpPr>
        <p:spPr/>
        <p:txBody>
          <a:bodyPr/>
          <a:lstStyle/>
          <a:p>
            <a:r>
              <a:rPr lang="en-GB" dirty="0" smtClean="0"/>
              <a:t>System two</a:t>
            </a:r>
            <a:endParaRPr lang="en-GB" dirty="0"/>
          </a:p>
        </p:txBody>
      </p:sp>
      <p:sp>
        <p:nvSpPr>
          <p:cNvPr id="11" name="Content Placeholder 10"/>
          <p:cNvSpPr>
            <a:spLocks noGrp="1"/>
          </p:cNvSpPr>
          <p:nvPr>
            <p:ph sz="quarter" idx="4"/>
          </p:nvPr>
        </p:nvSpPr>
        <p:spPr/>
        <p:txBody>
          <a:bodyPr>
            <a:normAutofit/>
          </a:bodyPr>
          <a:lstStyle/>
          <a:p>
            <a:pPr marL="0" indent="0">
              <a:buNone/>
            </a:pPr>
            <a:r>
              <a:rPr lang="en-GB" sz="6000" dirty="0" smtClean="0"/>
              <a:t>234.6x </a:t>
            </a:r>
          </a:p>
          <a:p>
            <a:pPr marL="0" indent="0">
              <a:buNone/>
            </a:pPr>
            <a:r>
              <a:rPr lang="en-GB" sz="6000" dirty="0"/>
              <a:t>0.3 ÷ </a:t>
            </a:r>
            <a:endParaRPr lang="en-GB" sz="6000" dirty="0" smtClean="0"/>
          </a:p>
          <a:p>
            <a:pPr marL="0" indent="0">
              <a:buNone/>
            </a:pPr>
            <a:r>
              <a:rPr lang="en-GB" sz="6000" dirty="0" smtClean="0"/>
              <a:t>17 =</a:t>
            </a:r>
            <a:endParaRPr lang="en-GB" sz="6000" dirty="0"/>
          </a:p>
        </p:txBody>
      </p:sp>
      <p:pic>
        <p:nvPicPr>
          <p:cNvPr id="9220" name="Picture 4" descr="https://encrypted-tbn0.gstatic.com/images?q=tbn:ANd9GcSN0dRC-McQJU-CE7TX2HSNd-bQENoeHR0b_eSJGE_nvXdT5fV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2" y="2319040"/>
            <a:ext cx="3528392" cy="352839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222174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t>Thinking fast and slow</a:t>
            </a:r>
            <a:endParaRPr lang="en-GB" dirty="0"/>
          </a:p>
        </p:txBody>
      </p:sp>
      <p:graphicFrame>
        <p:nvGraphicFramePr>
          <p:cNvPr id="8" name="Table 7"/>
          <p:cNvGraphicFramePr>
            <a:graphicFrameLocks noGrp="1"/>
          </p:cNvGraphicFramePr>
          <p:nvPr>
            <p:extLst>
              <p:ext uri="{D42A27DB-BD31-4B8C-83A1-F6EECF244321}">
                <p14:modId xmlns:p14="http://schemas.microsoft.com/office/powerpoint/2010/main" val="4247773536"/>
              </p:ext>
            </p:extLst>
          </p:nvPr>
        </p:nvGraphicFramePr>
        <p:xfrm>
          <a:off x="1524000" y="1397000"/>
          <a:ext cx="6144345" cy="3093376"/>
        </p:xfrm>
        <a:graphic>
          <a:graphicData uri="http://schemas.openxmlformats.org/drawingml/2006/table">
            <a:tbl>
              <a:tblPr firstRow="1" bandRow="1">
                <a:tableStyleId>{2D5ABB26-0587-4C30-8999-92F81FD0307C}</a:tableStyleId>
              </a:tblPr>
              <a:tblGrid>
                <a:gridCol w="2048115"/>
                <a:gridCol w="2048115"/>
                <a:gridCol w="2048115"/>
              </a:tblGrid>
              <a:tr h="773344">
                <a:tc>
                  <a:txBody>
                    <a:bodyPr/>
                    <a:lstStyle/>
                    <a:p>
                      <a:r>
                        <a:rPr lang="en-GB" dirty="0" smtClean="0"/>
                        <a:t>SHORT</a:t>
                      </a:r>
                      <a:endParaRPr lang="en-GB" dirty="0"/>
                    </a:p>
                  </a:txBody>
                  <a:tcPr>
                    <a:solidFill>
                      <a:schemeClr val="accent3">
                        <a:lumMod val="40000"/>
                        <a:lumOff val="60000"/>
                      </a:schemeClr>
                    </a:solidFill>
                  </a:tcPr>
                </a:tc>
                <a:tc>
                  <a:txBody>
                    <a:bodyPr/>
                    <a:lstStyle/>
                    <a:p>
                      <a:r>
                        <a:rPr lang="en-GB" b="1" dirty="0" smtClean="0"/>
                        <a:t>TIME</a:t>
                      </a:r>
                      <a:endParaRPr lang="en-GB" b="1" dirty="0"/>
                    </a:p>
                  </a:txBody>
                  <a:tcPr>
                    <a:gradFill flip="none" rotWithShape="1">
                      <a:gsLst>
                        <a:gs pos="0">
                          <a:schemeClr val="accent3">
                            <a:lumMod val="20000"/>
                            <a:lumOff val="80000"/>
                          </a:schemeClr>
                        </a:gs>
                        <a:gs pos="50000">
                          <a:schemeClr val="accent1">
                            <a:tint val="44500"/>
                            <a:satMod val="160000"/>
                          </a:schemeClr>
                        </a:gs>
                        <a:gs pos="100000">
                          <a:schemeClr val="accent2">
                            <a:lumMod val="40000"/>
                            <a:lumOff val="60000"/>
                          </a:schemeClr>
                        </a:gs>
                      </a:gsLst>
                      <a:lin ang="0" scaled="1"/>
                      <a:tileRect/>
                    </a:gradFill>
                  </a:tcPr>
                </a:tc>
                <a:tc>
                  <a:txBody>
                    <a:bodyPr/>
                    <a:lstStyle/>
                    <a:p>
                      <a:r>
                        <a:rPr lang="en-GB" dirty="0" smtClean="0"/>
                        <a:t>LONGER</a:t>
                      </a:r>
                      <a:endParaRPr lang="en-GB" dirty="0"/>
                    </a:p>
                  </a:txBody>
                  <a:tcPr>
                    <a:solidFill>
                      <a:schemeClr val="accent2">
                        <a:lumMod val="40000"/>
                        <a:lumOff val="60000"/>
                      </a:schemeClr>
                    </a:solidFill>
                  </a:tcPr>
                </a:tc>
              </a:tr>
              <a:tr h="773344">
                <a:tc>
                  <a:txBody>
                    <a:bodyPr/>
                    <a:lstStyle/>
                    <a:p>
                      <a:r>
                        <a:rPr lang="en-GB" dirty="0" smtClean="0"/>
                        <a:t>MESSY</a:t>
                      </a:r>
                      <a:endParaRPr lang="en-GB" dirty="0"/>
                    </a:p>
                  </a:txBody>
                  <a:tcPr>
                    <a:solidFill>
                      <a:schemeClr val="accent3">
                        <a:lumMod val="40000"/>
                        <a:lumOff val="60000"/>
                      </a:schemeClr>
                    </a:solidFill>
                  </a:tcPr>
                </a:tc>
                <a:tc>
                  <a:txBody>
                    <a:bodyPr/>
                    <a:lstStyle/>
                    <a:p>
                      <a:r>
                        <a:rPr lang="en-GB" b="1" dirty="0" smtClean="0"/>
                        <a:t>STRUCTURE</a:t>
                      </a:r>
                      <a:endParaRPr lang="en-GB" b="1" dirty="0"/>
                    </a:p>
                  </a:txBody>
                  <a:tcPr>
                    <a:gradFill flip="none" rotWithShape="1">
                      <a:gsLst>
                        <a:gs pos="0">
                          <a:schemeClr val="accent3">
                            <a:lumMod val="20000"/>
                            <a:lumOff val="80000"/>
                          </a:schemeClr>
                        </a:gs>
                        <a:gs pos="50000">
                          <a:schemeClr val="accent1">
                            <a:tint val="44500"/>
                            <a:satMod val="160000"/>
                          </a:schemeClr>
                        </a:gs>
                        <a:gs pos="100000">
                          <a:schemeClr val="accent2">
                            <a:lumMod val="40000"/>
                            <a:lumOff val="60000"/>
                          </a:schemeClr>
                        </a:gs>
                      </a:gsLst>
                      <a:lin ang="0" scaled="1"/>
                      <a:tileRect/>
                    </a:gradFill>
                  </a:tcPr>
                </a:tc>
                <a:tc>
                  <a:txBody>
                    <a:bodyPr/>
                    <a:lstStyle/>
                    <a:p>
                      <a:r>
                        <a:rPr lang="en-GB" dirty="0" smtClean="0"/>
                        <a:t>WELL STRUCTURED</a:t>
                      </a:r>
                      <a:endParaRPr lang="en-GB" dirty="0"/>
                    </a:p>
                  </a:txBody>
                  <a:tcPr>
                    <a:solidFill>
                      <a:schemeClr val="accent2">
                        <a:lumMod val="40000"/>
                        <a:lumOff val="60000"/>
                      </a:schemeClr>
                    </a:solidFill>
                  </a:tcPr>
                </a:tc>
              </a:tr>
              <a:tr h="773344">
                <a:tc>
                  <a:txBody>
                    <a:bodyPr/>
                    <a:lstStyle/>
                    <a:p>
                      <a:r>
                        <a:rPr lang="en-GB" dirty="0" smtClean="0"/>
                        <a:t>TACIT</a:t>
                      </a:r>
                      <a:endParaRPr lang="en-GB" dirty="0"/>
                    </a:p>
                  </a:txBody>
                  <a:tcPr>
                    <a:solidFill>
                      <a:schemeClr val="accent3">
                        <a:lumMod val="40000"/>
                        <a:lumOff val="60000"/>
                      </a:schemeClr>
                    </a:solidFill>
                  </a:tcPr>
                </a:tc>
                <a:tc>
                  <a:txBody>
                    <a:bodyPr/>
                    <a:lstStyle/>
                    <a:p>
                      <a:r>
                        <a:rPr lang="en-GB" b="1" dirty="0" smtClean="0"/>
                        <a:t>VISIBILITY</a:t>
                      </a:r>
                      <a:r>
                        <a:rPr lang="en-GB" b="1" baseline="0" dirty="0" smtClean="0"/>
                        <a:t> </a:t>
                      </a:r>
                      <a:endParaRPr lang="en-GB" b="1" dirty="0"/>
                    </a:p>
                  </a:txBody>
                  <a:tcPr>
                    <a:gradFill flip="none" rotWithShape="1">
                      <a:gsLst>
                        <a:gs pos="0">
                          <a:schemeClr val="accent3">
                            <a:lumMod val="20000"/>
                            <a:lumOff val="80000"/>
                          </a:schemeClr>
                        </a:gs>
                        <a:gs pos="50000">
                          <a:schemeClr val="accent1">
                            <a:tint val="44500"/>
                            <a:satMod val="160000"/>
                          </a:schemeClr>
                        </a:gs>
                        <a:gs pos="100000">
                          <a:schemeClr val="accent2">
                            <a:lumMod val="40000"/>
                            <a:lumOff val="60000"/>
                          </a:schemeClr>
                        </a:gs>
                      </a:gsLst>
                      <a:lin ang="0" scaled="1"/>
                      <a:tileRect/>
                    </a:gradFill>
                  </a:tcPr>
                </a:tc>
                <a:tc>
                  <a:txBody>
                    <a:bodyPr/>
                    <a:lstStyle/>
                    <a:p>
                      <a:r>
                        <a:rPr lang="en-GB" dirty="0" smtClean="0"/>
                        <a:t>HIGHLY</a:t>
                      </a:r>
                      <a:r>
                        <a:rPr lang="en-GB" baseline="0" dirty="0" smtClean="0"/>
                        <a:t> VISIBLE</a:t>
                      </a:r>
                      <a:endParaRPr lang="en-GB" dirty="0"/>
                    </a:p>
                  </a:txBody>
                  <a:tcPr>
                    <a:solidFill>
                      <a:schemeClr val="accent2">
                        <a:lumMod val="40000"/>
                        <a:lumOff val="60000"/>
                      </a:schemeClr>
                    </a:solidFill>
                  </a:tcPr>
                </a:tc>
              </a:tr>
              <a:tr h="773344">
                <a:tc>
                  <a:txBody>
                    <a:bodyPr/>
                    <a:lstStyle/>
                    <a:p>
                      <a:r>
                        <a:rPr lang="en-GB" dirty="0" smtClean="0"/>
                        <a:t>LOW</a:t>
                      </a:r>
                      <a:endParaRPr lang="en-GB" dirty="0"/>
                    </a:p>
                  </a:txBody>
                  <a:tcPr>
                    <a:solidFill>
                      <a:schemeClr val="accent3">
                        <a:lumMod val="40000"/>
                        <a:lumOff val="60000"/>
                      </a:schemeClr>
                    </a:solidFill>
                  </a:tcPr>
                </a:tc>
                <a:tc>
                  <a:txBody>
                    <a:bodyPr/>
                    <a:lstStyle/>
                    <a:p>
                      <a:r>
                        <a:rPr lang="en-GB" b="1" dirty="0" smtClean="0"/>
                        <a:t>CONTROL </a:t>
                      </a:r>
                      <a:endParaRPr lang="en-GB" b="1" dirty="0"/>
                    </a:p>
                  </a:txBody>
                  <a:tcPr>
                    <a:gradFill flip="none" rotWithShape="1">
                      <a:gsLst>
                        <a:gs pos="0">
                          <a:schemeClr val="accent3">
                            <a:lumMod val="20000"/>
                            <a:lumOff val="80000"/>
                          </a:schemeClr>
                        </a:gs>
                        <a:gs pos="50000">
                          <a:schemeClr val="accent1">
                            <a:tint val="44500"/>
                            <a:satMod val="160000"/>
                          </a:schemeClr>
                        </a:gs>
                        <a:gs pos="100000">
                          <a:schemeClr val="accent2">
                            <a:lumMod val="40000"/>
                            <a:lumOff val="60000"/>
                          </a:schemeClr>
                        </a:gs>
                      </a:gsLst>
                      <a:lin ang="0" scaled="1"/>
                      <a:tileRect/>
                    </a:gradFill>
                  </a:tcPr>
                </a:tc>
                <a:tc>
                  <a:txBody>
                    <a:bodyPr/>
                    <a:lstStyle/>
                    <a:p>
                      <a:r>
                        <a:rPr lang="en-GB" dirty="0" smtClean="0"/>
                        <a:t>HIGH</a:t>
                      </a:r>
                      <a:endParaRPr lang="en-GB" dirty="0"/>
                    </a:p>
                  </a:txBody>
                  <a:tcPr>
                    <a:solidFill>
                      <a:schemeClr val="accent2">
                        <a:lumMod val="40000"/>
                        <a:lumOff val="60000"/>
                      </a:schemeClr>
                    </a:solidFill>
                  </a:tcPr>
                </a:tc>
              </a:tr>
            </a:tbl>
          </a:graphicData>
        </a:graphic>
      </p:graphicFrame>
      <p:sp>
        <p:nvSpPr>
          <p:cNvPr id="10" name="TextBox 9"/>
          <p:cNvSpPr txBox="1"/>
          <p:nvPr/>
        </p:nvSpPr>
        <p:spPr>
          <a:xfrm rot="5400000">
            <a:off x="-415969" y="2586121"/>
            <a:ext cx="2869760" cy="707886"/>
          </a:xfrm>
          <a:prstGeom prst="rect">
            <a:avLst/>
          </a:prstGeom>
          <a:solidFill>
            <a:schemeClr val="accent3">
              <a:lumMod val="40000"/>
              <a:lumOff val="60000"/>
            </a:schemeClr>
          </a:solidFill>
        </p:spPr>
        <p:txBody>
          <a:bodyPr wrap="none" rtlCol="0">
            <a:spAutoFit/>
          </a:bodyPr>
          <a:lstStyle/>
          <a:p>
            <a:r>
              <a:rPr lang="en-GB" sz="4000" dirty="0" smtClean="0"/>
              <a:t>SYSTEM ONE</a:t>
            </a:r>
            <a:endParaRPr lang="en-GB" sz="4000" dirty="0"/>
          </a:p>
        </p:txBody>
      </p:sp>
      <p:sp>
        <p:nvSpPr>
          <p:cNvPr id="12" name="TextBox 11"/>
          <p:cNvSpPr txBox="1"/>
          <p:nvPr/>
        </p:nvSpPr>
        <p:spPr>
          <a:xfrm rot="5400000">
            <a:off x="6706121" y="2586121"/>
            <a:ext cx="2989280" cy="707886"/>
          </a:xfrm>
          <a:prstGeom prst="rect">
            <a:avLst/>
          </a:prstGeom>
          <a:solidFill>
            <a:schemeClr val="accent2">
              <a:lumMod val="40000"/>
              <a:lumOff val="60000"/>
            </a:schemeClr>
          </a:solidFill>
        </p:spPr>
        <p:txBody>
          <a:bodyPr wrap="none" rtlCol="0">
            <a:spAutoFit/>
          </a:bodyPr>
          <a:lstStyle/>
          <a:p>
            <a:r>
              <a:rPr lang="en-GB" sz="4000" dirty="0" smtClean="0"/>
              <a:t>SYSTEM TWO</a:t>
            </a:r>
            <a:endParaRPr lang="en-GB" sz="4000" dirty="0"/>
          </a:p>
        </p:txBody>
      </p:sp>
      <p:sp>
        <p:nvSpPr>
          <p:cNvPr id="13" name="TextBox 12"/>
          <p:cNvSpPr txBox="1"/>
          <p:nvPr/>
        </p:nvSpPr>
        <p:spPr>
          <a:xfrm>
            <a:off x="1254285" y="5085184"/>
            <a:ext cx="6702091" cy="1077218"/>
          </a:xfrm>
          <a:prstGeom prst="rect">
            <a:avLst/>
          </a:prstGeom>
          <a:noFill/>
        </p:spPr>
        <p:txBody>
          <a:bodyPr wrap="none" rtlCol="0">
            <a:spAutoFit/>
          </a:bodyPr>
          <a:lstStyle/>
          <a:p>
            <a:r>
              <a:rPr lang="en-GB" sz="3200" dirty="0" smtClean="0"/>
              <a:t>Clinical reasoning fits task = </a:t>
            </a:r>
          </a:p>
          <a:p>
            <a:r>
              <a:rPr lang="en-GB" sz="3200" dirty="0" smtClean="0"/>
              <a:t>better quality judgement and decisions</a:t>
            </a:r>
            <a:endParaRPr lang="en-GB" sz="3200" dirty="0"/>
          </a:p>
        </p:txBody>
      </p:sp>
    </p:spTree>
    <p:custDataLst>
      <p:tags r:id="rId1"/>
    </p:custDataLst>
    <p:extLst>
      <p:ext uri="{BB962C8B-B14F-4D97-AF65-F5344CB8AC3E}">
        <p14:creationId xmlns:p14="http://schemas.microsoft.com/office/powerpoint/2010/main" val="38544956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Valuing what has “utility”</a:t>
            </a:r>
          </a:p>
        </p:txBody>
      </p:sp>
      <p:pic>
        <p:nvPicPr>
          <p:cNvPr id="4" name="Kate Granger clip.mp4">
            <a:hlinkClick r:id="" action="ppaction://media"/>
          </p:cNvPr>
          <p:cNvPicPr>
            <a:picLocks noGrp="1" noChangeAspect="1"/>
          </p:cNvPicPr>
          <p:nvPr>
            <p:ph idx="1"/>
            <a:videoFile r:link="rId3"/>
            <p:extLst>
              <p:ext uri="{DAA4B4D4-6D71-4841-9C94-3DE7FCFB9230}">
                <p14:media xmlns:p14="http://schemas.microsoft.com/office/powerpoint/2010/main" r:embed="rId2"/>
              </p:ext>
            </p:extLst>
          </p:nvPr>
        </p:nvPicPr>
        <p:blipFill>
          <a:blip r:embed="rId5"/>
          <a:stretch>
            <a:fillRect/>
          </a:stretch>
        </p:blipFill>
        <p:spPr>
          <a:xfrm>
            <a:off x="395536" y="1484784"/>
            <a:ext cx="8045450" cy="4525963"/>
          </a:xfrm>
        </p:spPr>
      </p:pic>
    </p:spTree>
    <p:custDataLst>
      <p:tags r:id="rId1"/>
    </p:custDataLst>
    <p:extLst>
      <p:ext uri="{BB962C8B-B14F-4D97-AF65-F5344CB8AC3E}">
        <p14:creationId xmlns:p14="http://schemas.microsoft.com/office/powerpoint/2010/main" val="1626366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58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question… system two option*</a:t>
            </a:r>
            <a:endParaRPr lang="en-GB" dirty="0"/>
          </a:p>
        </p:txBody>
      </p:sp>
      <p:sp>
        <p:nvSpPr>
          <p:cNvPr id="5" name="Rectangle 4"/>
          <p:cNvSpPr/>
          <p:nvPr/>
        </p:nvSpPr>
        <p:spPr>
          <a:xfrm>
            <a:off x="611560" y="3356992"/>
            <a:ext cx="79208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1403648" y="3140968"/>
            <a:ext cx="576064"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flipH="1">
            <a:off x="1691679" y="2204864"/>
            <a:ext cx="45719" cy="9250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flipH="1">
            <a:off x="1714538" y="3645024"/>
            <a:ext cx="45719" cy="9250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flipH="1" flipV="1">
            <a:off x="1691678" y="2204864"/>
            <a:ext cx="187220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flipH="1" flipV="1">
            <a:off x="1714538" y="4547219"/>
            <a:ext cx="187220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3507955" y="1952836"/>
            <a:ext cx="504056"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3572238" y="4295191"/>
            <a:ext cx="504056"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rot="19314838" flipH="1" flipV="1">
            <a:off x="3922017" y="1844713"/>
            <a:ext cx="936104"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rot="19314838" flipH="1" flipV="1">
            <a:off x="3961147" y="4260407"/>
            <a:ext cx="936104"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rot="1349907" flipH="1" flipV="1">
            <a:off x="3985135" y="2405086"/>
            <a:ext cx="936104"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rot="1349907" flipH="1" flipV="1">
            <a:off x="4049419" y="4776388"/>
            <a:ext cx="936104"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4772567" y="1560865"/>
            <a:ext cx="913884"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4894363" y="2582451"/>
            <a:ext cx="79208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p:cNvSpPr/>
          <p:nvPr/>
        </p:nvSpPr>
        <p:spPr>
          <a:xfrm>
            <a:off x="4811697" y="3976559"/>
            <a:ext cx="91715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4936767" y="4952864"/>
            <a:ext cx="79208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Isosceles Triangle 22"/>
          <p:cNvSpPr/>
          <p:nvPr/>
        </p:nvSpPr>
        <p:spPr>
          <a:xfrm rot="16200000">
            <a:off x="5640746" y="1356326"/>
            <a:ext cx="504056" cy="45479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Isosceles Triangle 23"/>
          <p:cNvSpPr/>
          <p:nvPr/>
        </p:nvSpPr>
        <p:spPr>
          <a:xfrm rot="16200000">
            <a:off x="5592768" y="2377912"/>
            <a:ext cx="504056" cy="45479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Isosceles Triangle 24"/>
          <p:cNvSpPr/>
          <p:nvPr/>
        </p:nvSpPr>
        <p:spPr>
          <a:xfrm rot="16200000">
            <a:off x="5647893" y="3772020"/>
            <a:ext cx="504056" cy="45479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Isosceles Triangle 25"/>
          <p:cNvSpPr/>
          <p:nvPr/>
        </p:nvSpPr>
        <p:spPr>
          <a:xfrm rot="16200000">
            <a:off x="5640746" y="4748325"/>
            <a:ext cx="504056" cy="45479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p:cNvSpPr txBox="1"/>
          <p:nvPr/>
        </p:nvSpPr>
        <p:spPr>
          <a:xfrm>
            <a:off x="393889" y="2771636"/>
            <a:ext cx="1092607" cy="369332"/>
          </a:xfrm>
          <a:prstGeom prst="rect">
            <a:avLst/>
          </a:prstGeom>
          <a:noFill/>
        </p:spPr>
        <p:txBody>
          <a:bodyPr wrap="none" rtlCol="0">
            <a:spAutoFit/>
          </a:bodyPr>
          <a:lstStyle/>
          <a:p>
            <a:r>
              <a:rPr lang="en-GB" dirty="0" smtClean="0"/>
              <a:t>Pathway?</a:t>
            </a:r>
            <a:endParaRPr lang="en-GB" dirty="0"/>
          </a:p>
        </p:txBody>
      </p:sp>
      <p:sp>
        <p:nvSpPr>
          <p:cNvPr id="28" name="TextBox 27"/>
          <p:cNvSpPr txBox="1"/>
          <p:nvPr/>
        </p:nvSpPr>
        <p:spPr>
          <a:xfrm>
            <a:off x="2255064" y="1751184"/>
            <a:ext cx="491225" cy="369332"/>
          </a:xfrm>
          <a:prstGeom prst="rect">
            <a:avLst/>
          </a:prstGeom>
          <a:noFill/>
        </p:spPr>
        <p:txBody>
          <a:bodyPr wrap="none" rtlCol="0">
            <a:spAutoFit/>
          </a:bodyPr>
          <a:lstStyle/>
          <a:p>
            <a:r>
              <a:rPr lang="en-GB" dirty="0" smtClean="0"/>
              <a:t>yes</a:t>
            </a:r>
            <a:endParaRPr lang="en-GB" dirty="0"/>
          </a:p>
        </p:txBody>
      </p:sp>
      <p:sp>
        <p:nvSpPr>
          <p:cNvPr id="29" name="TextBox 28"/>
          <p:cNvSpPr txBox="1"/>
          <p:nvPr/>
        </p:nvSpPr>
        <p:spPr>
          <a:xfrm>
            <a:off x="4453187" y="1147030"/>
            <a:ext cx="1568699" cy="369332"/>
          </a:xfrm>
          <a:prstGeom prst="rect">
            <a:avLst/>
          </a:prstGeom>
          <a:noFill/>
        </p:spPr>
        <p:txBody>
          <a:bodyPr wrap="none" rtlCol="0">
            <a:spAutoFit/>
          </a:bodyPr>
          <a:lstStyle/>
          <a:p>
            <a:r>
              <a:rPr lang="en-GB" dirty="0" smtClean="0"/>
              <a:t>P (good death)</a:t>
            </a:r>
            <a:endParaRPr lang="en-GB" dirty="0"/>
          </a:p>
        </p:txBody>
      </p:sp>
      <p:sp>
        <p:nvSpPr>
          <p:cNvPr id="30" name="TextBox 29"/>
          <p:cNvSpPr txBox="1"/>
          <p:nvPr/>
        </p:nvSpPr>
        <p:spPr>
          <a:xfrm>
            <a:off x="4453187" y="2760587"/>
            <a:ext cx="1448923" cy="369332"/>
          </a:xfrm>
          <a:prstGeom prst="rect">
            <a:avLst/>
          </a:prstGeom>
          <a:noFill/>
        </p:spPr>
        <p:txBody>
          <a:bodyPr wrap="none" rtlCol="0">
            <a:spAutoFit/>
          </a:bodyPr>
          <a:lstStyle/>
          <a:p>
            <a:r>
              <a:rPr lang="en-GB" dirty="0" smtClean="0"/>
              <a:t>P (bad death)</a:t>
            </a:r>
            <a:endParaRPr lang="en-GB" dirty="0"/>
          </a:p>
        </p:txBody>
      </p:sp>
      <p:sp>
        <p:nvSpPr>
          <p:cNvPr id="31" name="TextBox 30"/>
          <p:cNvSpPr txBox="1"/>
          <p:nvPr/>
        </p:nvSpPr>
        <p:spPr>
          <a:xfrm>
            <a:off x="4462317" y="3562723"/>
            <a:ext cx="1568699" cy="369332"/>
          </a:xfrm>
          <a:prstGeom prst="rect">
            <a:avLst/>
          </a:prstGeom>
          <a:noFill/>
        </p:spPr>
        <p:txBody>
          <a:bodyPr wrap="none" rtlCol="0">
            <a:spAutoFit/>
          </a:bodyPr>
          <a:lstStyle/>
          <a:p>
            <a:r>
              <a:rPr lang="en-GB" dirty="0" smtClean="0"/>
              <a:t>P (good death)</a:t>
            </a:r>
            <a:endParaRPr lang="en-GB" dirty="0"/>
          </a:p>
        </p:txBody>
      </p:sp>
      <p:sp>
        <p:nvSpPr>
          <p:cNvPr id="32" name="TextBox 31"/>
          <p:cNvSpPr txBox="1"/>
          <p:nvPr/>
        </p:nvSpPr>
        <p:spPr>
          <a:xfrm>
            <a:off x="4558620" y="5043085"/>
            <a:ext cx="1448923" cy="369332"/>
          </a:xfrm>
          <a:prstGeom prst="rect">
            <a:avLst/>
          </a:prstGeom>
          <a:noFill/>
        </p:spPr>
        <p:txBody>
          <a:bodyPr wrap="none" rtlCol="0">
            <a:spAutoFit/>
          </a:bodyPr>
          <a:lstStyle/>
          <a:p>
            <a:r>
              <a:rPr lang="en-GB" dirty="0" smtClean="0"/>
              <a:t>P (bad death)</a:t>
            </a:r>
            <a:endParaRPr lang="en-GB" dirty="0"/>
          </a:p>
        </p:txBody>
      </p:sp>
      <p:sp>
        <p:nvSpPr>
          <p:cNvPr id="33" name="TextBox 32"/>
          <p:cNvSpPr txBox="1"/>
          <p:nvPr/>
        </p:nvSpPr>
        <p:spPr>
          <a:xfrm>
            <a:off x="2255064" y="4673753"/>
            <a:ext cx="455574" cy="369332"/>
          </a:xfrm>
          <a:prstGeom prst="rect">
            <a:avLst/>
          </a:prstGeom>
          <a:noFill/>
        </p:spPr>
        <p:txBody>
          <a:bodyPr wrap="none" rtlCol="0">
            <a:spAutoFit/>
          </a:bodyPr>
          <a:lstStyle/>
          <a:p>
            <a:r>
              <a:rPr lang="en-GB" dirty="0" smtClean="0"/>
              <a:t>No</a:t>
            </a:r>
            <a:endParaRPr lang="en-GB" dirty="0"/>
          </a:p>
        </p:txBody>
      </p:sp>
      <p:sp>
        <p:nvSpPr>
          <p:cNvPr id="34" name="TextBox 33"/>
          <p:cNvSpPr txBox="1"/>
          <p:nvPr/>
        </p:nvSpPr>
        <p:spPr>
          <a:xfrm>
            <a:off x="6156176" y="1330032"/>
            <a:ext cx="1368152" cy="461665"/>
          </a:xfrm>
          <a:prstGeom prst="rect">
            <a:avLst/>
          </a:prstGeom>
          <a:noFill/>
        </p:spPr>
        <p:txBody>
          <a:bodyPr wrap="square" rtlCol="0">
            <a:spAutoFit/>
          </a:bodyPr>
          <a:lstStyle/>
          <a:p>
            <a:r>
              <a:rPr lang="el-GR" sz="2400" dirty="0" smtClean="0"/>
              <a:t>μ</a:t>
            </a:r>
            <a:r>
              <a:rPr lang="en-GB" sz="2400" baseline="30000" dirty="0"/>
              <a:t>$</a:t>
            </a:r>
          </a:p>
        </p:txBody>
      </p:sp>
      <p:sp>
        <p:nvSpPr>
          <p:cNvPr id="36" name="TextBox 35"/>
          <p:cNvSpPr txBox="1"/>
          <p:nvPr/>
        </p:nvSpPr>
        <p:spPr>
          <a:xfrm>
            <a:off x="6072194" y="2374477"/>
            <a:ext cx="432048" cy="461665"/>
          </a:xfrm>
          <a:prstGeom prst="rect">
            <a:avLst/>
          </a:prstGeom>
          <a:noFill/>
        </p:spPr>
        <p:txBody>
          <a:bodyPr wrap="square" rtlCol="0">
            <a:spAutoFit/>
          </a:bodyPr>
          <a:lstStyle/>
          <a:p>
            <a:r>
              <a:rPr lang="el-GR" sz="2400" dirty="0" smtClean="0"/>
              <a:t>μ</a:t>
            </a:r>
            <a:endParaRPr lang="en-GB" sz="2400" dirty="0"/>
          </a:p>
        </p:txBody>
      </p:sp>
      <p:sp>
        <p:nvSpPr>
          <p:cNvPr id="37" name="TextBox 36"/>
          <p:cNvSpPr txBox="1"/>
          <p:nvPr/>
        </p:nvSpPr>
        <p:spPr>
          <a:xfrm>
            <a:off x="6127319" y="3768584"/>
            <a:ext cx="432048" cy="461665"/>
          </a:xfrm>
          <a:prstGeom prst="rect">
            <a:avLst/>
          </a:prstGeom>
          <a:noFill/>
        </p:spPr>
        <p:txBody>
          <a:bodyPr wrap="square" rtlCol="0">
            <a:spAutoFit/>
          </a:bodyPr>
          <a:lstStyle/>
          <a:p>
            <a:r>
              <a:rPr lang="el-GR" sz="2400" dirty="0" smtClean="0"/>
              <a:t>μ</a:t>
            </a:r>
            <a:endParaRPr lang="en-GB" sz="2400" dirty="0"/>
          </a:p>
        </p:txBody>
      </p:sp>
      <p:sp>
        <p:nvSpPr>
          <p:cNvPr id="38" name="TextBox 37"/>
          <p:cNvSpPr txBox="1"/>
          <p:nvPr/>
        </p:nvSpPr>
        <p:spPr>
          <a:xfrm>
            <a:off x="6102300" y="4766086"/>
            <a:ext cx="432048" cy="461665"/>
          </a:xfrm>
          <a:prstGeom prst="rect">
            <a:avLst/>
          </a:prstGeom>
          <a:noFill/>
        </p:spPr>
        <p:txBody>
          <a:bodyPr wrap="square" rtlCol="0">
            <a:spAutoFit/>
          </a:bodyPr>
          <a:lstStyle/>
          <a:p>
            <a:r>
              <a:rPr lang="el-GR" sz="2400" dirty="0" smtClean="0"/>
              <a:t>μ</a:t>
            </a:r>
            <a:endParaRPr lang="en-GB" sz="2400" dirty="0"/>
          </a:p>
        </p:txBody>
      </p:sp>
      <p:sp>
        <p:nvSpPr>
          <p:cNvPr id="39" name="Title 1"/>
          <p:cNvSpPr txBox="1">
            <a:spLocks/>
          </p:cNvSpPr>
          <p:nvPr/>
        </p:nvSpPr>
        <p:spPr>
          <a:xfrm>
            <a:off x="3360320" y="5742880"/>
            <a:ext cx="6287843"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dirty="0" smtClean="0"/>
              <a:t>*meanwhile, </a:t>
            </a:r>
            <a:r>
              <a:rPr lang="en-GB" sz="2800" dirty="0"/>
              <a:t>b</a:t>
            </a:r>
            <a:r>
              <a:rPr lang="en-GB" sz="2800" dirty="0" smtClean="0"/>
              <a:t>ack in the real world…</a:t>
            </a:r>
            <a:endParaRPr lang="en-GB" sz="2800" dirty="0"/>
          </a:p>
        </p:txBody>
      </p:sp>
      <p:sp>
        <p:nvSpPr>
          <p:cNvPr id="40" name="TextBox 39"/>
          <p:cNvSpPr txBox="1"/>
          <p:nvPr/>
        </p:nvSpPr>
        <p:spPr>
          <a:xfrm>
            <a:off x="6732240" y="4105630"/>
            <a:ext cx="2172214" cy="1815882"/>
          </a:xfrm>
          <a:prstGeom prst="rect">
            <a:avLst/>
          </a:prstGeom>
          <a:noFill/>
        </p:spPr>
        <p:txBody>
          <a:bodyPr wrap="square" rtlCol="0">
            <a:spAutoFit/>
          </a:bodyPr>
          <a:lstStyle/>
          <a:p>
            <a:r>
              <a:rPr lang="en-GB" sz="1400" baseline="0" dirty="0" smtClean="0"/>
              <a:t>$ see </a:t>
            </a:r>
          </a:p>
          <a:p>
            <a:r>
              <a:rPr lang="en-GB" sz="1400" baseline="0" dirty="0" smtClean="0"/>
              <a:t>Bryce Angus and Lowenstein (2004) Quality of Death: Assessing the importance placed in end of life treatment in the ICU. Medical Care. 42, 423-431 </a:t>
            </a:r>
            <a:endParaRPr lang="en-GB" sz="1400" dirty="0" smtClean="0"/>
          </a:p>
          <a:p>
            <a:endParaRPr lang="en-GB" sz="1400" dirty="0"/>
          </a:p>
        </p:txBody>
      </p:sp>
    </p:spTree>
    <p:custDataLst>
      <p:tags r:id="rId1"/>
    </p:custDataLst>
    <p:extLst>
      <p:ext uri="{BB962C8B-B14F-4D97-AF65-F5344CB8AC3E}">
        <p14:creationId xmlns:p14="http://schemas.microsoft.com/office/powerpoint/2010/main" val="7210554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836712"/>
            <a:ext cx="8291264" cy="4713387"/>
          </a:xfrm>
        </p:spPr>
        <p:txBody>
          <a:bodyPr>
            <a:normAutofit fontScale="85000" lnSpcReduction="10000"/>
          </a:bodyPr>
          <a:lstStyle/>
          <a:p>
            <a:pPr>
              <a:buNone/>
            </a:pPr>
            <a:r>
              <a:rPr lang="en-GB" dirty="0" smtClean="0"/>
              <a:t> “The review heard of very vague, snatched conversations, in which relatives and carers felt pressurised to give an opinion, the implications which were not made</a:t>
            </a:r>
            <a:br>
              <a:rPr lang="en-GB" dirty="0" smtClean="0"/>
            </a:br>
            <a:r>
              <a:rPr lang="en-GB" dirty="0" smtClean="0"/>
              <a:t>clear to them.” p8</a:t>
            </a:r>
          </a:p>
          <a:p>
            <a:pPr>
              <a:buNone/>
            </a:pPr>
            <a:endParaRPr lang="en-GB" dirty="0" smtClean="0"/>
          </a:p>
          <a:p>
            <a:pPr>
              <a:buNone/>
            </a:pPr>
            <a:endParaRPr lang="en-GB" dirty="0" smtClean="0"/>
          </a:p>
          <a:p>
            <a:pPr>
              <a:buNone/>
            </a:pPr>
            <a:r>
              <a:rPr lang="en-GB" dirty="0" smtClean="0"/>
              <a:t>Patients, relatives and carers are always entitled to explanations of how decisions have been made and a chance to understand them, but all too often they have not been afforded that opportunity p7</a:t>
            </a:r>
          </a:p>
          <a:p>
            <a:endParaRPr lang="en-GB" dirty="0"/>
          </a:p>
        </p:txBody>
      </p:sp>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74935" y="1196752"/>
            <a:ext cx="6984776" cy="3170099"/>
          </a:xfrm>
          <a:prstGeom prst="rect">
            <a:avLst/>
          </a:prstGeom>
          <a:noFill/>
        </p:spPr>
        <p:txBody>
          <a:bodyPr wrap="square" rtlCol="0">
            <a:spAutoFit/>
          </a:bodyPr>
          <a:lstStyle/>
          <a:p>
            <a:r>
              <a:rPr lang="en-GB" sz="4000" dirty="0" smtClean="0"/>
              <a:t>Heuristics = cognitive “shortcut”</a:t>
            </a:r>
          </a:p>
          <a:p>
            <a:endParaRPr lang="en-GB" sz="4000" dirty="0"/>
          </a:p>
          <a:p>
            <a:r>
              <a:rPr lang="en-GB" sz="4000" dirty="0" smtClean="0"/>
              <a:t>Usually work well BUT also associated with systematic errors and bias</a:t>
            </a:r>
            <a:endParaRPr lang="en-GB" sz="4000" dirty="0"/>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Common shortcuts (and some tips)</a:t>
            </a:r>
            <a:endParaRPr lang="en-GB" b="1" dirty="0"/>
          </a:p>
        </p:txBody>
      </p:sp>
      <p:sp>
        <p:nvSpPr>
          <p:cNvPr id="3" name="Content Placeholder 2"/>
          <p:cNvSpPr>
            <a:spLocks noGrp="1"/>
          </p:cNvSpPr>
          <p:nvPr>
            <p:ph idx="1"/>
          </p:nvPr>
        </p:nvSpPr>
        <p:spPr/>
        <p:txBody>
          <a:bodyPr>
            <a:normAutofit/>
          </a:bodyPr>
          <a:lstStyle/>
          <a:p>
            <a:r>
              <a:rPr lang="en-GB" sz="4400" dirty="0" smtClean="0"/>
              <a:t>Anchoring</a:t>
            </a:r>
          </a:p>
          <a:p>
            <a:r>
              <a:rPr lang="en-GB" sz="4400" dirty="0" smtClean="0"/>
              <a:t>Adjustment</a:t>
            </a:r>
          </a:p>
          <a:p>
            <a:r>
              <a:rPr lang="en-GB" sz="4400" dirty="0" smtClean="0"/>
              <a:t>Representativeness</a:t>
            </a:r>
          </a:p>
          <a:p>
            <a:r>
              <a:rPr lang="en-GB" sz="4400" dirty="0" smtClean="0"/>
              <a:t>Affect</a:t>
            </a:r>
          </a:p>
          <a:p>
            <a:endParaRPr lang="en-GB" sz="4400" dirty="0" smtClean="0"/>
          </a:p>
          <a:p>
            <a:endParaRPr lang="en-GB" sz="4400" dirty="0" smtClean="0"/>
          </a:p>
          <a:p>
            <a:endParaRPr lang="en-GB" sz="4400" dirty="0"/>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620688"/>
            <a:ext cx="8229600" cy="4525963"/>
          </a:xfrm>
        </p:spPr>
        <p:txBody>
          <a:bodyPr>
            <a:normAutofit/>
          </a:bodyPr>
          <a:lstStyle/>
          <a:p>
            <a:r>
              <a:rPr lang="en-GB" sz="4400" b="1" dirty="0" smtClean="0"/>
              <a:t>Anchoring and framing  </a:t>
            </a:r>
            <a:r>
              <a:rPr lang="en-GB" sz="4400" dirty="0" smtClean="0"/>
              <a:t>	</a:t>
            </a:r>
          </a:p>
          <a:p>
            <a:pPr lvl="1">
              <a:buNone/>
            </a:pPr>
            <a:r>
              <a:rPr lang="en-GB" dirty="0" smtClean="0"/>
              <a:t>Work outwards from an initial anchor and adjust thinking accordingly</a:t>
            </a:r>
          </a:p>
          <a:p>
            <a:pPr lvl="1">
              <a:buNone/>
            </a:pPr>
            <a:r>
              <a:rPr lang="en-GB" dirty="0" smtClean="0"/>
              <a:t>Is pervasive, subtle, and difficult to overcome. </a:t>
            </a:r>
          </a:p>
          <a:p>
            <a:pPr lvl="1">
              <a:buNone/>
            </a:pPr>
            <a:r>
              <a:rPr lang="en-GB" dirty="0" err="1" smtClean="0"/>
              <a:t>eg</a:t>
            </a:r>
            <a:r>
              <a:rPr lang="en-GB" dirty="0" smtClean="0"/>
              <a:t> you more likely to buy meat that is 85% lean rather than 15% fat?</a:t>
            </a:r>
            <a:endParaRPr lang="en-GB" i="1" dirty="0" smtClean="0"/>
          </a:p>
          <a:p>
            <a:r>
              <a:rPr lang="en-GB" sz="4400" b="1" dirty="0" smtClean="0"/>
              <a:t>Adjustment</a:t>
            </a:r>
          </a:p>
          <a:p>
            <a:pPr lvl="1">
              <a:buNone/>
            </a:pPr>
            <a:r>
              <a:rPr lang="en-GB" dirty="0" smtClean="0"/>
              <a:t>Caution with qualitative expressions</a:t>
            </a:r>
          </a:p>
        </p:txBody>
      </p:sp>
    </p:spTree>
    <p:custDataLst>
      <p:tags r:id="rId1"/>
    </p:custDataLst>
    <p:extLst>
      <p:ext uri="{BB962C8B-B14F-4D97-AF65-F5344CB8AC3E}">
        <p14:creationId xmlns:p14="http://schemas.microsoft.com/office/powerpoint/2010/main" val="1186837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rl"/>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Lst>
          </a:blip>
          <a:srcRect/>
          <a:stretch>
            <a:fillRect/>
          </a:stretch>
        </p:blipFill>
        <p:spPr bwMode="auto">
          <a:xfrm>
            <a:off x="1331912" y="332656"/>
            <a:ext cx="6743454" cy="6264696"/>
          </a:xfrm>
          <a:prstGeom prst="rect">
            <a:avLst/>
          </a:prstGeom>
          <a:noFill/>
        </p:spPr>
      </p:pic>
    </p:spTree>
    <p:custDataLst>
      <p:tags r:id="rId1"/>
    </p:custDataLst>
    <p:extLst>
      <p:ext uri="{BB962C8B-B14F-4D97-AF65-F5344CB8AC3E}">
        <p14:creationId xmlns:p14="http://schemas.microsoft.com/office/powerpoint/2010/main" val="25744016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Combatting anchoring</a:t>
            </a:r>
            <a:endParaRPr lang="en-GB" b="1" dirty="0"/>
          </a:p>
        </p:txBody>
      </p:sp>
      <p:sp>
        <p:nvSpPr>
          <p:cNvPr id="3" name="Content Placeholder 2"/>
          <p:cNvSpPr>
            <a:spLocks noGrp="1"/>
          </p:cNvSpPr>
          <p:nvPr>
            <p:ph idx="1"/>
          </p:nvPr>
        </p:nvSpPr>
        <p:spPr/>
        <p:txBody>
          <a:bodyPr/>
          <a:lstStyle/>
          <a:p>
            <a:r>
              <a:rPr lang="en-GB" dirty="0" smtClean="0"/>
              <a:t>Format (whole numbers not %)</a:t>
            </a:r>
          </a:p>
          <a:p>
            <a:r>
              <a:rPr lang="en-GB" dirty="0" smtClean="0"/>
              <a:t>Draw attention to it</a:t>
            </a:r>
          </a:p>
          <a:p>
            <a:r>
              <a:rPr lang="en-GB" dirty="0" smtClean="0"/>
              <a:t>Apply same anchor to all decision options</a:t>
            </a:r>
          </a:p>
          <a:p>
            <a:r>
              <a:rPr lang="en-GB" dirty="0" smtClean="0"/>
              <a:t>Check qualitative expressions of risk and benefit</a:t>
            </a:r>
          </a:p>
          <a:p>
            <a:endParaRPr lang="en-GB" dirty="0"/>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67744" y="4005064"/>
            <a:ext cx="4467622" cy="11358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42132695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568952" cy="1143000"/>
          </a:xfrm>
        </p:spPr>
        <p:txBody>
          <a:bodyPr>
            <a:normAutofit fontScale="90000"/>
          </a:bodyPr>
          <a:lstStyle/>
          <a:p>
            <a:r>
              <a:rPr lang="en-GB" b="1" dirty="0" smtClean="0"/>
              <a:t>Representativeness: beware “blueprints”</a:t>
            </a:r>
            <a:endParaRPr lang="en-GB" b="1" dirty="0"/>
          </a:p>
        </p:txBody>
      </p:sp>
      <p:pic>
        <p:nvPicPr>
          <p:cNvPr id="11266" name="Picture 2"/>
          <p:cNvPicPr>
            <a:picLocks noGrp="1" noChangeAspect="1" noChangeArrowheads="1"/>
          </p:cNvPicPr>
          <p:nvPr>
            <p:ph sz="half" idx="1"/>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2564904"/>
            <a:ext cx="3688479" cy="3960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Grp="1" noChangeAspect="1" noChangeArrowheads="1"/>
          </p:cNvPicPr>
          <p:nvPr>
            <p:ph sz="half" idx="2"/>
          </p:nvPr>
        </p:nvPicPr>
        <p:blipFill>
          <a:blip r:embed="rId5" cstate="print">
            <a:extLst>
              <a:ext uri="{28A0092B-C50C-407E-A947-70E740481C1C}">
                <a14:useLocalDpi xmlns:a14="http://schemas.microsoft.com/office/drawing/2010/main" val="0"/>
              </a:ext>
            </a:extLst>
          </a:blip>
          <a:srcRect/>
          <a:stretch>
            <a:fillRect/>
          </a:stretch>
        </p:blipFill>
        <p:spPr bwMode="auto">
          <a:xfrm>
            <a:off x="5220072" y="2564905"/>
            <a:ext cx="3095268" cy="4140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827584" y="1772816"/>
            <a:ext cx="3168352" cy="523220"/>
          </a:xfrm>
          <a:prstGeom prst="rect">
            <a:avLst/>
          </a:prstGeom>
          <a:noFill/>
        </p:spPr>
        <p:txBody>
          <a:bodyPr wrap="square" rtlCol="0">
            <a:spAutoFit/>
          </a:bodyPr>
          <a:lstStyle/>
          <a:p>
            <a:pPr algn="ctr"/>
            <a:r>
              <a:rPr lang="en-GB" sz="2800" b="1" dirty="0" smtClean="0"/>
              <a:t>Matthew?</a:t>
            </a:r>
            <a:endParaRPr lang="en-GB" sz="2800" b="1" dirty="0"/>
          </a:p>
        </p:txBody>
      </p:sp>
      <p:sp>
        <p:nvSpPr>
          <p:cNvPr id="6" name="TextBox 5"/>
          <p:cNvSpPr txBox="1"/>
          <p:nvPr/>
        </p:nvSpPr>
        <p:spPr>
          <a:xfrm>
            <a:off x="4932040" y="1772816"/>
            <a:ext cx="3168352" cy="523220"/>
          </a:xfrm>
          <a:prstGeom prst="rect">
            <a:avLst/>
          </a:prstGeom>
          <a:noFill/>
        </p:spPr>
        <p:txBody>
          <a:bodyPr wrap="square" rtlCol="0">
            <a:spAutoFit/>
          </a:bodyPr>
          <a:lstStyle/>
          <a:p>
            <a:pPr algn="ctr"/>
            <a:r>
              <a:rPr lang="en-GB" sz="2800" b="1" dirty="0" smtClean="0"/>
              <a:t>Wayne?</a:t>
            </a:r>
            <a:endParaRPr lang="en-GB" sz="2800" b="1" dirty="0"/>
          </a:p>
        </p:txBody>
      </p:sp>
      <p:sp>
        <p:nvSpPr>
          <p:cNvPr id="7" name="TextBox 6"/>
          <p:cNvSpPr txBox="1"/>
          <p:nvPr/>
        </p:nvSpPr>
        <p:spPr>
          <a:xfrm>
            <a:off x="5004048" y="1772816"/>
            <a:ext cx="3168352" cy="523220"/>
          </a:xfrm>
          <a:prstGeom prst="rect">
            <a:avLst/>
          </a:prstGeom>
          <a:solidFill>
            <a:schemeClr val="bg1"/>
          </a:solidFill>
        </p:spPr>
        <p:txBody>
          <a:bodyPr wrap="square" rtlCol="0">
            <a:spAutoFit/>
          </a:bodyPr>
          <a:lstStyle/>
          <a:p>
            <a:pPr algn="ctr"/>
            <a:r>
              <a:rPr lang="en-GB" sz="2800" b="1" dirty="0" smtClean="0"/>
              <a:t>Matthew?</a:t>
            </a:r>
            <a:endParaRPr lang="en-GB" sz="2800" b="1" dirty="0"/>
          </a:p>
        </p:txBody>
      </p:sp>
      <p:sp>
        <p:nvSpPr>
          <p:cNvPr id="8" name="TextBox 7"/>
          <p:cNvSpPr txBox="1"/>
          <p:nvPr/>
        </p:nvSpPr>
        <p:spPr>
          <a:xfrm>
            <a:off x="971600" y="1772816"/>
            <a:ext cx="3168352" cy="523220"/>
          </a:xfrm>
          <a:prstGeom prst="rect">
            <a:avLst/>
          </a:prstGeom>
          <a:solidFill>
            <a:schemeClr val="bg1"/>
          </a:solidFill>
        </p:spPr>
        <p:txBody>
          <a:bodyPr wrap="square" rtlCol="0">
            <a:spAutoFit/>
          </a:bodyPr>
          <a:lstStyle/>
          <a:p>
            <a:pPr algn="ctr"/>
            <a:r>
              <a:rPr lang="en-GB" sz="2800" b="1" dirty="0" smtClean="0"/>
              <a:t>Wayne?</a:t>
            </a:r>
            <a:endParaRPr lang="en-GB" sz="2800" b="1" dirty="0"/>
          </a:p>
        </p:txBody>
      </p:sp>
    </p:spTree>
    <p:custDataLst>
      <p:tags r:id="rId1"/>
    </p:custDataLst>
    <p:extLst>
      <p:ext uri="{BB962C8B-B14F-4D97-AF65-F5344CB8AC3E}">
        <p14:creationId xmlns:p14="http://schemas.microsoft.com/office/powerpoint/2010/main" val="4101672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20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bg/>
                                          </p:spTgt>
                                        </p:tgtEl>
                                        <p:attrNameLst>
                                          <p:attrName>style.visibility</p:attrName>
                                        </p:attrNameLst>
                                      </p:cBhvr>
                                      <p:to>
                                        <p:strVal val="visible"/>
                                      </p:to>
                                    </p:set>
                                    <p:animEffect transition="in" filter="fade">
                                      <p:cBhvr>
                                        <p:cTn id="15" dur="2000"/>
                                        <p:tgtEl>
                                          <p:spTgt spid="8">
                                            <p:bg/>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fade">
                                      <p:cBhvr>
                                        <p:cTn id="18" dur="2000"/>
                                        <p:tgtEl>
                                          <p:spTgt spid="8">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bg/>
                                          </p:spTgt>
                                        </p:tgtEl>
                                        <p:attrNameLst>
                                          <p:attrName>style.visibility</p:attrName>
                                        </p:attrNameLst>
                                      </p:cBhvr>
                                      <p:to>
                                        <p:strVal val="visible"/>
                                      </p:to>
                                    </p:set>
                                    <p:animEffect transition="in" filter="fade">
                                      <p:cBhvr>
                                        <p:cTn id="21" dur="2000"/>
                                        <p:tgtEl>
                                          <p:spTgt spid="7">
                                            <p:bg/>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Effect transition="in" filter="fade">
                                      <p:cBhvr>
                                        <p:cTn id="24"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6" grpId="0" build="allAtOnce"/>
      <p:bldP spid="7" grpId="0" build="allAtOnce" animBg="1"/>
      <p:bldP spid="8" grpId="0" build="allAtOnce"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Antidotes…</a:t>
            </a:r>
            <a:endParaRPr lang="en-GB" b="1" dirty="0"/>
          </a:p>
        </p:txBody>
      </p:sp>
      <p:sp>
        <p:nvSpPr>
          <p:cNvPr id="5" name="Content Placeholder 4"/>
          <p:cNvSpPr>
            <a:spLocks noGrp="1"/>
          </p:cNvSpPr>
          <p:nvPr>
            <p:ph idx="1"/>
          </p:nvPr>
        </p:nvSpPr>
        <p:spPr/>
        <p:txBody>
          <a:bodyPr>
            <a:normAutofit fontScale="77500" lnSpcReduction="20000"/>
          </a:bodyPr>
          <a:lstStyle/>
          <a:p>
            <a:r>
              <a:rPr lang="en-GB" dirty="0" smtClean="0"/>
              <a:t>Are you leaning on an irrelevant cue?</a:t>
            </a:r>
          </a:p>
          <a:p>
            <a:r>
              <a:rPr lang="en-GB" dirty="0" smtClean="0"/>
              <a:t>Strip away evocative language</a:t>
            </a:r>
          </a:p>
          <a:p>
            <a:r>
              <a:rPr lang="en-GB" dirty="0" smtClean="0"/>
              <a:t>Beware “wrappers”</a:t>
            </a:r>
          </a:p>
          <a:p>
            <a:r>
              <a:rPr lang="en-GB" dirty="0" smtClean="0"/>
              <a:t>Consider the opposite – feel differently?</a:t>
            </a:r>
          </a:p>
          <a:p>
            <a:r>
              <a:rPr lang="en-GB" dirty="0" smtClean="0"/>
              <a:t>Remove yourself </a:t>
            </a:r>
          </a:p>
          <a:p>
            <a:pPr marL="0" indent="0">
              <a:buNone/>
            </a:pPr>
            <a:endParaRPr lang="en-GB" dirty="0"/>
          </a:p>
          <a:p>
            <a:pPr marL="0" indent="0">
              <a:buNone/>
            </a:pPr>
            <a:r>
              <a:rPr lang="en-GB" dirty="0" smtClean="0"/>
              <a:t>Too simple…? how do you know… how often do you stop and check?</a:t>
            </a:r>
          </a:p>
          <a:p>
            <a:pPr marL="0" indent="0">
              <a:buNone/>
            </a:pPr>
            <a:endParaRPr lang="en-GB" dirty="0" smtClean="0"/>
          </a:p>
          <a:p>
            <a:pPr marL="0" indent="0">
              <a:buNone/>
            </a:pPr>
            <a:r>
              <a:rPr lang="en-GB" dirty="0" smtClean="0"/>
              <a:t>Eyes </a:t>
            </a:r>
            <a:r>
              <a:rPr lang="en-GB" dirty="0"/>
              <a:t>wide open: how to make smart decisions in a confusing world. </a:t>
            </a:r>
            <a:r>
              <a:rPr lang="en-GB" dirty="0" err="1"/>
              <a:t>Noreena</a:t>
            </a:r>
            <a:r>
              <a:rPr lang="en-GB" dirty="0"/>
              <a:t> Hertz. Harper Collins, London 2013</a:t>
            </a:r>
          </a:p>
          <a:p>
            <a:pPr marL="0" indent="0">
              <a:buNone/>
            </a:pPr>
            <a:endParaRPr lang="en-GB" dirty="0"/>
          </a:p>
        </p:txBody>
      </p:sp>
    </p:spTree>
    <p:custDataLst>
      <p:tags r:id="rId1"/>
    </p:custDataLst>
    <p:extLst>
      <p:ext uri="{BB962C8B-B14F-4D97-AF65-F5344CB8AC3E}">
        <p14:creationId xmlns:p14="http://schemas.microsoft.com/office/powerpoint/2010/main" val="28573777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Affect</a:t>
            </a:r>
            <a:endParaRPr lang="en-GB" b="1" dirty="0"/>
          </a:p>
        </p:txBody>
      </p:sp>
      <p:sp>
        <p:nvSpPr>
          <p:cNvPr id="3" name="Content Placeholder 2"/>
          <p:cNvSpPr>
            <a:spLocks noGrp="1"/>
          </p:cNvSpPr>
          <p:nvPr>
            <p:ph idx="1"/>
          </p:nvPr>
        </p:nvSpPr>
        <p:spPr>
          <a:xfrm>
            <a:off x="539552" y="2060848"/>
            <a:ext cx="8229600" cy="4525963"/>
          </a:xfrm>
        </p:spPr>
        <p:txBody>
          <a:bodyPr>
            <a:normAutofit/>
          </a:bodyPr>
          <a:lstStyle/>
          <a:p>
            <a:r>
              <a:rPr lang="en-GB" sz="4400" dirty="0" smtClean="0"/>
              <a:t>“Hot” and “cold”</a:t>
            </a:r>
          </a:p>
          <a:p>
            <a:r>
              <a:rPr lang="en-GB" sz="4400" dirty="0" smtClean="0"/>
              <a:t>Instability of preferences</a:t>
            </a:r>
          </a:p>
          <a:p>
            <a:r>
              <a:rPr lang="en-GB" sz="4400" dirty="0" smtClean="0"/>
              <a:t>Empathy “gaps”</a:t>
            </a:r>
          </a:p>
          <a:p>
            <a:endParaRPr lang="en-GB" sz="4400" dirty="0"/>
          </a:p>
          <a:p>
            <a:pPr marL="0" indent="0">
              <a:buNone/>
            </a:pPr>
            <a:endParaRPr lang="en-GB" sz="4400" dirty="0" smtClean="0"/>
          </a:p>
          <a:p>
            <a:pPr marL="0" indent="0">
              <a:buNone/>
            </a:pPr>
            <a:endParaRPr lang="en-GB" sz="4400" dirty="0"/>
          </a:p>
        </p:txBody>
      </p:sp>
    </p:spTree>
    <p:custDataLst>
      <p:tags r:id="rId1"/>
    </p:custDataLst>
    <p:extLst>
      <p:ext uri="{BB962C8B-B14F-4D97-AF65-F5344CB8AC3E}">
        <p14:creationId xmlns:p14="http://schemas.microsoft.com/office/powerpoint/2010/main" val="20041331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Guidelines/pathways can help</a:t>
            </a:r>
            <a:endParaRPr lang="en-GB" b="1" dirty="0"/>
          </a:p>
        </p:txBody>
      </p:sp>
      <p:sp>
        <p:nvSpPr>
          <p:cNvPr id="3" name="Content Placeholder 2"/>
          <p:cNvSpPr>
            <a:spLocks noGrp="1"/>
          </p:cNvSpPr>
          <p:nvPr>
            <p:ph idx="1"/>
          </p:nvPr>
        </p:nvSpPr>
        <p:spPr>
          <a:xfrm>
            <a:off x="467544" y="1340768"/>
            <a:ext cx="8229600" cy="4525963"/>
          </a:xfrm>
        </p:spPr>
        <p:txBody>
          <a:bodyPr>
            <a:normAutofit fontScale="92500"/>
          </a:bodyPr>
          <a:lstStyle/>
          <a:p>
            <a:r>
              <a:rPr lang="en-GB" dirty="0" smtClean="0"/>
              <a:t>Smoothing variance</a:t>
            </a:r>
          </a:p>
          <a:p>
            <a:r>
              <a:rPr lang="en-GB" dirty="0" smtClean="0"/>
              <a:t>Force reflection </a:t>
            </a:r>
          </a:p>
          <a:p>
            <a:r>
              <a:rPr lang="en-GB" dirty="0" smtClean="0"/>
              <a:t>Encourage visibility</a:t>
            </a:r>
          </a:p>
          <a:p>
            <a:r>
              <a:rPr lang="en-GB" dirty="0" smtClean="0"/>
              <a:t>Right information not just remembered or noticed</a:t>
            </a:r>
          </a:p>
          <a:p>
            <a:endParaRPr lang="en-GB" dirty="0" smtClean="0"/>
          </a:p>
          <a:p>
            <a:r>
              <a:rPr lang="en-GB" dirty="0" smtClean="0"/>
              <a:t>Need evidence and theory based implementation &amp; evaluation (</a:t>
            </a:r>
            <a:r>
              <a:rPr lang="en-GB" dirty="0" err="1" smtClean="0"/>
              <a:t>Grol</a:t>
            </a:r>
            <a:r>
              <a:rPr lang="en-GB" dirty="0" smtClean="0"/>
              <a:t> et al. </a:t>
            </a:r>
            <a:r>
              <a:rPr lang="da-DK" dirty="0" smtClean="0"/>
              <a:t>2005)</a:t>
            </a:r>
            <a:endParaRPr lang="en-GB" dirty="0"/>
          </a:p>
        </p:txBody>
      </p:sp>
    </p:spTree>
    <p:custDataLst>
      <p:tags r:id="rId1"/>
    </p:custDataLst>
    <p:extLst>
      <p:ext uri="{BB962C8B-B14F-4D97-AF65-F5344CB8AC3E}">
        <p14:creationId xmlns:p14="http://schemas.microsoft.com/office/powerpoint/2010/main" val="38434313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2132856"/>
            <a:ext cx="8229600" cy="4525963"/>
          </a:xfrm>
        </p:spPr>
        <p:txBody>
          <a:bodyPr/>
          <a:lstStyle/>
          <a:p>
            <a:pPr marL="0" indent="0">
              <a:buNone/>
            </a:pPr>
            <a:r>
              <a:rPr lang="en-GB" dirty="0"/>
              <a:t>“All cases are unique, and very similar to others. You will change your mind, but you are not free. Your moment of freedom was yesterday. You made a decision. You set in motion </a:t>
            </a:r>
            <a:r>
              <a:rPr lang="en-GB" dirty="0" smtClean="0"/>
              <a:t>forces </a:t>
            </a:r>
            <a:r>
              <a:rPr lang="en-GB" dirty="0"/>
              <a:t>in your life and in the lives of others which cannot be reversed</a:t>
            </a:r>
            <a:r>
              <a:rPr lang="en-GB" dirty="0" smtClean="0"/>
              <a:t>.”</a:t>
            </a:r>
          </a:p>
          <a:p>
            <a:pPr marL="0" indent="0">
              <a:buNone/>
            </a:pPr>
            <a:endParaRPr lang="en-GB" dirty="0"/>
          </a:p>
          <a:p>
            <a:pPr marL="0" indent="0">
              <a:buNone/>
            </a:pPr>
            <a:r>
              <a:rPr lang="en-GB" sz="1600" dirty="0" smtClean="0"/>
              <a:t>T.S. Eliot: The Cocktail Party</a:t>
            </a:r>
            <a:r>
              <a:rPr lang="en-GB" dirty="0" smtClean="0"/>
              <a:t>  </a:t>
            </a:r>
            <a:endParaRPr lang="en-GB" dirty="0"/>
          </a:p>
          <a:p>
            <a:endParaRPr lang="en-GB" dirty="0"/>
          </a:p>
        </p:txBody>
      </p:sp>
      <p:pic>
        <p:nvPicPr>
          <p:cNvPr id="2050"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6997" t="23673" r="30417" b="62057"/>
          <a:stretch/>
        </p:blipFill>
        <p:spPr bwMode="auto">
          <a:xfrm>
            <a:off x="395536" y="404664"/>
            <a:ext cx="7220613" cy="1512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4"/>
          <p:cNvSpPr>
            <a:spLocks noChangeArrowheads="1"/>
          </p:cNvSpPr>
          <p:nvPr/>
        </p:nvSpPr>
        <p:spPr bwMode="auto">
          <a:xfrm>
            <a:off x="152400" y="418841"/>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1" u="none" strike="noStrike" cap="none" normalizeH="0" baseline="0" dirty="0" smtClean="0">
                <a:ln>
                  <a:noFill/>
                </a:ln>
                <a:solidFill>
                  <a:srgbClr val="333300"/>
                </a:solidFill>
                <a:effectLst/>
                <a:latin typeface="Arial" pitchFamily="34" charset="0"/>
                <a:cs typeface="Arial" pitchFamily="34" charset="0"/>
              </a:rPr>
              <a:t>Med Humanities </a:t>
            </a:r>
            <a:r>
              <a:rPr kumimoji="0" lang="en-US" altLang="en-US" sz="900" b="0" i="0" u="none" strike="noStrike" cap="none" normalizeH="0" baseline="0" dirty="0" smtClean="0">
                <a:ln>
                  <a:noFill/>
                </a:ln>
                <a:solidFill>
                  <a:srgbClr val="333300"/>
                </a:solidFill>
                <a:effectLst/>
                <a:latin typeface="Arial" pitchFamily="34" charset="0"/>
                <a:cs typeface="Arial" pitchFamily="34" charset="0"/>
              </a:rPr>
              <a:t>2005;</a:t>
            </a:r>
            <a:r>
              <a:rPr kumimoji="0" lang="en-US" altLang="en-US" sz="900" b="1" i="0" u="none" strike="noStrike" cap="none" normalizeH="0" baseline="0" dirty="0" smtClean="0">
                <a:ln>
                  <a:noFill/>
                </a:ln>
                <a:solidFill>
                  <a:srgbClr val="333300"/>
                </a:solidFill>
                <a:effectLst/>
                <a:latin typeface="Arial" pitchFamily="34" charset="0"/>
                <a:cs typeface="Arial" pitchFamily="34" charset="0"/>
              </a:rPr>
              <a:t>31</a:t>
            </a:r>
            <a:r>
              <a:rPr kumimoji="0" lang="en-US" altLang="en-US" sz="900" b="0" i="0" u="none" strike="noStrike" cap="none" normalizeH="0" baseline="0" dirty="0" smtClean="0">
                <a:ln>
                  <a:noFill/>
                </a:ln>
                <a:solidFill>
                  <a:srgbClr val="333300"/>
                </a:solidFill>
                <a:effectLst/>
                <a:latin typeface="inherit"/>
                <a:cs typeface="Arial" pitchFamily="34" charset="0"/>
              </a:rPr>
              <a:t>:</a:t>
            </a:r>
            <a:r>
              <a:rPr kumimoji="0" lang="en-US" altLang="en-US" sz="900" b="0" i="0" u="none" strike="noStrike" cap="none" normalizeH="0" baseline="0" dirty="0" smtClean="0">
                <a:ln>
                  <a:noFill/>
                </a:ln>
                <a:solidFill>
                  <a:srgbClr val="333300"/>
                </a:solidFill>
                <a:effectLst/>
                <a:latin typeface="Arial" pitchFamily="34" charset="0"/>
                <a:cs typeface="Arial" pitchFamily="34" charset="0"/>
              </a:rPr>
              <a:t>23-30 </a:t>
            </a:r>
            <a:r>
              <a:rPr kumimoji="0" lang="en-US" altLang="en-US" sz="600" b="0" i="0" u="none" strike="noStrike" cap="none" normalizeH="0" baseline="0" dirty="0" smtClean="0">
                <a:ln>
                  <a:noFill/>
                </a:ln>
                <a:solidFill>
                  <a:schemeClr val="tx1"/>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Tree>
    <p:custDataLst>
      <p:tags r:id="rId1"/>
    </p:custDataLst>
    <p:extLst>
      <p:ext uri="{BB962C8B-B14F-4D97-AF65-F5344CB8AC3E}">
        <p14:creationId xmlns:p14="http://schemas.microsoft.com/office/powerpoint/2010/main" val="10921524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060848"/>
            <a:ext cx="8229600" cy="1143000"/>
          </a:xfrm>
        </p:spPr>
        <p:txBody>
          <a:bodyPr>
            <a:noAutofit/>
          </a:bodyPr>
          <a:lstStyle/>
          <a:p>
            <a:r>
              <a:rPr lang="en-GB" sz="8800" dirty="0" smtClean="0"/>
              <a:t>Thank you </a:t>
            </a:r>
            <a:br>
              <a:rPr lang="en-GB" sz="8800" dirty="0" smtClean="0"/>
            </a:br>
            <a:r>
              <a:rPr lang="en-GB" sz="8800" dirty="0" smtClean="0"/>
              <a:t>and questions? </a:t>
            </a:r>
            <a:br>
              <a:rPr lang="en-GB" sz="8800" dirty="0" smtClean="0"/>
            </a:br>
            <a:endParaRPr lang="en-GB" sz="8800" dirty="0"/>
          </a:p>
        </p:txBody>
      </p:sp>
    </p:spTree>
    <p:custDataLst>
      <p:tags r:id="rId1"/>
    </p:custDataLst>
    <p:extLst>
      <p:ext uri="{BB962C8B-B14F-4D97-AF65-F5344CB8AC3E}">
        <p14:creationId xmlns:p14="http://schemas.microsoft.com/office/powerpoint/2010/main" val="37338232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	</a:t>
            </a:r>
            <a:endParaRPr lang="en-GB" dirty="0"/>
          </a:p>
        </p:txBody>
      </p:sp>
      <p:sp>
        <p:nvSpPr>
          <p:cNvPr id="4" name="Content Placeholder 2"/>
          <p:cNvSpPr>
            <a:spLocks noGrp="1"/>
          </p:cNvSpPr>
          <p:nvPr>
            <p:ph idx="1"/>
          </p:nvPr>
        </p:nvSpPr>
        <p:spPr/>
        <p:txBody>
          <a:bodyPr>
            <a:noAutofit/>
          </a:bodyPr>
          <a:lstStyle/>
          <a:p>
            <a:r>
              <a:rPr lang="en-GB" sz="1600" dirty="0" err="1"/>
              <a:t>Croskerry</a:t>
            </a:r>
            <a:r>
              <a:rPr lang="en-GB" sz="1600" dirty="0"/>
              <a:t>, P. (2009). Clinical cognition and diagnostic error: applications of a dual process model of reasoning. </a:t>
            </a:r>
            <a:r>
              <a:rPr lang="en-GB" sz="1600" i="1" dirty="0" err="1"/>
              <a:t>Adv</a:t>
            </a:r>
            <a:r>
              <a:rPr lang="en-GB" sz="1600" i="1" dirty="0"/>
              <a:t> Health </a:t>
            </a:r>
            <a:r>
              <a:rPr lang="en-GB" sz="1600" i="1" dirty="0" err="1"/>
              <a:t>Sci</a:t>
            </a:r>
            <a:r>
              <a:rPr lang="en-GB" sz="1600" i="1" dirty="0"/>
              <a:t> </a:t>
            </a:r>
            <a:r>
              <a:rPr lang="en-GB" sz="1600" i="1" dirty="0" err="1"/>
              <a:t>Educ</a:t>
            </a:r>
            <a:r>
              <a:rPr lang="en-GB" sz="1600" i="1" dirty="0"/>
              <a:t> Theory </a:t>
            </a:r>
            <a:r>
              <a:rPr lang="en-GB" sz="1600" i="1" dirty="0" err="1"/>
              <a:t>Pract</a:t>
            </a:r>
            <a:r>
              <a:rPr lang="en-GB" sz="1600" i="1" dirty="0"/>
              <a:t>, 14 </a:t>
            </a:r>
            <a:r>
              <a:rPr lang="en-GB" sz="1600" i="1" dirty="0" err="1"/>
              <a:t>Suppl</a:t>
            </a:r>
            <a:r>
              <a:rPr lang="en-GB" sz="1600" i="1" dirty="0"/>
              <a:t> 1</a:t>
            </a:r>
            <a:r>
              <a:rPr lang="en-GB" sz="1600" dirty="0"/>
              <a:t>, 27-35. </a:t>
            </a:r>
            <a:r>
              <a:rPr lang="en-GB" sz="1600" dirty="0" err="1"/>
              <a:t>doi</a:t>
            </a:r>
            <a:r>
              <a:rPr lang="en-GB" sz="1600" dirty="0"/>
              <a:t>: 10.1007/s10459-009-9182-2</a:t>
            </a:r>
          </a:p>
          <a:p>
            <a:r>
              <a:rPr lang="en-GB" sz="1600" dirty="0" err="1"/>
              <a:t>Grol</a:t>
            </a:r>
            <a:r>
              <a:rPr lang="en-GB" sz="1600" dirty="0"/>
              <a:t>, R., </a:t>
            </a:r>
            <a:r>
              <a:rPr lang="en-GB" sz="1600" dirty="0" err="1"/>
              <a:t>Wensing</a:t>
            </a:r>
            <a:r>
              <a:rPr lang="en-GB" sz="1600" dirty="0"/>
              <a:t>, M., Eccles, M., &amp; eds. (2005). Improving Patient Care: The Implementation of Change in Clinical Practice. </a:t>
            </a:r>
          </a:p>
          <a:p>
            <a:r>
              <a:rPr lang="en-GB" sz="1600" dirty="0"/>
              <a:t>Hammond, K. R. (1996). </a:t>
            </a:r>
            <a:r>
              <a:rPr lang="en-GB" sz="1600" i="1" dirty="0"/>
              <a:t>Human Judgement and Social Policy: Irreducible Uncertainty, Inevitable Error and Unavoidable Injustice</a:t>
            </a:r>
            <a:r>
              <a:rPr lang="en-GB" sz="1600" dirty="0"/>
              <a:t>. Oxford: Oxford University Press.</a:t>
            </a:r>
          </a:p>
          <a:p>
            <a:r>
              <a:rPr lang="en-GB" sz="1600" dirty="0"/>
              <a:t>Hammond, K. R., Hamm, R. M., </a:t>
            </a:r>
            <a:r>
              <a:rPr lang="en-GB" sz="1600" dirty="0" err="1"/>
              <a:t>Grassia</a:t>
            </a:r>
            <a:r>
              <a:rPr lang="en-GB" sz="1600" dirty="0"/>
              <a:t>, J., &amp; Pearson, T. (1987). Direct comparison of the efficacy of intuitive and analytic cognition in expert judgement. </a:t>
            </a:r>
            <a:r>
              <a:rPr lang="en-GB" sz="1600" i="1" dirty="0"/>
              <a:t>IEEE Transactions on Systems, Man and Cybernetics, 17  </a:t>
            </a:r>
            <a:r>
              <a:rPr lang="en-GB" sz="1600" dirty="0"/>
              <a:t>753-770. </a:t>
            </a:r>
          </a:p>
          <a:p>
            <a:r>
              <a:rPr lang="en-GB" sz="1600" dirty="0" err="1"/>
              <a:t>Loewenstein</a:t>
            </a:r>
            <a:r>
              <a:rPr lang="en-GB" sz="1600" dirty="0"/>
              <a:t>, G. (2005). Hot-cold empathy gaps and medical decision making. </a:t>
            </a:r>
            <a:r>
              <a:rPr lang="en-GB" sz="1600" i="1" dirty="0"/>
              <a:t>Health </a:t>
            </a:r>
            <a:r>
              <a:rPr lang="en-GB" sz="1600" i="1" dirty="0" err="1"/>
              <a:t>Psychol</a:t>
            </a:r>
            <a:r>
              <a:rPr lang="en-GB" sz="1600" i="1" dirty="0"/>
              <a:t>, 24</a:t>
            </a:r>
            <a:r>
              <a:rPr lang="en-GB" sz="1600" dirty="0"/>
              <a:t>(4 </a:t>
            </a:r>
            <a:r>
              <a:rPr lang="en-GB" sz="1600" dirty="0" err="1"/>
              <a:t>Suppl</a:t>
            </a:r>
            <a:r>
              <a:rPr lang="en-GB" sz="1600" dirty="0"/>
              <a:t>), S49-56. </a:t>
            </a:r>
            <a:r>
              <a:rPr lang="en-GB" sz="1600" dirty="0" err="1"/>
              <a:t>doi</a:t>
            </a:r>
            <a:r>
              <a:rPr lang="en-GB" sz="1600" dirty="0"/>
              <a:t>: 10.1037/0278-6133.24.4.S49</a:t>
            </a:r>
          </a:p>
          <a:p>
            <a:r>
              <a:rPr lang="en-GB" sz="1600" dirty="0"/>
              <a:t>Royal College of Physicians. (2007). Palliative Care Services: Meeting the needs of patients. London </a:t>
            </a:r>
            <a:endParaRPr lang="en-GB" sz="1600" dirty="0" smtClean="0"/>
          </a:p>
          <a:p>
            <a:r>
              <a:rPr lang="en-GB" sz="1600" dirty="0"/>
              <a:t>Violence risk assessment and risk communication: The effects of using actual cases, providing instruction, and employing probability versus frequency </a:t>
            </a:r>
            <a:r>
              <a:rPr lang="en-GB" sz="1600" dirty="0" smtClean="0"/>
              <a:t>formats. </a:t>
            </a:r>
            <a:r>
              <a:rPr lang="en-GB" sz="1600" dirty="0" err="1" smtClean="0"/>
              <a:t>Slovic</a:t>
            </a:r>
            <a:r>
              <a:rPr lang="en-GB" sz="1600" dirty="0"/>
              <a:t>, Paul; Monahan, John; </a:t>
            </a:r>
            <a:r>
              <a:rPr lang="en-GB" sz="1600" dirty="0" err="1"/>
              <a:t>MacGregor</a:t>
            </a:r>
            <a:r>
              <a:rPr lang="en-GB" sz="1600" dirty="0"/>
              <a:t>, Donald </a:t>
            </a:r>
            <a:r>
              <a:rPr lang="en-GB" sz="1600" dirty="0" smtClean="0"/>
              <a:t>G. Law </a:t>
            </a:r>
            <a:r>
              <a:rPr lang="en-GB" sz="1600" dirty="0"/>
              <a:t>and Human </a:t>
            </a:r>
            <a:r>
              <a:rPr lang="en-GB" sz="1600" dirty="0" err="1"/>
              <a:t>Behavior</a:t>
            </a:r>
            <a:r>
              <a:rPr lang="en-GB" sz="1600" dirty="0"/>
              <a:t>, </a:t>
            </a:r>
            <a:r>
              <a:rPr lang="en-GB" sz="1600" dirty="0" err="1"/>
              <a:t>Vol</a:t>
            </a:r>
            <a:r>
              <a:rPr lang="en-GB" sz="1600" dirty="0"/>
              <a:t> 24(3), Jun 2000, 271-296.</a:t>
            </a:r>
          </a:p>
          <a:p>
            <a:endParaRPr lang="en-GB" sz="1600" dirty="0"/>
          </a:p>
          <a:p>
            <a:pPr marL="457200" lvl="1" indent="0">
              <a:buNone/>
            </a:pPr>
            <a:endParaRPr lang="en-GB" sz="1400" dirty="0" smtClean="0"/>
          </a:p>
        </p:txBody>
      </p:sp>
    </p:spTree>
    <p:custDataLst>
      <p:tags r:id="rId1"/>
    </p:custDataLst>
    <p:extLst>
      <p:ext uri="{BB962C8B-B14F-4D97-AF65-F5344CB8AC3E}">
        <p14:creationId xmlns:p14="http://schemas.microsoft.com/office/powerpoint/2010/main" val="26364131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87114" y="9925"/>
            <a:ext cx="8713788" cy="2808288"/>
          </a:xfrm>
        </p:spPr>
        <p:txBody>
          <a:bodyPr rtlCol="0">
            <a:normAutofit fontScale="90000"/>
          </a:bodyPr>
          <a:lstStyle/>
          <a:p>
            <a:pPr fontAlgn="auto">
              <a:spcAft>
                <a:spcPts val="0"/>
              </a:spcAft>
              <a:defRPr/>
            </a:pPr>
            <a:r>
              <a:rPr lang="en-US" sz="4000" dirty="0" smtClean="0">
                <a:latin typeface="Comic Sans MS" pitchFamily="66" charset="0"/>
              </a:rPr>
              <a:t/>
            </a:r>
            <a:br>
              <a:rPr lang="en-US" sz="4000" dirty="0" smtClean="0">
                <a:latin typeface="Comic Sans MS" pitchFamily="66" charset="0"/>
              </a:rPr>
            </a:br>
            <a:r>
              <a:rPr lang="en-US" b="1" dirty="0" smtClean="0">
                <a:solidFill>
                  <a:srgbClr val="000080"/>
                </a:solidFill>
                <a:latin typeface="Verdana" pitchFamily="34" charset="0"/>
                <a:ea typeface="Verdana" pitchFamily="34" charset="0"/>
                <a:cs typeface="Verdana" pitchFamily="34" charset="0"/>
              </a:rPr>
              <a:t>Choices and decisions </a:t>
            </a:r>
            <a:br>
              <a:rPr lang="en-US" b="1" dirty="0" smtClean="0">
                <a:solidFill>
                  <a:srgbClr val="000080"/>
                </a:solidFill>
                <a:latin typeface="Verdana" pitchFamily="34" charset="0"/>
                <a:ea typeface="Verdana" pitchFamily="34" charset="0"/>
                <a:cs typeface="Verdana" pitchFamily="34" charset="0"/>
              </a:rPr>
            </a:br>
            <a:r>
              <a:rPr lang="en-US" b="1" dirty="0" smtClean="0">
                <a:solidFill>
                  <a:srgbClr val="000080"/>
                </a:solidFill>
                <a:latin typeface="Verdana" pitchFamily="34" charset="0"/>
                <a:ea typeface="Verdana" pitchFamily="34" charset="0"/>
                <a:cs typeface="Verdana" pitchFamily="34" charset="0"/>
              </a:rPr>
              <a:t>towards the end of life</a:t>
            </a:r>
            <a:r>
              <a:rPr lang="en-US" sz="4000" dirty="0" smtClean="0">
                <a:latin typeface="Verdana" pitchFamily="34" charset="0"/>
                <a:ea typeface="Verdana" pitchFamily="34" charset="0"/>
                <a:cs typeface="Verdana" pitchFamily="34" charset="0"/>
              </a:rPr>
              <a:t/>
            </a:r>
            <a:br>
              <a:rPr lang="en-US" sz="4000" dirty="0" smtClean="0">
                <a:latin typeface="Verdana" pitchFamily="34" charset="0"/>
                <a:ea typeface="Verdana" pitchFamily="34" charset="0"/>
                <a:cs typeface="Verdana" pitchFamily="34" charset="0"/>
              </a:rPr>
            </a:br>
            <a:r>
              <a:rPr lang="en-US" sz="4000" dirty="0" smtClean="0">
                <a:latin typeface="Comic Sans MS" pitchFamily="66" charset="0"/>
              </a:rPr>
              <a:t/>
            </a:r>
            <a:br>
              <a:rPr lang="en-US" sz="4000" dirty="0" smtClean="0">
                <a:latin typeface="Comic Sans MS" pitchFamily="66" charset="0"/>
              </a:rPr>
            </a:br>
            <a:endParaRPr lang="en-US" sz="4000" dirty="0" smtClean="0">
              <a:solidFill>
                <a:srgbClr val="CC99FF"/>
              </a:solidFill>
              <a:latin typeface="Comic Sans MS" pitchFamily="66" charset="0"/>
            </a:endParaRPr>
          </a:p>
        </p:txBody>
      </p:sp>
      <p:sp>
        <p:nvSpPr>
          <p:cNvPr id="2051" name="Rectangle 3"/>
          <p:cNvSpPr>
            <a:spLocks noGrp="1" noChangeArrowheads="1"/>
          </p:cNvSpPr>
          <p:nvPr>
            <p:ph type="subTitle" idx="1"/>
          </p:nvPr>
        </p:nvSpPr>
        <p:spPr>
          <a:xfrm>
            <a:off x="1337469" y="3861048"/>
            <a:ext cx="6335712" cy="865188"/>
          </a:xfrm>
        </p:spPr>
        <p:txBody>
          <a:bodyPr rtlCol="0">
            <a:normAutofit/>
          </a:bodyPr>
          <a:lstStyle/>
          <a:p>
            <a:pPr fontAlgn="auto">
              <a:spcAft>
                <a:spcPts val="0"/>
              </a:spcAft>
              <a:buFont typeface="Arial" pitchFamily="34" charset="0"/>
              <a:buNone/>
              <a:defRPr/>
            </a:pPr>
            <a:r>
              <a:rPr lang="en-US" sz="4000" dirty="0" smtClean="0">
                <a:solidFill>
                  <a:srgbClr val="CC99FF"/>
                </a:solidFill>
                <a:latin typeface="Comic Sans MS" pitchFamily="66" charset="0"/>
              </a:rPr>
              <a:t>Annual Conference 2014</a:t>
            </a:r>
            <a:endParaRPr lang="en-US" sz="4000" dirty="0" smtClean="0"/>
          </a:p>
        </p:txBody>
      </p:sp>
      <p:pic>
        <p:nvPicPr>
          <p:cNvPr id="2052" name="Picture 4" descr="SPPCLogo"/>
          <p:cNvPicPr>
            <a:picLocks noChangeAspect="1" noChangeArrowheads="1"/>
          </p:cNvPicPr>
          <p:nvPr/>
        </p:nvPicPr>
        <p:blipFill>
          <a:blip r:embed="rId3" cstate="print"/>
          <a:srcRect/>
          <a:stretch>
            <a:fillRect/>
          </a:stretch>
        </p:blipFill>
        <p:spPr bwMode="auto">
          <a:xfrm>
            <a:off x="6695178" y="4585493"/>
            <a:ext cx="2160587" cy="1122362"/>
          </a:xfrm>
          <a:prstGeom prst="rect">
            <a:avLst/>
          </a:prstGeom>
          <a:noFill/>
          <a:ln w="9525" algn="ctr">
            <a:noFill/>
            <a:miter lim="800000"/>
            <a:headEnd/>
            <a:tailEnd/>
          </a:ln>
        </p:spPr>
      </p:pic>
      <p:pic>
        <p:nvPicPr>
          <p:cNvPr id="2053" name="irc_mi" descr="2007_4_ballot_box">
            <a:hlinkClick r:id="rId4"/>
          </p:cNvPr>
          <p:cNvPicPr>
            <a:picLocks noChangeAspect="1" noChangeArrowheads="1"/>
          </p:cNvPicPr>
          <p:nvPr/>
        </p:nvPicPr>
        <p:blipFill>
          <a:blip r:embed="rId5" cstate="print"/>
          <a:srcRect/>
          <a:stretch>
            <a:fillRect/>
          </a:stretch>
        </p:blipFill>
        <p:spPr bwMode="auto">
          <a:xfrm>
            <a:off x="3492500" y="1916832"/>
            <a:ext cx="1695450" cy="1735138"/>
          </a:xfrm>
          <a:prstGeom prst="rect">
            <a:avLst/>
          </a:prstGeom>
          <a:noFill/>
          <a:ln w="9525" algn="in">
            <a:noFill/>
            <a:miter lim="800000"/>
            <a:headEnd/>
            <a:tailEnd/>
          </a:ln>
        </p:spPr>
      </p:pic>
      <p:pic>
        <p:nvPicPr>
          <p:cNvPr id="2054" name="Picture 9" descr="SPPCAlliance_RGB_SML"/>
          <p:cNvPicPr>
            <a:picLocks noChangeAspect="1" noChangeArrowheads="1"/>
          </p:cNvPicPr>
          <p:nvPr/>
        </p:nvPicPr>
        <p:blipFill>
          <a:blip r:embed="rId6" cstate="print"/>
          <a:srcRect/>
          <a:stretch>
            <a:fillRect/>
          </a:stretch>
        </p:blipFill>
        <p:spPr bwMode="auto">
          <a:xfrm>
            <a:off x="323528" y="4461053"/>
            <a:ext cx="1884362" cy="1147763"/>
          </a:xfrm>
          <a:prstGeom prst="rect">
            <a:avLst/>
          </a:prstGeom>
          <a:noFill/>
          <a:ln w="9525">
            <a:noFill/>
            <a:miter lim="800000"/>
            <a:headEnd/>
            <a:tailEnd/>
          </a:ln>
        </p:spPr>
      </p:pic>
      <p:sp>
        <p:nvSpPr>
          <p:cNvPr id="7" name="TextBox 6"/>
          <p:cNvSpPr txBox="1"/>
          <p:nvPr/>
        </p:nvSpPr>
        <p:spPr>
          <a:xfrm>
            <a:off x="323528" y="5733734"/>
            <a:ext cx="2664296" cy="923330"/>
          </a:xfrm>
          <a:prstGeom prst="rect">
            <a:avLst/>
          </a:prstGeom>
          <a:noFill/>
        </p:spPr>
        <p:txBody>
          <a:bodyPr wrap="square" rtlCol="0">
            <a:spAutoFit/>
          </a:bodyPr>
          <a:lstStyle/>
          <a:p>
            <a:pPr fontAlgn="base">
              <a:spcBef>
                <a:spcPct val="0"/>
              </a:spcBef>
              <a:spcAft>
                <a:spcPct val="0"/>
              </a:spcAft>
            </a:pPr>
            <a:r>
              <a:rPr lang="en-GB" dirty="0">
                <a:solidFill>
                  <a:prstClr val="black"/>
                </a:solidFill>
                <a:latin typeface="Arial" charset="0"/>
                <a:cs typeface="Arial" charset="0"/>
              </a:rPr>
              <a:t>RCPE-WIFI </a:t>
            </a:r>
            <a:endParaRPr lang="en-GB" dirty="0" smtClean="0">
              <a:solidFill>
                <a:prstClr val="black"/>
              </a:solidFill>
              <a:latin typeface="Arial" charset="0"/>
              <a:cs typeface="Arial" charset="0"/>
            </a:endParaRPr>
          </a:p>
          <a:p>
            <a:pPr fontAlgn="base">
              <a:spcBef>
                <a:spcPct val="0"/>
              </a:spcBef>
              <a:spcAft>
                <a:spcPct val="0"/>
              </a:spcAft>
            </a:pPr>
            <a:r>
              <a:rPr lang="en-GB" dirty="0" smtClean="0">
                <a:solidFill>
                  <a:prstClr val="black"/>
                </a:solidFill>
                <a:latin typeface="Arial" charset="0"/>
                <a:cs typeface="Arial" charset="0"/>
              </a:rPr>
              <a:t>Password</a:t>
            </a:r>
            <a:r>
              <a:rPr lang="en-GB" dirty="0">
                <a:solidFill>
                  <a:prstClr val="black"/>
                </a:solidFill>
                <a:latin typeface="Arial" charset="0"/>
                <a:cs typeface="Arial" charset="0"/>
              </a:rPr>
              <a:t>: chiron1681</a:t>
            </a:r>
          </a:p>
          <a:p>
            <a:pPr fontAlgn="base">
              <a:spcBef>
                <a:spcPct val="0"/>
              </a:spcBef>
              <a:spcAft>
                <a:spcPct val="0"/>
              </a:spcAft>
            </a:pPr>
            <a:endParaRPr lang="en-GB" dirty="0">
              <a:solidFill>
                <a:prstClr val="black"/>
              </a:solidFill>
              <a:latin typeface="Arial" charset="0"/>
              <a:cs typeface="Arial" charset="0"/>
            </a:endParaRPr>
          </a:p>
        </p:txBody>
      </p:sp>
      <p:pic>
        <p:nvPicPr>
          <p:cNvPr id="8" name="Picture 6" descr="http://www.cv-surgeon.co.uk/wp-content/uploads/2013/09/finding-a-job-on-twitter.jpg"/>
          <p:cNvPicPr>
            <a:picLocks noChangeAspect="1" noChangeArrowheads="1"/>
          </p:cNvPicPr>
          <p:nvPr/>
        </p:nvPicPr>
        <p:blipFill>
          <a:blip r:embed="rId7" cstate="print"/>
          <a:srcRect/>
          <a:stretch>
            <a:fillRect/>
          </a:stretch>
        </p:blipFill>
        <p:spPr bwMode="auto">
          <a:xfrm>
            <a:off x="3416198" y="4946970"/>
            <a:ext cx="1232009" cy="692696"/>
          </a:xfrm>
          <a:prstGeom prst="rect">
            <a:avLst/>
          </a:prstGeom>
          <a:noFill/>
        </p:spPr>
      </p:pic>
      <p:sp>
        <p:nvSpPr>
          <p:cNvPr id="9" name="TextBox 8"/>
          <p:cNvSpPr txBox="1"/>
          <p:nvPr/>
        </p:nvSpPr>
        <p:spPr>
          <a:xfrm>
            <a:off x="4674222" y="5084763"/>
            <a:ext cx="1512168" cy="369332"/>
          </a:xfrm>
          <a:prstGeom prst="rect">
            <a:avLst/>
          </a:prstGeom>
          <a:noFill/>
        </p:spPr>
        <p:txBody>
          <a:bodyPr wrap="square" rtlCol="0">
            <a:spAutoFit/>
          </a:bodyPr>
          <a:lstStyle/>
          <a:p>
            <a:pPr fontAlgn="base">
              <a:spcBef>
                <a:spcPct val="0"/>
              </a:spcBef>
              <a:spcAft>
                <a:spcPct val="0"/>
              </a:spcAft>
            </a:pPr>
            <a:r>
              <a:rPr lang="en-GB" dirty="0" smtClean="0">
                <a:solidFill>
                  <a:prstClr val="black"/>
                </a:solidFill>
                <a:latin typeface="Arial" charset="0"/>
                <a:cs typeface="Arial" charset="0"/>
              </a:rPr>
              <a:t>#sppc2014</a:t>
            </a:r>
            <a:endParaRPr lang="en-GB" dirty="0">
              <a:solidFill>
                <a:prstClr val="black"/>
              </a:solidFill>
              <a:latin typeface="Arial" charset="0"/>
              <a:cs typeface="Arial" charset="0"/>
            </a:endParaRPr>
          </a:p>
        </p:txBody>
      </p:sp>
    </p:spTree>
    <p:custDataLst>
      <p:tags r:id="rId1"/>
    </p:custDataLst>
    <p:extLst>
      <p:ext uri="{BB962C8B-B14F-4D97-AF65-F5344CB8AC3E}">
        <p14:creationId xmlns:p14="http://schemas.microsoft.com/office/powerpoint/2010/main" val="3888863708"/>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BULLETTYPE" val="3"/>
  <p:tag name="RESPCOUNTERSTYLE" val="-1"/>
  <p:tag name="INPUTSOURCE" val="1"/>
  <p:tag name="BACKUPMAINTENANCE" val="7"/>
  <p:tag name="ROTATIONINTERVAL" val="2"/>
  <p:tag name="RACERSMAXDISPLAYED" val="5"/>
  <p:tag name="TEAMSINLEADERBOARD" val="5"/>
  <p:tag name="BUBBLEVALUEFORMAT" val="0.0"/>
  <p:tag name="CUSTOMCELLFORECOLOR" val="-16777216"/>
  <p:tag name="CUSTOMCELLBACKCOLOR4" val="-8355712"/>
  <p:tag name="DISPLAYDEVICEID" val="True"/>
  <p:tag name="GRIDSIZE" val="{Width=800, Height=600}"/>
  <p:tag name="CHARTLABELS" val="0"/>
  <p:tag name="PARTLISTDEFAULT" val="0"/>
  <p:tag name="INCORRECTPOINTVALUE" val="0"/>
  <p:tag name="AUTOADJUSTPARTRANGE" val="True"/>
  <p:tag name="FIBNUMRESULTS" val="5"/>
  <p:tag name="PRRESPONSE2" val="9"/>
  <p:tag name="PRRESPONSE6" val="5"/>
  <p:tag name="PRRESPONSE10" val="1"/>
  <p:tag name="POWERPOINTVERSION" val="14.0"/>
  <p:tag name="CSVFORMAT" val="0"/>
  <p:tag name="RESPCOUNTERFORMAT" val="0"/>
  <p:tag name="ALLOWDUPLICATES" val="False"/>
  <p:tag name="REVIEWONLY" val="False"/>
  <p:tag name="RACEANIMATIONSPEED" val="3"/>
  <p:tag name="BUBBLENAMEVISIBLE" val="True"/>
  <p:tag name="CUSTOMGRIDBACKCOLOR" val="-2830136"/>
  <p:tag name="USESCHEMECOLORS" val="True"/>
  <p:tag name="GRIDROTATIONINTERVAL" val="2"/>
  <p:tag name="CHARTCOLORS" val="0"/>
  <p:tag name="INCLUDEPPT" val="True"/>
  <p:tag name="REALTIMEBACKUPPATH" val="(None)"/>
  <p:tag name="FIBDISPLAYRESULTS" val="True"/>
  <p:tag name="PRRESPONSE3" val="8"/>
  <p:tag name="PRRESPONSE8" val="3"/>
  <p:tag name="TPVERSION" val="2008"/>
  <p:tag name="ANSWERNOWSTYLE" val="-1"/>
  <p:tag name="COUNTDOWNSECONDS" val="10"/>
  <p:tag name="AUTOADVANCE" val="False"/>
  <p:tag name="SKIPREMAININGRACESLIDES" val="True"/>
  <p:tag name="BUBBLEGROUPING" val="3"/>
  <p:tag name="CUSTOMCELLBACKCOLOR3" val="-268652"/>
  <p:tag name="AUTOSIZEGRID" val="True"/>
  <p:tag name="INCLUDENONRESPONDERS" val="False"/>
  <p:tag name="REALTIMEBACKUP" val="False"/>
  <p:tag name="FIBINCLUDEOTHER" val="True"/>
  <p:tag name="PRRESPONSE5" val="6"/>
  <p:tag name="ALWAYSOPENPOLL" val="False"/>
  <p:tag name="ANSWERNOWTEXT" val="Answer Now"/>
  <p:tag name="BACKUPSESSIONS" val="True"/>
  <p:tag name="RACEENDPOINTS" val="100"/>
  <p:tag name="DEFAULTNUMTEAMS" val="5"/>
  <p:tag name="DISPLAYDEVICENUMBER" val="True"/>
  <p:tag name="RESETCHARTS" val="True"/>
  <p:tag name="ZEROBASED" val="False"/>
  <p:tag name="PRRESPONSE1" val="10"/>
  <p:tag name="SHOWFLASHWARNING" val="False"/>
  <p:tag name="COUNTDOWNSTYLE" val="-1"/>
  <p:tag name="AUTOUPDATEALIASES" val="True"/>
  <p:tag name="BUBBLESIZEVISIBLE" val="True"/>
  <p:tag name="GRIDOPACITY" val="90"/>
  <p:tag name="ALLOWUSERFEEDBACK" val="True"/>
  <p:tag name="FIBDISPLAYKEYWORDS" val="True"/>
  <p:tag name="SHOWBARVISIBLE" val="True"/>
  <p:tag name="NUMRESPONSES" val="1"/>
  <p:tag name="MAXRESPONDERS" val="5"/>
  <p:tag name="GRIDPOSITION" val="1"/>
  <p:tag name="CHARTSCALE" val="True"/>
  <p:tag name="PRRESPONSE9" val="2"/>
  <p:tag name="CHARTVALUEFORMAT" val="0%"/>
  <p:tag name="CUSTOMCELLBACKCOLOR2" val="-13395457"/>
  <p:tag name="CORRECTPOINTVALUE" val="100"/>
  <p:tag name="USESECONDARYMONITOR" val="True"/>
  <p:tag name="PARTICIPANTSINLEADERBOARD" val="5"/>
  <p:tag name="MULTIRESPDIVISOR" val="1"/>
  <p:tag name="SAVECSVWITHSESSION" val="False"/>
  <p:tag name="DISPLAYNAME" val="True"/>
  <p:tag name="PRRESPONSE7" val="4"/>
  <p:tag name="POLLINGCYCLE" val="2"/>
  <p:tag name="STDCHART" val="1"/>
  <p:tag name="RESPTABLESTYLE" val="-1"/>
  <p:tag name="CUSTOMCELLBACKCOLOR1" val="-657956"/>
  <p:tag name="PRRESPONSE4" val="7"/>
  <p:tag name="ADVANCEDSETTINGSVIEW" val="True"/>
  <p:tag name="DELIMITERS" val="3.1"/>
  <p:tag name="TPFULLVERSION" val="4.2.3.2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SLIDEGUID" val="D1B8D6C35BC3432FBF68783CA0193EC5"/>
  <p:tag name="SLIDEID" val="D1B8D6C35BC3432FBF68783CA0193EC5"/>
  <p:tag name="SLIDEORDER" val="1"/>
  <p:tag name="SLIDETYPE" val="Q"/>
  <p:tag name="DEMOGRAPHIC" val="False"/>
  <p:tag name="TEAMASSIGN" val="False"/>
  <p:tag name="SPEEDSCORING" val="False"/>
  <p:tag name="CORRECTPOINTVALUE" val="100"/>
  <p:tag name="INCORRECTPOINTVALUE" val="0"/>
  <p:tag name="ZEROBASED" val="False"/>
  <p:tag name="NUMRESPONSES" val="1"/>
  <p:tag name="AUTOADVANCE" val="False"/>
  <p:tag name="ANSWERSALIAS" val="Yes|smicln|No"/>
  <p:tag name="DELIMITERS" val="3.1"/>
  <p:tag name="VALUEFORMAT" val="0%"/>
  <p:tag name="QUESTIONALIAS" val="A guideline exists that seeks to raise the quality of end of life care, have a look at the evidence you have been given, would you want your closest relative to receive care based on the guideline? "/>
  <p:tag name="RESPONSESGATHERED" val="False"/>
  <p:tag name="VALUES" val="No Value|smicln|No Value"/>
</p:tagLst>
</file>

<file path=ppt/tags/tag6.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6"/>
  <p:tag name="FONTSIZE" val="32"/>
  <p:tag name="BULLETTYPE" val="ppBulletArabicPeriod"/>
  <p:tag name="ANSWERTEXT" val="Yes&#10;No"/>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985</TotalTime>
  <Words>3199</Words>
  <Application>Microsoft Office PowerPoint</Application>
  <PresentationFormat>On-screen Show (4:3)</PresentationFormat>
  <Paragraphs>357</Paragraphs>
  <Slides>29</Slides>
  <Notes>24</Notes>
  <HiddenSlides>0</HiddenSlides>
  <MMClips>2</MMClips>
  <ScaleCrop>false</ScaleCrop>
  <HeadingPairs>
    <vt:vector size="4" baseType="variant">
      <vt:variant>
        <vt:lpstr>Theme</vt:lpstr>
      </vt:variant>
      <vt:variant>
        <vt:i4>5</vt:i4>
      </vt:variant>
      <vt:variant>
        <vt:lpstr>Slide Titles</vt:lpstr>
      </vt:variant>
      <vt:variant>
        <vt:i4>29</vt:i4>
      </vt:variant>
    </vt:vector>
  </HeadingPairs>
  <TitlesOfParts>
    <vt:vector size="34" baseType="lpstr">
      <vt:lpstr>Office Theme</vt:lpstr>
      <vt:lpstr>1_Office Theme</vt:lpstr>
      <vt:lpstr>2_Office Theme</vt:lpstr>
      <vt:lpstr>3_Office Theme</vt:lpstr>
      <vt:lpstr>4_Office Theme</vt:lpstr>
      <vt:lpstr> Choices and decisions  towards the end of life  </vt:lpstr>
      <vt:lpstr> Choices and decisions  towards the end of life  </vt:lpstr>
      <vt:lpstr> Hindsight is a wonderful thing (sometimes) What can we learn from decision science and the demise of the Liverpool Care Pathway  </vt:lpstr>
      <vt:lpstr>A guideline exists that seeks to raise the quality of end of life care, have a look at the evidence you have been given, would you want your closest relative to receive care based on the guideline? </vt:lpstr>
      <vt:lpstr>thesis...</vt:lpstr>
      <vt:lpstr>PowerPoint Presentation</vt:lpstr>
      <vt:lpstr>PowerPoint Presentation</vt:lpstr>
      <vt:lpstr>Decision or judgement?</vt:lpstr>
      <vt:lpstr>PowerPoint Presentation</vt:lpstr>
      <vt:lpstr>Irreducibly uncertain</vt:lpstr>
      <vt:lpstr>PowerPoint Presentation</vt:lpstr>
      <vt:lpstr>Two systems – Dual Process Theory</vt:lpstr>
      <vt:lpstr>Thinking fast and slow</vt:lpstr>
      <vt:lpstr>Valuing what has “utility”</vt:lpstr>
      <vt:lpstr>The question… system two option*</vt:lpstr>
      <vt:lpstr>PowerPoint Presentation</vt:lpstr>
      <vt:lpstr>PowerPoint Presentation</vt:lpstr>
      <vt:lpstr>Common shortcuts (and some tips)</vt:lpstr>
      <vt:lpstr>PowerPoint Presentation</vt:lpstr>
      <vt:lpstr>PowerPoint Presentation</vt:lpstr>
      <vt:lpstr>Combatting anchoring</vt:lpstr>
      <vt:lpstr>Representativeness: beware “blueprints”</vt:lpstr>
      <vt:lpstr>Antidotes…</vt:lpstr>
      <vt:lpstr>Affect</vt:lpstr>
      <vt:lpstr>Guidelines/pathways can help</vt:lpstr>
      <vt:lpstr>PowerPoint Presentation</vt:lpstr>
      <vt:lpstr>Thank you  and questions?  </vt:lpstr>
      <vt:lpstr>References </vt:lpstr>
      <vt:lpstr> Choices and decisions  towards the end of life  </vt:lpstr>
    </vt:vector>
  </TitlesOfParts>
  <Company>University of York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 cant put the genie back in the bottle</dc:title>
  <dc:creator>Carl Thompson</dc:creator>
  <cp:lastModifiedBy>RCPE AV</cp:lastModifiedBy>
  <cp:revision>64</cp:revision>
  <cp:lastPrinted>2014-09-16T09:07:16Z</cp:lastPrinted>
  <dcterms:created xsi:type="dcterms:W3CDTF">2014-09-05T08:52:21Z</dcterms:created>
  <dcterms:modified xsi:type="dcterms:W3CDTF">2014-09-17T12:48:42Z</dcterms:modified>
</cp:coreProperties>
</file>