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3"/>
  </p:notesMasterIdLst>
  <p:sldIdLst>
    <p:sldId id="259" r:id="rId5"/>
    <p:sldId id="257" r:id="rId6"/>
    <p:sldId id="260" r:id="rId7"/>
    <p:sldId id="261" r:id="rId8"/>
    <p:sldId id="264" r:id="rId9"/>
    <p:sldId id="266" r:id="rId10"/>
    <p:sldId id="267" r:id="rId11"/>
    <p:sldId id="265" r:id="rId12"/>
    <p:sldId id="268" r:id="rId13"/>
    <p:sldId id="269" r:id="rId14"/>
    <p:sldId id="270" r:id="rId15"/>
    <p:sldId id="271" r:id="rId16"/>
    <p:sldId id="272" r:id="rId17"/>
    <p:sldId id="273" r:id="rId18"/>
    <p:sldId id="274" r:id="rId19"/>
    <p:sldId id="258" r:id="rId20"/>
    <p:sldId id="263" r:id="rId21"/>
    <p:sldId id="262" r:id="rId22"/>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02239C-96EC-4540-A735-AEA1412ED11D}" v="263" dt="2025-12-10T17:52:39.9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52906" autoAdjust="0"/>
  </p:normalViewPr>
  <p:slideViewPr>
    <p:cSldViewPr snapToGrid="0">
      <p:cViewPr varScale="1">
        <p:scale>
          <a:sx n="58" d="100"/>
          <a:sy n="58" d="100"/>
        </p:scale>
        <p:origin x="25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Hazelwood" userId="c00c8c57-a6a2-4a5c-b673-bfb7a6899dd0" providerId="ADAL" clId="{5D89E736-35F9-430D-AC98-2D14395F5A42}"/>
    <pc:docChg chg="custSel modSld">
      <pc:chgData name="Mark Hazelwood" userId="c00c8c57-a6a2-4a5c-b673-bfb7a6899dd0" providerId="ADAL" clId="{5D89E736-35F9-430D-AC98-2D14395F5A42}" dt="2025-12-10T17:52:39.919" v="3686"/>
      <pc:docMkLst>
        <pc:docMk/>
      </pc:docMkLst>
      <pc:sldChg chg="modNotesTx">
        <pc:chgData name="Mark Hazelwood" userId="c00c8c57-a6a2-4a5c-b673-bfb7a6899dd0" providerId="ADAL" clId="{5D89E736-35F9-430D-AC98-2D14395F5A42}" dt="2025-12-10T17:19:49.921" v="1247" actId="20577"/>
        <pc:sldMkLst>
          <pc:docMk/>
          <pc:sldMk cId="1933819175" sldId="257"/>
        </pc:sldMkLst>
      </pc:sldChg>
      <pc:sldChg chg="modSp mod modNotesTx">
        <pc:chgData name="Mark Hazelwood" userId="c00c8c57-a6a2-4a5c-b673-bfb7a6899dd0" providerId="ADAL" clId="{5D89E736-35F9-430D-AC98-2D14395F5A42}" dt="2025-12-10T17:35:32.947" v="3175" actId="20577"/>
        <pc:sldMkLst>
          <pc:docMk/>
          <pc:sldMk cId="2995796046" sldId="258"/>
        </pc:sldMkLst>
        <pc:graphicFrameChg chg="modGraphic">
          <ac:chgData name="Mark Hazelwood" userId="c00c8c57-a6a2-4a5c-b673-bfb7a6899dd0" providerId="ADAL" clId="{5D89E736-35F9-430D-AC98-2D14395F5A42}" dt="2025-12-10T15:38:38.379" v="305" actId="20577"/>
          <ac:graphicFrameMkLst>
            <pc:docMk/>
            <pc:sldMk cId="2995796046" sldId="258"/>
            <ac:graphicFrameMk id="2" creationId="{BF5C46E9-3544-2A0C-5B76-411AE3309F2D}"/>
          </ac:graphicFrameMkLst>
        </pc:graphicFrameChg>
      </pc:sldChg>
      <pc:sldChg chg="modNotesTx">
        <pc:chgData name="Mark Hazelwood" userId="c00c8c57-a6a2-4a5c-b673-bfb7a6899dd0" providerId="ADAL" clId="{5D89E736-35F9-430D-AC98-2D14395F5A42}" dt="2025-12-10T17:18:52.031" v="1048" actId="20577"/>
        <pc:sldMkLst>
          <pc:docMk/>
          <pc:sldMk cId="3250833935" sldId="259"/>
        </pc:sldMkLst>
      </pc:sldChg>
      <pc:sldChg chg="modNotesTx">
        <pc:chgData name="Mark Hazelwood" userId="c00c8c57-a6a2-4a5c-b673-bfb7a6899dd0" providerId="ADAL" clId="{5D89E736-35F9-430D-AC98-2D14395F5A42}" dt="2025-12-10T17:20:33.768" v="1391" actId="20577"/>
        <pc:sldMkLst>
          <pc:docMk/>
          <pc:sldMk cId="2042724218" sldId="260"/>
        </pc:sldMkLst>
      </pc:sldChg>
      <pc:sldChg chg="modSp modNotesTx">
        <pc:chgData name="Mark Hazelwood" userId="c00c8c57-a6a2-4a5c-b673-bfb7a6899dd0" providerId="ADAL" clId="{5D89E736-35F9-430D-AC98-2D14395F5A42}" dt="2025-12-10T17:23:13.812" v="1816" actId="20577"/>
        <pc:sldMkLst>
          <pc:docMk/>
          <pc:sldMk cId="3151520567" sldId="261"/>
        </pc:sldMkLst>
        <pc:spChg chg="mod">
          <ac:chgData name="Mark Hazelwood" userId="c00c8c57-a6a2-4a5c-b673-bfb7a6899dd0" providerId="ADAL" clId="{5D89E736-35F9-430D-AC98-2D14395F5A42}" dt="2025-12-10T15:34:13.324" v="304" actId="20577"/>
          <ac:spMkLst>
            <pc:docMk/>
            <pc:sldMk cId="3151520567" sldId="261"/>
            <ac:spMk id="13" creationId="{FA04FE8C-362C-90F8-CDD7-F878AA26F590}"/>
          </ac:spMkLst>
        </pc:spChg>
      </pc:sldChg>
      <pc:sldChg chg="delSp modSp mod">
        <pc:chgData name="Mark Hazelwood" userId="c00c8c57-a6a2-4a5c-b673-bfb7a6899dd0" providerId="ADAL" clId="{5D89E736-35F9-430D-AC98-2D14395F5A42}" dt="2025-12-10T15:45:31.800" v="791" actId="20577"/>
        <pc:sldMkLst>
          <pc:docMk/>
          <pc:sldMk cId="2432792903" sldId="262"/>
        </pc:sldMkLst>
        <pc:spChg chg="mod">
          <ac:chgData name="Mark Hazelwood" userId="c00c8c57-a6a2-4a5c-b673-bfb7a6899dd0" providerId="ADAL" clId="{5D89E736-35F9-430D-AC98-2D14395F5A42}" dt="2025-12-10T15:45:31.800" v="791" actId="20577"/>
          <ac:spMkLst>
            <pc:docMk/>
            <pc:sldMk cId="2432792903" sldId="262"/>
            <ac:spMk id="2" creationId="{AB26CB44-397C-69C6-8530-DEF00D364D68}"/>
          </ac:spMkLst>
        </pc:spChg>
        <pc:spChg chg="mod">
          <ac:chgData name="Mark Hazelwood" userId="c00c8c57-a6a2-4a5c-b673-bfb7a6899dd0" providerId="ADAL" clId="{5D89E736-35F9-430D-AC98-2D14395F5A42}" dt="2025-12-10T15:45:18.231" v="788" actId="1076"/>
          <ac:spMkLst>
            <pc:docMk/>
            <pc:sldMk cId="2432792903" sldId="262"/>
            <ac:spMk id="3" creationId="{C7109226-8A6F-BDBD-7E06-EE7BC9DED931}"/>
          </ac:spMkLst>
        </pc:spChg>
        <pc:spChg chg="mod">
          <ac:chgData name="Mark Hazelwood" userId="c00c8c57-a6a2-4a5c-b673-bfb7a6899dd0" providerId="ADAL" clId="{5D89E736-35F9-430D-AC98-2D14395F5A42}" dt="2025-12-10T15:40:51.929" v="410" actId="1076"/>
          <ac:spMkLst>
            <pc:docMk/>
            <pc:sldMk cId="2432792903" sldId="262"/>
            <ac:spMk id="4" creationId="{D0347016-3626-BE6E-568A-F9CA64D9296D}"/>
          </ac:spMkLst>
        </pc:spChg>
        <pc:spChg chg="del mod">
          <ac:chgData name="Mark Hazelwood" userId="c00c8c57-a6a2-4a5c-b673-bfb7a6899dd0" providerId="ADAL" clId="{5D89E736-35F9-430D-AC98-2D14395F5A42}" dt="2025-12-10T15:42:13.270" v="420" actId="478"/>
          <ac:spMkLst>
            <pc:docMk/>
            <pc:sldMk cId="2432792903" sldId="262"/>
            <ac:spMk id="5" creationId="{E3CABBAC-F75C-A6F8-F9E8-19779BA1B280}"/>
          </ac:spMkLst>
        </pc:spChg>
      </pc:sldChg>
      <pc:sldChg chg="modSp mod modAnim modNotesTx">
        <pc:chgData name="Mark Hazelwood" userId="c00c8c57-a6a2-4a5c-b673-bfb7a6899dd0" providerId="ADAL" clId="{5D89E736-35F9-430D-AC98-2D14395F5A42}" dt="2025-12-10T17:52:39.919" v="3686"/>
        <pc:sldMkLst>
          <pc:docMk/>
          <pc:sldMk cId="336948521" sldId="263"/>
        </pc:sldMkLst>
        <pc:spChg chg="mod">
          <ac:chgData name="Mark Hazelwood" userId="c00c8c57-a6a2-4a5c-b673-bfb7a6899dd0" providerId="ADAL" clId="{5D89E736-35F9-430D-AC98-2D14395F5A42}" dt="2025-12-10T15:39:05.830" v="318" actId="20577"/>
          <ac:spMkLst>
            <pc:docMk/>
            <pc:sldMk cId="336948521" sldId="263"/>
            <ac:spMk id="4" creationId="{89560EB2-7FF4-9426-E666-2D4F5B8DF89F}"/>
          </ac:spMkLst>
        </pc:spChg>
        <pc:spChg chg="mod">
          <ac:chgData name="Mark Hazelwood" userId="c00c8c57-a6a2-4a5c-b673-bfb7a6899dd0" providerId="ADAL" clId="{5D89E736-35F9-430D-AC98-2D14395F5A42}" dt="2025-12-10T17:52:25.473" v="3684" actId="1076"/>
          <ac:spMkLst>
            <pc:docMk/>
            <pc:sldMk cId="336948521" sldId="263"/>
            <ac:spMk id="5" creationId="{CA8FF344-C5F5-12BB-510F-DC5C032A8928}"/>
          </ac:spMkLst>
        </pc:spChg>
      </pc:sldChg>
      <pc:sldChg chg="modNotesTx">
        <pc:chgData name="Mark Hazelwood" userId="c00c8c57-a6a2-4a5c-b673-bfb7a6899dd0" providerId="ADAL" clId="{5D89E736-35F9-430D-AC98-2D14395F5A42}" dt="2025-12-10T17:39:41.548" v="3673" actId="20577"/>
        <pc:sldMkLst>
          <pc:docMk/>
          <pc:sldMk cId="270553508" sldId="264"/>
        </pc:sldMkLst>
      </pc:sldChg>
      <pc:sldChg chg="modNotesTx">
        <pc:chgData name="Mark Hazelwood" userId="c00c8c57-a6a2-4a5c-b673-bfb7a6899dd0" providerId="ADAL" clId="{5D89E736-35F9-430D-AC98-2D14395F5A42}" dt="2025-12-10T17:31:38.781" v="2838" actId="6549"/>
        <pc:sldMkLst>
          <pc:docMk/>
          <pc:sldMk cId="779056759" sldId="265"/>
        </pc:sldMkLst>
      </pc:sldChg>
      <pc:sldChg chg="modNotesTx">
        <pc:chgData name="Mark Hazelwood" userId="c00c8c57-a6a2-4a5c-b673-bfb7a6899dd0" providerId="ADAL" clId="{5D89E736-35F9-430D-AC98-2D14395F5A42}" dt="2025-12-10T17:31:13.354" v="2836" actId="20577"/>
        <pc:sldMkLst>
          <pc:docMk/>
          <pc:sldMk cId="1012312821" sldId="266"/>
        </pc:sldMkLst>
      </pc:sldChg>
      <pc:sldChg chg="modNotesTx">
        <pc:chgData name="Mark Hazelwood" userId="c00c8c57-a6a2-4a5c-b673-bfb7a6899dd0" providerId="ADAL" clId="{5D89E736-35F9-430D-AC98-2D14395F5A42}" dt="2025-12-10T17:31:31.651" v="2837" actId="6549"/>
        <pc:sldMkLst>
          <pc:docMk/>
          <pc:sldMk cId="2959979800" sldId="267"/>
        </pc:sldMkLst>
      </pc:sldChg>
      <pc:sldChg chg="addSp delSp modSp mod modNotesTx">
        <pc:chgData name="Mark Hazelwood" userId="c00c8c57-a6a2-4a5c-b673-bfb7a6899dd0" providerId="ADAL" clId="{5D89E736-35F9-430D-AC98-2D14395F5A42}" dt="2025-12-10T17:31:48.136" v="2839" actId="6549"/>
        <pc:sldMkLst>
          <pc:docMk/>
          <pc:sldMk cId="3773513215" sldId="268"/>
        </pc:sldMkLst>
        <pc:spChg chg="add del mod">
          <ac:chgData name="Mark Hazelwood" userId="c00c8c57-a6a2-4a5c-b673-bfb7a6899dd0" providerId="ADAL" clId="{5D89E736-35F9-430D-AC98-2D14395F5A42}" dt="2025-12-10T10:55:36.498" v="5"/>
          <ac:spMkLst>
            <pc:docMk/>
            <pc:sldMk cId="3773513215" sldId="268"/>
            <ac:spMk id="2" creationId="{DBAB4DDA-AD1C-2F04-D210-EBB986880DA4}"/>
          </ac:spMkLst>
        </pc:spChg>
        <pc:spChg chg="add mod">
          <ac:chgData name="Mark Hazelwood" userId="c00c8c57-a6a2-4a5c-b673-bfb7a6899dd0" providerId="ADAL" clId="{5D89E736-35F9-430D-AC98-2D14395F5A42}" dt="2025-12-10T10:59:29.945" v="86" actId="1076"/>
          <ac:spMkLst>
            <pc:docMk/>
            <pc:sldMk cId="3773513215" sldId="268"/>
            <ac:spMk id="8" creationId="{8E3F14B1-91D4-BE90-ECC6-47CC5CE464A3}"/>
          </ac:spMkLst>
        </pc:spChg>
        <pc:spChg chg="mod">
          <ac:chgData name="Mark Hazelwood" userId="c00c8c57-a6a2-4a5c-b673-bfb7a6899dd0" providerId="ADAL" clId="{5D89E736-35F9-430D-AC98-2D14395F5A42}" dt="2025-12-10T10:54:53.493" v="0" actId="1076"/>
          <ac:spMkLst>
            <pc:docMk/>
            <pc:sldMk cId="3773513215" sldId="268"/>
            <ac:spMk id="9" creationId="{5936FA19-7267-5D0E-9030-A65D1E2FEFD8}"/>
          </ac:spMkLst>
        </pc:spChg>
        <pc:picChg chg="add del">
          <ac:chgData name="Mark Hazelwood" userId="c00c8c57-a6a2-4a5c-b673-bfb7a6899dd0" providerId="ADAL" clId="{5D89E736-35F9-430D-AC98-2D14395F5A42}" dt="2025-12-10T10:55:35.510" v="3" actId="478"/>
          <ac:picMkLst>
            <pc:docMk/>
            <pc:sldMk cId="3773513215" sldId="268"/>
            <ac:picMk id="7" creationId="{E281FC7D-115D-F3E7-F02B-303068B4922F}"/>
          </ac:picMkLst>
        </pc:picChg>
      </pc:sldChg>
      <pc:sldChg chg="modNotesTx">
        <pc:chgData name="Mark Hazelwood" userId="c00c8c57-a6a2-4a5c-b673-bfb7a6899dd0" providerId="ADAL" clId="{5D89E736-35F9-430D-AC98-2D14395F5A42}" dt="2025-12-10T17:31:55.156" v="2840" actId="6549"/>
        <pc:sldMkLst>
          <pc:docMk/>
          <pc:sldMk cId="1082177593" sldId="269"/>
        </pc:sldMkLst>
      </pc:sldChg>
      <pc:sldChg chg="modNotesTx">
        <pc:chgData name="Mark Hazelwood" userId="c00c8c57-a6a2-4a5c-b673-bfb7a6899dd0" providerId="ADAL" clId="{5D89E736-35F9-430D-AC98-2D14395F5A42}" dt="2025-12-10T17:32:02.307" v="2841" actId="6549"/>
        <pc:sldMkLst>
          <pc:docMk/>
          <pc:sldMk cId="2688422893" sldId="270"/>
        </pc:sldMkLst>
      </pc:sldChg>
      <pc:sldChg chg="modNotesTx">
        <pc:chgData name="Mark Hazelwood" userId="c00c8c57-a6a2-4a5c-b673-bfb7a6899dd0" providerId="ADAL" clId="{5D89E736-35F9-430D-AC98-2D14395F5A42}" dt="2025-12-10T17:32:09.507" v="2842" actId="6549"/>
        <pc:sldMkLst>
          <pc:docMk/>
          <pc:sldMk cId="151033407" sldId="271"/>
        </pc:sldMkLst>
      </pc:sldChg>
      <pc:sldChg chg="modNotesTx">
        <pc:chgData name="Mark Hazelwood" userId="c00c8c57-a6a2-4a5c-b673-bfb7a6899dd0" providerId="ADAL" clId="{5D89E736-35F9-430D-AC98-2D14395F5A42}" dt="2025-12-10T17:38:48.325" v="3562" actId="20577"/>
        <pc:sldMkLst>
          <pc:docMk/>
          <pc:sldMk cId="3392023586" sldId="272"/>
        </pc:sldMkLst>
      </pc:sldChg>
      <pc:sldChg chg="modNotesTx">
        <pc:chgData name="Mark Hazelwood" userId="c00c8c57-a6a2-4a5c-b673-bfb7a6899dd0" providerId="ADAL" clId="{5D89E736-35F9-430D-AC98-2D14395F5A42}" dt="2025-12-10T17:32:24.082" v="2844" actId="6549"/>
        <pc:sldMkLst>
          <pc:docMk/>
          <pc:sldMk cId="2122127904" sldId="273"/>
        </pc:sldMkLst>
      </pc:sldChg>
      <pc:sldChg chg="modNotesTx">
        <pc:chgData name="Mark Hazelwood" userId="c00c8c57-a6a2-4a5c-b673-bfb7a6899dd0" providerId="ADAL" clId="{5D89E736-35F9-430D-AC98-2D14395F5A42}" dt="2025-12-10T17:32:31.044" v="2845" actId="6549"/>
        <pc:sldMkLst>
          <pc:docMk/>
          <pc:sldMk cId="2344872861" sldId="274"/>
        </pc:sldMkLst>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diagrams/_rels/drawing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B28ABB-8593-42E7-9385-F901494933E3}"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A975D28F-A5D5-4DE9-B5CA-7CC3BEC9510B}">
      <dgm:prSet/>
      <dgm:spPr/>
      <dgm:t>
        <a:bodyPr/>
        <a:lstStyle/>
        <a:p>
          <a:r>
            <a:rPr lang="en-GB" dirty="0"/>
            <a:t>SPPC’s approach to this issue</a:t>
          </a:r>
          <a:endParaRPr lang="en-US" dirty="0"/>
        </a:p>
      </dgm:t>
    </dgm:pt>
    <dgm:pt modelId="{30204FA9-DC56-4A60-9470-E4797F370FB7}" type="parTrans" cxnId="{7CC8F9EF-06CE-4C9E-B423-A919D7B687A4}">
      <dgm:prSet/>
      <dgm:spPr/>
      <dgm:t>
        <a:bodyPr/>
        <a:lstStyle/>
        <a:p>
          <a:endParaRPr lang="en-US"/>
        </a:p>
      </dgm:t>
    </dgm:pt>
    <dgm:pt modelId="{2AF4CF62-512E-49B7-821C-446737E27B6F}" type="sibTrans" cxnId="{7CC8F9EF-06CE-4C9E-B423-A919D7B687A4}">
      <dgm:prSet/>
      <dgm:spPr/>
      <dgm:t>
        <a:bodyPr/>
        <a:lstStyle/>
        <a:p>
          <a:endParaRPr lang="en-US"/>
        </a:p>
      </dgm:t>
    </dgm:pt>
    <dgm:pt modelId="{48565BF7-4BA8-4F69-A83F-89545D16538A}">
      <dgm:prSet/>
      <dgm:spPr/>
      <dgm:t>
        <a:bodyPr/>
        <a:lstStyle/>
        <a:p>
          <a:r>
            <a:rPr lang="en-US" dirty="0"/>
            <a:t>The process by which a Bill may become law</a:t>
          </a:r>
          <a:endParaRPr lang="en-GB" dirty="0"/>
        </a:p>
      </dgm:t>
    </dgm:pt>
    <dgm:pt modelId="{7A7951A3-FB3D-4315-B100-79958E24B53F}" type="parTrans" cxnId="{1DC5C7E9-6A9F-4694-A0B2-5234632EB5ED}">
      <dgm:prSet/>
      <dgm:spPr/>
      <dgm:t>
        <a:bodyPr/>
        <a:lstStyle/>
        <a:p>
          <a:endParaRPr lang="en-US"/>
        </a:p>
      </dgm:t>
    </dgm:pt>
    <dgm:pt modelId="{35A880B7-51FF-4DFE-8D46-F24C984F44E6}" type="sibTrans" cxnId="{1DC5C7E9-6A9F-4694-A0B2-5234632EB5ED}">
      <dgm:prSet/>
      <dgm:spPr/>
      <dgm:t>
        <a:bodyPr/>
        <a:lstStyle/>
        <a:p>
          <a:endParaRPr lang="en-US"/>
        </a:p>
      </dgm:t>
    </dgm:pt>
    <dgm:pt modelId="{A5F6B31A-8605-49F6-904D-13F6909C1014}">
      <dgm:prSet/>
      <dgm:spPr/>
      <dgm:t>
        <a:bodyPr/>
        <a:lstStyle/>
        <a:p>
          <a:r>
            <a:rPr lang="en-US" dirty="0"/>
            <a:t>The story so far</a:t>
          </a:r>
        </a:p>
      </dgm:t>
    </dgm:pt>
    <dgm:pt modelId="{6C7198E1-6650-4BA4-B534-FDBF2229FDC9}" type="parTrans" cxnId="{81FA8F4C-093D-4643-A5A6-47D0D74FDA6D}">
      <dgm:prSet/>
      <dgm:spPr/>
      <dgm:t>
        <a:bodyPr/>
        <a:lstStyle/>
        <a:p>
          <a:endParaRPr lang="en-US"/>
        </a:p>
      </dgm:t>
    </dgm:pt>
    <dgm:pt modelId="{2EA91851-B522-4A1B-9D98-46388462E51C}" type="sibTrans" cxnId="{81FA8F4C-093D-4643-A5A6-47D0D74FDA6D}">
      <dgm:prSet/>
      <dgm:spPr/>
      <dgm:t>
        <a:bodyPr/>
        <a:lstStyle/>
        <a:p>
          <a:endParaRPr lang="en-US"/>
        </a:p>
      </dgm:t>
    </dgm:pt>
    <dgm:pt modelId="{9A8F7164-6DA5-4B29-9960-604DFBE4883C}">
      <dgm:prSet/>
      <dgm:spPr/>
      <dgm:t>
        <a:bodyPr/>
        <a:lstStyle/>
        <a:p>
          <a:r>
            <a:rPr lang="en-GB" dirty="0"/>
            <a:t>Next steps</a:t>
          </a:r>
          <a:endParaRPr lang="en-US" dirty="0"/>
        </a:p>
      </dgm:t>
    </dgm:pt>
    <dgm:pt modelId="{6AB896FC-C761-428F-B779-5B79E3E151AE}" type="parTrans" cxnId="{21323990-C040-42DF-B1FF-28FACAA89EDB}">
      <dgm:prSet/>
      <dgm:spPr/>
      <dgm:t>
        <a:bodyPr/>
        <a:lstStyle/>
        <a:p>
          <a:endParaRPr lang="en-US"/>
        </a:p>
      </dgm:t>
    </dgm:pt>
    <dgm:pt modelId="{4F187995-85B8-44E6-AD45-32CEBEE59F39}" type="sibTrans" cxnId="{21323990-C040-42DF-B1FF-28FACAA89EDB}">
      <dgm:prSet/>
      <dgm:spPr/>
      <dgm:t>
        <a:bodyPr/>
        <a:lstStyle/>
        <a:p>
          <a:endParaRPr lang="en-US"/>
        </a:p>
      </dgm:t>
    </dgm:pt>
    <dgm:pt modelId="{39ED369D-5811-479D-8465-A73FA843FF1C}" type="pres">
      <dgm:prSet presAssocID="{17B28ABB-8593-42E7-9385-F901494933E3}" presName="root" presStyleCnt="0">
        <dgm:presLayoutVars>
          <dgm:dir/>
          <dgm:resizeHandles val="exact"/>
        </dgm:presLayoutVars>
      </dgm:prSet>
      <dgm:spPr/>
    </dgm:pt>
    <dgm:pt modelId="{1FF8FFF1-CA85-4833-AB37-F910057CD968}" type="pres">
      <dgm:prSet presAssocID="{A975D28F-A5D5-4DE9-B5CA-7CC3BEC9510B}" presName="compNode" presStyleCnt="0"/>
      <dgm:spPr/>
    </dgm:pt>
    <dgm:pt modelId="{11A4BE0C-02F4-411A-BD1E-462B09921051}" type="pres">
      <dgm:prSet presAssocID="{A975D28F-A5D5-4DE9-B5CA-7CC3BEC9510B}" presName="bgRect" presStyleLbl="bgShp" presStyleIdx="0" presStyleCnt="4"/>
      <dgm:spPr/>
    </dgm:pt>
    <dgm:pt modelId="{41C8D954-A4EA-451A-86DE-769CACBBD374}" type="pres">
      <dgm:prSet presAssocID="{A975D28F-A5D5-4DE9-B5CA-7CC3BEC9510B}"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Issue"/>
        </a:ext>
      </dgm:extLst>
    </dgm:pt>
    <dgm:pt modelId="{94BF254C-62EF-4B28-82B6-55663C139A33}" type="pres">
      <dgm:prSet presAssocID="{A975D28F-A5D5-4DE9-B5CA-7CC3BEC9510B}" presName="spaceRect" presStyleCnt="0"/>
      <dgm:spPr/>
    </dgm:pt>
    <dgm:pt modelId="{33DFEECD-D273-45DE-8277-2EFF5DF2D733}" type="pres">
      <dgm:prSet presAssocID="{A975D28F-A5D5-4DE9-B5CA-7CC3BEC9510B}" presName="parTx" presStyleLbl="revTx" presStyleIdx="0" presStyleCnt="4">
        <dgm:presLayoutVars>
          <dgm:chMax val="0"/>
          <dgm:chPref val="0"/>
        </dgm:presLayoutVars>
      </dgm:prSet>
      <dgm:spPr/>
    </dgm:pt>
    <dgm:pt modelId="{198FE84D-4443-445F-9CC3-EB6F7A9422D2}" type="pres">
      <dgm:prSet presAssocID="{2AF4CF62-512E-49B7-821C-446737E27B6F}" presName="sibTrans" presStyleCnt="0"/>
      <dgm:spPr/>
    </dgm:pt>
    <dgm:pt modelId="{BED75B6F-B7F3-4B43-84F3-1C7207755343}" type="pres">
      <dgm:prSet presAssocID="{48565BF7-4BA8-4F69-A83F-89545D16538A}" presName="compNode" presStyleCnt="0"/>
      <dgm:spPr/>
    </dgm:pt>
    <dgm:pt modelId="{8DDF0D97-2564-4CFF-A2C7-A5F2F515671E}" type="pres">
      <dgm:prSet presAssocID="{48565BF7-4BA8-4F69-A83F-89545D16538A}" presName="bgRect" presStyleLbl="bgShp" presStyleIdx="1" presStyleCnt="4"/>
      <dgm:spPr/>
    </dgm:pt>
    <dgm:pt modelId="{DE63F415-4972-475D-BA82-E7FD9EC23682}" type="pres">
      <dgm:prSet presAssocID="{48565BF7-4BA8-4F69-A83F-89545D16538A}"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News"/>
        </a:ext>
      </dgm:extLst>
    </dgm:pt>
    <dgm:pt modelId="{F99DE855-AC3C-491F-979A-8645B5B511F2}" type="pres">
      <dgm:prSet presAssocID="{48565BF7-4BA8-4F69-A83F-89545D16538A}" presName="spaceRect" presStyleCnt="0"/>
      <dgm:spPr/>
    </dgm:pt>
    <dgm:pt modelId="{40701716-091E-4E54-836D-6CF2C9A6BAD7}" type="pres">
      <dgm:prSet presAssocID="{48565BF7-4BA8-4F69-A83F-89545D16538A}" presName="parTx" presStyleLbl="revTx" presStyleIdx="1" presStyleCnt="4">
        <dgm:presLayoutVars>
          <dgm:chMax val="0"/>
          <dgm:chPref val="0"/>
        </dgm:presLayoutVars>
      </dgm:prSet>
      <dgm:spPr/>
    </dgm:pt>
    <dgm:pt modelId="{7A64168C-287F-42D3-9274-2E288965D418}" type="pres">
      <dgm:prSet presAssocID="{35A880B7-51FF-4DFE-8D46-F24C984F44E6}" presName="sibTrans" presStyleCnt="0"/>
      <dgm:spPr/>
    </dgm:pt>
    <dgm:pt modelId="{594229D3-DD67-45DE-A8DD-AC34131B7490}" type="pres">
      <dgm:prSet presAssocID="{A5F6B31A-8605-49F6-904D-13F6909C1014}" presName="compNode" presStyleCnt="0"/>
      <dgm:spPr/>
    </dgm:pt>
    <dgm:pt modelId="{86130A40-0DE3-45FE-83F7-A161BA49CF87}" type="pres">
      <dgm:prSet presAssocID="{A5F6B31A-8605-49F6-904D-13F6909C1014}" presName="bgRect" presStyleLbl="bgShp" presStyleIdx="2" presStyleCnt="4"/>
      <dgm:spPr/>
    </dgm:pt>
    <dgm:pt modelId="{CC2ED64E-D8DE-4BD8-AC00-B314E07F06CB}" type="pres">
      <dgm:prSet presAssocID="{A5F6B31A-8605-49F6-904D-13F6909C1014}"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ommitments"/>
        </a:ext>
      </dgm:extLst>
    </dgm:pt>
    <dgm:pt modelId="{312458F2-62C2-4020-AE50-82821289FE70}" type="pres">
      <dgm:prSet presAssocID="{A5F6B31A-8605-49F6-904D-13F6909C1014}" presName="spaceRect" presStyleCnt="0"/>
      <dgm:spPr/>
    </dgm:pt>
    <dgm:pt modelId="{69E6CCE6-E70B-47BE-BD39-CC072400DDF7}" type="pres">
      <dgm:prSet presAssocID="{A5F6B31A-8605-49F6-904D-13F6909C1014}" presName="parTx" presStyleLbl="revTx" presStyleIdx="2" presStyleCnt="4">
        <dgm:presLayoutVars>
          <dgm:chMax val="0"/>
          <dgm:chPref val="0"/>
        </dgm:presLayoutVars>
      </dgm:prSet>
      <dgm:spPr/>
    </dgm:pt>
    <dgm:pt modelId="{2BDC99C0-41CA-43EE-A220-A3EC8A69EDE5}" type="pres">
      <dgm:prSet presAssocID="{2EA91851-B522-4A1B-9D98-46388462E51C}" presName="sibTrans" presStyleCnt="0"/>
      <dgm:spPr/>
    </dgm:pt>
    <dgm:pt modelId="{8404F555-53E3-4770-92FD-84B4D2793EA4}" type="pres">
      <dgm:prSet presAssocID="{9A8F7164-6DA5-4B29-9960-604DFBE4883C}" presName="compNode" presStyleCnt="0"/>
      <dgm:spPr/>
    </dgm:pt>
    <dgm:pt modelId="{9FF8F822-C4F9-48A0-B63D-0684CD677D08}" type="pres">
      <dgm:prSet presAssocID="{9A8F7164-6DA5-4B29-9960-604DFBE4883C}" presName="bgRect" presStyleLbl="bgShp" presStyleIdx="3" presStyleCnt="4"/>
      <dgm:spPr/>
    </dgm:pt>
    <dgm:pt modelId="{3E0B7527-5819-43C8-87AF-E613AF707160}" type="pres">
      <dgm:prSet presAssocID="{9A8F7164-6DA5-4B29-9960-604DFBE4883C}"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tep"/>
        </a:ext>
      </dgm:extLst>
    </dgm:pt>
    <dgm:pt modelId="{B9FDD8C4-7B44-4BD4-AB3B-0BCBA534965C}" type="pres">
      <dgm:prSet presAssocID="{9A8F7164-6DA5-4B29-9960-604DFBE4883C}" presName="spaceRect" presStyleCnt="0"/>
      <dgm:spPr/>
    </dgm:pt>
    <dgm:pt modelId="{4A589A62-166F-43DC-8004-0DE5CDA447BE}" type="pres">
      <dgm:prSet presAssocID="{9A8F7164-6DA5-4B29-9960-604DFBE4883C}" presName="parTx" presStyleLbl="revTx" presStyleIdx="3" presStyleCnt="4">
        <dgm:presLayoutVars>
          <dgm:chMax val="0"/>
          <dgm:chPref val="0"/>
        </dgm:presLayoutVars>
      </dgm:prSet>
      <dgm:spPr/>
    </dgm:pt>
  </dgm:ptLst>
  <dgm:cxnLst>
    <dgm:cxn modelId="{81FA8F4C-093D-4643-A5A6-47D0D74FDA6D}" srcId="{17B28ABB-8593-42E7-9385-F901494933E3}" destId="{A5F6B31A-8605-49F6-904D-13F6909C1014}" srcOrd="2" destOrd="0" parTransId="{6C7198E1-6650-4BA4-B534-FDBF2229FDC9}" sibTransId="{2EA91851-B522-4A1B-9D98-46388462E51C}"/>
    <dgm:cxn modelId="{21323990-C040-42DF-B1FF-28FACAA89EDB}" srcId="{17B28ABB-8593-42E7-9385-F901494933E3}" destId="{9A8F7164-6DA5-4B29-9960-604DFBE4883C}" srcOrd="3" destOrd="0" parTransId="{6AB896FC-C761-428F-B779-5B79E3E151AE}" sibTransId="{4F187995-85B8-44E6-AD45-32CEBEE59F39}"/>
    <dgm:cxn modelId="{C8514991-D8F4-4C5C-BF12-6BB0DF7AAD19}" type="presOf" srcId="{A975D28F-A5D5-4DE9-B5CA-7CC3BEC9510B}" destId="{33DFEECD-D273-45DE-8277-2EFF5DF2D733}" srcOrd="0" destOrd="0" presId="urn:microsoft.com/office/officeart/2018/2/layout/IconVerticalSolidList"/>
    <dgm:cxn modelId="{3392F6E0-D3FB-4F80-93FE-DB7D60C4EEBA}" type="presOf" srcId="{48565BF7-4BA8-4F69-A83F-89545D16538A}" destId="{40701716-091E-4E54-836D-6CF2C9A6BAD7}" srcOrd="0" destOrd="0" presId="urn:microsoft.com/office/officeart/2018/2/layout/IconVerticalSolidList"/>
    <dgm:cxn modelId="{4ECC91E2-4944-4B4F-B9A8-A968A95EC3E0}" type="presOf" srcId="{9A8F7164-6DA5-4B29-9960-604DFBE4883C}" destId="{4A589A62-166F-43DC-8004-0DE5CDA447BE}" srcOrd="0" destOrd="0" presId="urn:microsoft.com/office/officeart/2018/2/layout/IconVerticalSolidList"/>
    <dgm:cxn modelId="{0CBBE7E5-31D4-4E1B-8BB8-67F61C6D8F63}" type="presOf" srcId="{17B28ABB-8593-42E7-9385-F901494933E3}" destId="{39ED369D-5811-479D-8465-A73FA843FF1C}" srcOrd="0" destOrd="0" presId="urn:microsoft.com/office/officeart/2018/2/layout/IconVerticalSolidList"/>
    <dgm:cxn modelId="{1DC5C7E9-6A9F-4694-A0B2-5234632EB5ED}" srcId="{17B28ABB-8593-42E7-9385-F901494933E3}" destId="{48565BF7-4BA8-4F69-A83F-89545D16538A}" srcOrd="1" destOrd="0" parTransId="{7A7951A3-FB3D-4315-B100-79958E24B53F}" sibTransId="{35A880B7-51FF-4DFE-8D46-F24C984F44E6}"/>
    <dgm:cxn modelId="{7CC8F9EF-06CE-4C9E-B423-A919D7B687A4}" srcId="{17B28ABB-8593-42E7-9385-F901494933E3}" destId="{A975D28F-A5D5-4DE9-B5CA-7CC3BEC9510B}" srcOrd="0" destOrd="0" parTransId="{30204FA9-DC56-4A60-9470-E4797F370FB7}" sibTransId="{2AF4CF62-512E-49B7-821C-446737E27B6F}"/>
    <dgm:cxn modelId="{11DFDEFA-5CEC-46FC-975B-18B864DF495D}" type="presOf" srcId="{A5F6B31A-8605-49F6-904D-13F6909C1014}" destId="{69E6CCE6-E70B-47BE-BD39-CC072400DDF7}" srcOrd="0" destOrd="0" presId="urn:microsoft.com/office/officeart/2018/2/layout/IconVerticalSolidList"/>
    <dgm:cxn modelId="{8071465D-2A74-4519-A605-C844FB50BC5D}" type="presParOf" srcId="{39ED369D-5811-479D-8465-A73FA843FF1C}" destId="{1FF8FFF1-CA85-4833-AB37-F910057CD968}" srcOrd="0" destOrd="0" presId="urn:microsoft.com/office/officeart/2018/2/layout/IconVerticalSolidList"/>
    <dgm:cxn modelId="{28E05F91-2D36-4628-8DB7-3CCEE621722E}" type="presParOf" srcId="{1FF8FFF1-CA85-4833-AB37-F910057CD968}" destId="{11A4BE0C-02F4-411A-BD1E-462B09921051}" srcOrd="0" destOrd="0" presId="urn:microsoft.com/office/officeart/2018/2/layout/IconVerticalSolidList"/>
    <dgm:cxn modelId="{3CBBAB9B-90BE-45F7-BD98-3E069D7778AB}" type="presParOf" srcId="{1FF8FFF1-CA85-4833-AB37-F910057CD968}" destId="{41C8D954-A4EA-451A-86DE-769CACBBD374}" srcOrd="1" destOrd="0" presId="urn:microsoft.com/office/officeart/2018/2/layout/IconVerticalSolidList"/>
    <dgm:cxn modelId="{FB7B7680-A6FE-418A-97F7-62A2A6C27910}" type="presParOf" srcId="{1FF8FFF1-CA85-4833-AB37-F910057CD968}" destId="{94BF254C-62EF-4B28-82B6-55663C139A33}" srcOrd="2" destOrd="0" presId="urn:microsoft.com/office/officeart/2018/2/layout/IconVerticalSolidList"/>
    <dgm:cxn modelId="{56ACBA49-8D54-451A-8208-93BAC5778D36}" type="presParOf" srcId="{1FF8FFF1-CA85-4833-AB37-F910057CD968}" destId="{33DFEECD-D273-45DE-8277-2EFF5DF2D733}" srcOrd="3" destOrd="0" presId="urn:microsoft.com/office/officeart/2018/2/layout/IconVerticalSolidList"/>
    <dgm:cxn modelId="{0DE3ED86-A166-4EE5-BD3F-82ECEA17BFD4}" type="presParOf" srcId="{39ED369D-5811-479D-8465-A73FA843FF1C}" destId="{198FE84D-4443-445F-9CC3-EB6F7A9422D2}" srcOrd="1" destOrd="0" presId="urn:microsoft.com/office/officeart/2018/2/layout/IconVerticalSolidList"/>
    <dgm:cxn modelId="{4E58C4B6-0A3C-4C48-907A-1B7772627548}" type="presParOf" srcId="{39ED369D-5811-479D-8465-A73FA843FF1C}" destId="{BED75B6F-B7F3-4B43-84F3-1C7207755343}" srcOrd="2" destOrd="0" presId="urn:microsoft.com/office/officeart/2018/2/layout/IconVerticalSolidList"/>
    <dgm:cxn modelId="{CE30C7B6-3CE8-480C-B976-869F0EDFB4D2}" type="presParOf" srcId="{BED75B6F-B7F3-4B43-84F3-1C7207755343}" destId="{8DDF0D97-2564-4CFF-A2C7-A5F2F515671E}" srcOrd="0" destOrd="0" presId="urn:microsoft.com/office/officeart/2018/2/layout/IconVerticalSolidList"/>
    <dgm:cxn modelId="{9D023D1A-DC67-427A-8FB4-CC637788DC92}" type="presParOf" srcId="{BED75B6F-B7F3-4B43-84F3-1C7207755343}" destId="{DE63F415-4972-475D-BA82-E7FD9EC23682}" srcOrd="1" destOrd="0" presId="urn:microsoft.com/office/officeart/2018/2/layout/IconVerticalSolidList"/>
    <dgm:cxn modelId="{65478CE7-685E-4A4F-95E9-5431E385FBAF}" type="presParOf" srcId="{BED75B6F-B7F3-4B43-84F3-1C7207755343}" destId="{F99DE855-AC3C-491F-979A-8645B5B511F2}" srcOrd="2" destOrd="0" presId="urn:microsoft.com/office/officeart/2018/2/layout/IconVerticalSolidList"/>
    <dgm:cxn modelId="{6757DF7B-2F71-4926-8670-EE0ACC3F26B2}" type="presParOf" srcId="{BED75B6F-B7F3-4B43-84F3-1C7207755343}" destId="{40701716-091E-4E54-836D-6CF2C9A6BAD7}" srcOrd="3" destOrd="0" presId="urn:microsoft.com/office/officeart/2018/2/layout/IconVerticalSolidList"/>
    <dgm:cxn modelId="{1F64C918-1560-4105-BDF2-77FFDBBC7060}" type="presParOf" srcId="{39ED369D-5811-479D-8465-A73FA843FF1C}" destId="{7A64168C-287F-42D3-9274-2E288965D418}" srcOrd="3" destOrd="0" presId="urn:microsoft.com/office/officeart/2018/2/layout/IconVerticalSolidList"/>
    <dgm:cxn modelId="{B31A3885-3113-4140-8D94-12A9E6818199}" type="presParOf" srcId="{39ED369D-5811-479D-8465-A73FA843FF1C}" destId="{594229D3-DD67-45DE-A8DD-AC34131B7490}" srcOrd="4" destOrd="0" presId="urn:microsoft.com/office/officeart/2018/2/layout/IconVerticalSolidList"/>
    <dgm:cxn modelId="{A39D9F08-901A-4334-97D0-E166E8DFD7A9}" type="presParOf" srcId="{594229D3-DD67-45DE-A8DD-AC34131B7490}" destId="{86130A40-0DE3-45FE-83F7-A161BA49CF87}" srcOrd="0" destOrd="0" presId="urn:microsoft.com/office/officeart/2018/2/layout/IconVerticalSolidList"/>
    <dgm:cxn modelId="{43C7165C-963E-498D-895E-F670FE872C89}" type="presParOf" srcId="{594229D3-DD67-45DE-A8DD-AC34131B7490}" destId="{CC2ED64E-D8DE-4BD8-AC00-B314E07F06CB}" srcOrd="1" destOrd="0" presId="urn:microsoft.com/office/officeart/2018/2/layout/IconVerticalSolidList"/>
    <dgm:cxn modelId="{E1F1D56C-B750-48D0-B50C-88FA165E993A}" type="presParOf" srcId="{594229D3-DD67-45DE-A8DD-AC34131B7490}" destId="{312458F2-62C2-4020-AE50-82821289FE70}" srcOrd="2" destOrd="0" presId="urn:microsoft.com/office/officeart/2018/2/layout/IconVerticalSolidList"/>
    <dgm:cxn modelId="{FC90C76E-6673-4CF3-8FAA-D64AA406D787}" type="presParOf" srcId="{594229D3-DD67-45DE-A8DD-AC34131B7490}" destId="{69E6CCE6-E70B-47BE-BD39-CC072400DDF7}" srcOrd="3" destOrd="0" presId="urn:microsoft.com/office/officeart/2018/2/layout/IconVerticalSolidList"/>
    <dgm:cxn modelId="{1A69A795-448A-4B82-B213-E1106CBE85E2}" type="presParOf" srcId="{39ED369D-5811-479D-8465-A73FA843FF1C}" destId="{2BDC99C0-41CA-43EE-A220-A3EC8A69EDE5}" srcOrd="5" destOrd="0" presId="urn:microsoft.com/office/officeart/2018/2/layout/IconVerticalSolidList"/>
    <dgm:cxn modelId="{AF243C25-730B-48B2-8A7B-5A3571B9E8C5}" type="presParOf" srcId="{39ED369D-5811-479D-8465-A73FA843FF1C}" destId="{8404F555-53E3-4770-92FD-84B4D2793EA4}" srcOrd="6" destOrd="0" presId="urn:microsoft.com/office/officeart/2018/2/layout/IconVerticalSolidList"/>
    <dgm:cxn modelId="{15BDFE67-20B5-49FF-8A54-087174F656A5}" type="presParOf" srcId="{8404F555-53E3-4770-92FD-84B4D2793EA4}" destId="{9FF8F822-C4F9-48A0-B63D-0684CD677D08}" srcOrd="0" destOrd="0" presId="urn:microsoft.com/office/officeart/2018/2/layout/IconVerticalSolidList"/>
    <dgm:cxn modelId="{235E3FBB-0CA8-4155-973A-4718A07C59E9}" type="presParOf" srcId="{8404F555-53E3-4770-92FD-84B4D2793EA4}" destId="{3E0B7527-5819-43C8-87AF-E613AF707160}" srcOrd="1" destOrd="0" presId="urn:microsoft.com/office/officeart/2018/2/layout/IconVerticalSolidList"/>
    <dgm:cxn modelId="{8CA48DF6-2690-42FE-897A-DEF70D70DF47}" type="presParOf" srcId="{8404F555-53E3-4770-92FD-84B4D2793EA4}" destId="{B9FDD8C4-7B44-4BD4-AB3B-0BCBA534965C}" srcOrd="2" destOrd="0" presId="urn:microsoft.com/office/officeart/2018/2/layout/IconVerticalSolidList"/>
    <dgm:cxn modelId="{14A4FCAC-00F9-4F8F-8BA6-34A02ABA0E30}" type="presParOf" srcId="{8404F555-53E3-4770-92FD-84B4D2793EA4}" destId="{4A589A62-166F-43DC-8004-0DE5CDA447BE}"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F4D53F1-A56E-4C09-ABDA-3BC6CD5C18D3}"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GB"/>
        </a:p>
      </dgm:t>
    </dgm:pt>
    <dgm:pt modelId="{668C385A-183E-4965-AA21-FA5E40E39C7B}">
      <dgm:prSet phldrT="[Text]"/>
      <dgm:spPr/>
      <dgm:t>
        <a:bodyPr/>
        <a:lstStyle/>
        <a:p>
          <a:r>
            <a:rPr lang="en-GB" dirty="0"/>
            <a:t>MSP proposes a new law (but not the detail) 2021</a:t>
          </a:r>
        </a:p>
      </dgm:t>
    </dgm:pt>
    <dgm:pt modelId="{3D29FC20-30A0-466B-B69C-F9DE1BDFE788}" type="parTrans" cxnId="{8E20A569-7217-4637-B23C-2D121FFAFD5E}">
      <dgm:prSet/>
      <dgm:spPr/>
      <dgm:t>
        <a:bodyPr/>
        <a:lstStyle/>
        <a:p>
          <a:endParaRPr lang="en-GB"/>
        </a:p>
      </dgm:t>
    </dgm:pt>
    <dgm:pt modelId="{EC5D00BB-57C0-47CF-BA63-D26E8EBD925A}" type="sibTrans" cxnId="{8E20A569-7217-4637-B23C-2D121FFAFD5E}">
      <dgm:prSet/>
      <dgm:spPr/>
      <dgm:t>
        <a:bodyPr/>
        <a:lstStyle/>
        <a:p>
          <a:endParaRPr lang="en-GB"/>
        </a:p>
      </dgm:t>
    </dgm:pt>
    <dgm:pt modelId="{57211269-3DEE-4A98-921F-913918258031}">
      <dgm:prSet phldrT="[Text]"/>
      <dgm:spPr/>
      <dgm:t>
        <a:bodyPr/>
        <a:lstStyle/>
        <a:p>
          <a:r>
            <a:rPr lang="en-GB" dirty="0"/>
            <a:t>Consultation on the proposal</a:t>
          </a:r>
        </a:p>
      </dgm:t>
    </dgm:pt>
    <dgm:pt modelId="{AE60FD55-B571-4C80-B453-F1EF45F7D063}" type="parTrans" cxnId="{5EEC5EC5-302B-4FDA-91A4-4BA3614F61D2}">
      <dgm:prSet/>
      <dgm:spPr/>
      <dgm:t>
        <a:bodyPr/>
        <a:lstStyle/>
        <a:p>
          <a:endParaRPr lang="en-GB"/>
        </a:p>
      </dgm:t>
    </dgm:pt>
    <dgm:pt modelId="{E97B267A-475A-4259-91A8-68C5194A0807}" type="sibTrans" cxnId="{5EEC5EC5-302B-4FDA-91A4-4BA3614F61D2}">
      <dgm:prSet/>
      <dgm:spPr/>
      <dgm:t>
        <a:bodyPr/>
        <a:lstStyle/>
        <a:p>
          <a:endParaRPr lang="en-GB"/>
        </a:p>
      </dgm:t>
    </dgm:pt>
    <dgm:pt modelId="{F004A4D8-CDF1-47B7-BBBA-FFC4736D1C8A}">
      <dgm:prSet phldrT="[Text]"/>
      <dgm:spPr/>
      <dgm:t>
        <a:bodyPr/>
        <a:lstStyle/>
        <a:p>
          <a:r>
            <a:rPr lang="en-GB" dirty="0"/>
            <a:t>Support of at least 18 MSPs from different parties</a:t>
          </a:r>
        </a:p>
      </dgm:t>
    </dgm:pt>
    <dgm:pt modelId="{2A3D5508-76A7-4DE7-A6E5-720C7D593A72}" type="parTrans" cxnId="{F3F7931C-BA9D-4DBF-84C2-DE7BF0926EB2}">
      <dgm:prSet/>
      <dgm:spPr/>
      <dgm:t>
        <a:bodyPr/>
        <a:lstStyle/>
        <a:p>
          <a:endParaRPr lang="en-GB"/>
        </a:p>
      </dgm:t>
    </dgm:pt>
    <dgm:pt modelId="{68F57E3A-9A0A-413A-A016-ADE5C69A9986}" type="sibTrans" cxnId="{F3F7931C-BA9D-4DBF-84C2-DE7BF0926EB2}">
      <dgm:prSet/>
      <dgm:spPr/>
      <dgm:t>
        <a:bodyPr/>
        <a:lstStyle/>
        <a:p>
          <a:endParaRPr lang="en-GB"/>
        </a:p>
      </dgm:t>
    </dgm:pt>
    <dgm:pt modelId="{58300F0F-B64B-436D-9A26-E85A9F719DDC}">
      <dgm:prSet phldrT="[Text]"/>
      <dgm:spPr/>
      <dgm:t>
        <a:bodyPr/>
        <a:lstStyle/>
        <a:p>
          <a:r>
            <a:rPr lang="en-GB" dirty="0"/>
            <a:t>Bill drafted</a:t>
          </a:r>
        </a:p>
      </dgm:t>
    </dgm:pt>
    <dgm:pt modelId="{89E49A31-0B63-4008-9771-34DE1EECD7C8}" type="parTrans" cxnId="{A7B57A1E-86FF-4478-8050-93238616B4CC}">
      <dgm:prSet/>
      <dgm:spPr/>
      <dgm:t>
        <a:bodyPr/>
        <a:lstStyle/>
        <a:p>
          <a:endParaRPr lang="en-GB"/>
        </a:p>
      </dgm:t>
    </dgm:pt>
    <dgm:pt modelId="{5D602D9C-C641-41F8-81B9-CB3C75DA8FAE}" type="sibTrans" cxnId="{A7B57A1E-86FF-4478-8050-93238616B4CC}">
      <dgm:prSet/>
      <dgm:spPr/>
      <dgm:t>
        <a:bodyPr/>
        <a:lstStyle/>
        <a:p>
          <a:endParaRPr lang="en-GB"/>
        </a:p>
      </dgm:t>
    </dgm:pt>
    <dgm:pt modelId="{E7191673-C37E-44DB-B8A5-29A953721F13}">
      <dgm:prSet phldrT="[Text]"/>
      <dgm:spPr/>
      <dgm:t>
        <a:bodyPr/>
        <a:lstStyle/>
        <a:p>
          <a:r>
            <a:rPr lang="en-GB" dirty="0"/>
            <a:t>Bill published (March 2024)</a:t>
          </a:r>
        </a:p>
      </dgm:t>
    </dgm:pt>
    <dgm:pt modelId="{A160E8FF-04E0-43F9-A458-E0A43EDD4772}" type="parTrans" cxnId="{4F5DA388-C509-4425-A33B-3BA7703BCB9D}">
      <dgm:prSet/>
      <dgm:spPr/>
      <dgm:t>
        <a:bodyPr/>
        <a:lstStyle/>
        <a:p>
          <a:endParaRPr lang="en-GB"/>
        </a:p>
      </dgm:t>
    </dgm:pt>
    <dgm:pt modelId="{FBAEC6A1-CDCE-4141-B62B-3BF3176A2775}" type="sibTrans" cxnId="{4F5DA388-C509-4425-A33B-3BA7703BCB9D}">
      <dgm:prSet/>
      <dgm:spPr/>
      <dgm:t>
        <a:bodyPr/>
        <a:lstStyle/>
        <a:p>
          <a:endParaRPr lang="en-GB"/>
        </a:p>
      </dgm:t>
    </dgm:pt>
    <dgm:pt modelId="{7F60138F-1B68-435D-8D94-C41AA4889A38}">
      <dgm:prSet phldrT="[Text]"/>
      <dgm:spPr/>
      <dgm:t>
        <a:bodyPr/>
        <a:lstStyle/>
        <a:p>
          <a:r>
            <a:rPr lang="en-US" dirty="0"/>
            <a:t>Bill passes Stage 1 vote (May 2025</a:t>
          </a:r>
          <a:endParaRPr lang="en-GB" dirty="0"/>
        </a:p>
      </dgm:t>
    </dgm:pt>
    <dgm:pt modelId="{3F846D4D-DB5A-4CAD-B458-339EE57CE2C5}" type="parTrans" cxnId="{C42B515B-6F1C-47F9-A7EE-BFA3C9E42333}">
      <dgm:prSet/>
      <dgm:spPr/>
      <dgm:t>
        <a:bodyPr/>
        <a:lstStyle/>
        <a:p>
          <a:endParaRPr lang="en-GB"/>
        </a:p>
      </dgm:t>
    </dgm:pt>
    <dgm:pt modelId="{E5AE8F87-AA05-48A1-8CAA-A33BA9BEED87}" type="sibTrans" cxnId="{C42B515B-6F1C-47F9-A7EE-BFA3C9E42333}">
      <dgm:prSet/>
      <dgm:spPr/>
      <dgm:t>
        <a:bodyPr/>
        <a:lstStyle/>
        <a:p>
          <a:endParaRPr lang="en-GB"/>
        </a:p>
      </dgm:t>
    </dgm:pt>
    <dgm:pt modelId="{8CA1BA51-15E5-4778-BD35-0E4FA749BB7C}">
      <dgm:prSet phldrT="[Text]"/>
      <dgm:spPr>
        <a:solidFill>
          <a:schemeClr val="accent6">
            <a:lumMod val="40000"/>
            <a:lumOff val="60000"/>
          </a:schemeClr>
        </a:solidFill>
      </dgm:spPr>
      <dgm:t>
        <a:bodyPr/>
        <a:lstStyle/>
        <a:p>
          <a:r>
            <a:rPr lang="en-US" dirty="0">
              <a:solidFill>
                <a:schemeClr val="tx1"/>
              </a:solidFill>
            </a:rPr>
            <a:t>STAGE 2 Amendments debated in Committee</a:t>
          </a:r>
          <a:endParaRPr lang="en-GB" dirty="0">
            <a:solidFill>
              <a:schemeClr val="tx1"/>
            </a:solidFill>
          </a:endParaRPr>
        </a:p>
      </dgm:t>
    </dgm:pt>
    <dgm:pt modelId="{F2287857-5E79-40A3-918D-871A67FE9F2D}" type="parTrans" cxnId="{8B077AD5-8D97-4B8B-9454-7EC6DB5365E8}">
      <dgm:prSet/>
      <dgm:spPr/>
      <dgm:t>
        <a:bodyPr/>
        <a:lstStyle/>
        <a:p>
          <a:endParaRPr lang="en-GB"/>
        </a:p>
      </dgm:t>
    </dgm:pt>
    <dgm:pt modelId="{03F043B4-7AC1-45D9-A34F-7A49EC5D8631}" type="sibTrans" cxnId="{8B077AD5-8D97-4B8B-9454-7EC6DB5365E8}">
      <dgm:prSet/>
      <dgm:spPr/>
      <dgm:t>
        <a:bodyPr/>
        <a:lstStyle/>
        <a:p>
          <a:endParaRPr lang="en-GB"/>
        </a:p>
      </dgm:t>
    </dgm:pt>
    <dgm:pt modelId="{15C89F29-C457-4BA3-AF54-34E8327FAE04}">
      <dgm:prSet phldrT="[Text]"/>
      <dgm:spPr>
        <a:solidFill>
          <a:schemeClr val="accent6">
            <a:lumMod val="40000"/>
            <a:lumOff val="60000"/>
          </a:schemeClr>
        </a:solidFill>
      </dgm:spPr>
      <dgm:t>
        <a:bodyPr/>
        <a:lstStyle/>
        <a:p>
          <a:r>
            <a:rPr lang="en-US" dirty="0">
              <a:solidFill>
                <a:schemeClr val="tx1"/>
              </a:solidFill>
            </a:rPr>
            <a:t> REVISED BILL PUBLISHED</a:t>
          </a:r>
          <a:endParaRPr lang="en-GB" dirty="0">
            <a:solidFill>
              <a:schemeClr val="tx1"/>
            </a:solidFill>
          </a:endParaRPr>
        </a:p>
      </dgm:t>
    </dgm:pt>
    <dgm:pt modelId="{01457483-724D-4B70-872A-5F7A9E11FF49}" type="parTrans" cxnId="{A5822275-3A42-4FDB-9E01-F48E2A9B828E}">
      <dgm:prSet/>
      <dgm:spPr/>
      <dgm:t>
        <a:bodyPr/>
        <a:lstStyle/>
        <a:p>
          <a:endParaRPr lang="en-GB"/>
        </a:p>
      </dgm:t>
    </dgm:pt>
    <dgm:pt modelId="{31825A3F-B5A5-4D7F-AF5D-B13C6361A0E8}" type="sibTrans" cxnId="{A5822275-3A42-4FDB-9E01-F48E2A9B828E}">
      <dgm:prSet/>
      <dgm:spPr/>
      <dgm:t>
        <a:bodyPr/>
        <a:lstStyle/>
        <a:p>
          <a:endParaRPr lang="en-GB"/>
        </a:p>
      </dgm:t>
    </dgm:pt>
    <dgm:pt modelId="{6F6DD19B-A1A1-4E7E-9F54-0597F4C6476F}" type="pres">
      <dgm:prSet presAssocID="{6F4D53F1-A56E-4C09-ABDA-3BC6CD5C18D3}" presName="Name0" presStyleCnt="0">
        <dgm:presLayoutVars>
          <dgm:dir/>
          <dgm:animLvl val="lvl"/>
          <dgm:resizeHandles val="exact"/>
        </dgm:presLayoutVars>
      </dgm:prSet>
      <dgm:spPr/>
    </dgm:pt>
    <dgm:pt modelId="{BA0F22D1-78DB-4706-8FA3-C004A563ED3A}" type="pres">
      <dgm:prSet presAssocID="{668C385A-183E-4965-AA21-FA5E40E39C7B}" presName="parTxOnly" presStyleLbl="node1" presStyleIdx="0" presStyleCnt="8">
        <dgm:presLayoutVars>
          <dgm:chMax val="0"/>
          <dgm:chPref val="0"/>
          <dgm:bulletEnabled val="1"/>
        </dgm:presLayoutVars>
      </dgm:prSet>
      <dgm:spPr/>
    </dgm:pt>
    <dgm:pt modelId="{40E5B72F-0BA3-4ED2-AD89-FF0170357136}" type="pres">
      <dgm:prSet presAssocID="{EC5D00BB-57C0-47CF-BA63-D26E8EBD925A}" presName="parTxOnlySpace" presStyleCnt="0"/>
      <dgm:spPr/>
    </dgm:pt>
    <dgm:pt modelId="{E7831625-4DEE-48AC-9A8E-9546DBAA2034}" type="pres">
      <dgm:prSet presAssocID="{57211269-3DEE-4A98-921F-913918258031}" presName="parTxOnly" presStyleLbl="node1" presStyleIdx="1" presStyleCnt="8" custLinFactNeighborX="17045">
        <dgm:presLayoutVars>
          <dgm:chMax val="0"/>
          <dgm:chPref val="0"/>
          <dgm:bulletEnabled val="1"/>
        </dgm:presLayoutVars>
      </dgm:prSet>
      <dgm:spPr/>
    </dgm:pt>
    <dgm:pt modelId="{D69A839D-500E-4B52-B708-C3F173064CF9}" type="pres">
      <dgm:prSet presAssocID="{E97B267A-475A-4259-91A8-68C5194A0807}" presName="parTxOnlySpace" presStyleCnt="0"/>
      <dgm:spPr/>
    </dgm:pt>
    <dgm:pt modelId="{33C3F1B0-B9D5-4681-B257-F4D72961D755}" type="pres">
      <dgm:prSet presAssocID="{F004A4D8-CDF1-47B7-BBBA-FFC4736D1C8A}" presName="parTxOnly" presStyleLbl="node1" presStyleIdx="2" presStyleCnt="8">
        <dgm:presLayoutVars>
          <dgm:chMax val="0"/>
          <dgm:chPref val="0"/>
          <dgm:bulletEnabled val="1"/>
        </dgm:presLayoutVars>
      </dgm:prSet>
      <dgm:spPr/>
    </dgm:pt>
    <dgm:pt modelId="{B5A3EB4C-24A3-43B4-AA4B-B9DC4E40671D}" type="pres">
      <dgm:prSet presAssocID="{68F57E3A-9A0A-413A-A016-ADE5C69A9986}" presName="parTxOnlySpace" presStyleCnt="0"/>
      <dgm:spPr/>
    </dgm:pt>
    <dgm:pt modelId="{94B94242-DE95-4B9D-A088-17F907D9BB0C}" type="pres">
      <dgm:prSet presAssocID="{58300F0F-B64B-436D-9A26-E85A9F719DDC}" presName="parTxOnly" presStyleLbl="node1" presStyleIdx="3" presStyleCnt="8">
        <dgm:presLayoutVars>
          <dgm:chMax val="0"/>
          <dgm:chPref val="0"/>
          <dgm:bulletEnabled val="1"/>
        </dgm:presLayoutVars>
      </dgm:prSet>
      <dgm:spPr/>
    </dgm:pt>
    <dgm:pt modelId="{F5AFA57D-F0E3-4339-A1E7-B452544B96C6}" type="pres">
      <dgm:prSet presAssocID="{5D602D9C-C641-41F8-81B9-CB3C75DA8FAE}" presName="parTxOnlySpace" presStyleCnt="0"/>
      <dgm:spPr/>
    </dgm:pt>
    <dgm:pt modelId="{15A62085-6EB8-4DB8-8841-91FA13C02C81}" type="pres">
      <dgm:prSet presAssocID="{E7191673-C37E-44DB-B8A5-29A953721F13}" presName="parTxOnly" presStyleLbl="node1" presStyleIdx="4" presStyleCnt="8">
        <dgm:presLayoutVars>
          <dgm:chMax val="0"/>
          <dgm:chPref val="0"/>
          <dgm:bulletEnabled val="1"/>
        </dgm:presLayoutVars>
      </dgm:prSet>
      <dgm:spPr/>
    </dgm:pt>
    <dgm:pt modelId="{3414DCE7-5249-4E4F-8E7F-CCF3F3EAFA34}" type="pres">
      <dgm:prSet presAssocID="{FBAEC6A1-CDCE-4141-B62B-3BF3176A2775}" presName="parTxOnlySpace" presStyleCnt="0"/>
      <dgm:spPr/>
    </dgm:pt>
    <dgm:pt modelId="{C23E6E78-A9A8-4BBD-8BCE-A915A952E747}" type="pres">
      <dgm:prSet presAssocID="{7F60138F-1B68-435D-8D94-C41AA4889A38}" presName="parTxOnly" presStyleLbl="node1" presStyleIdx="5" presStyleCnt="8">
        <dgm:presLayoutVars>
          <dgm:chMax val="0"/>
          <dgm:chPref val="0"/>
          <dgm:bulletEnabled val="1"/>
        </dgm:presLayoutVars>
      </dgm:prSet>
      <dgm:spPr/>
    </dgm:pt>
    <dgm:pt modelId="{E98D2509-282B-4CD7-94FF-D05D90A4D573}" type="pres">
      <dgm:prSet presAssocID="{E5AE8F87-AA05-48A1-8CAA-A33BA9BEED87}" presName="parTxOnlySpace" presStyleCnt="0"/>
      <dgm:spPr/>
    </dgm:pt>
    <dgm:pt modelId="{72D45905-E687-47DD-86A2-C53C7DEEF784}" type="pres">
      <dgm:prSet presAssocID="{8CA1BA51-15E5-4778-BD35-0E4FA749BB7C}" presName="parTxOnly" presStyleLbl="node1" presStyleIdx="6" presStyleCnt="8">
        <dgm:presLayoutVars>
          <dgm:chMax val="0"/>
          <dgm:chPref val="0"/>
          <dgm:bulletEnabled val="1"/>
        </dgm:presLayoutVars>
      </dgm:prSet>
      <dgm:spPr/>
    </dgm:pt>
    <dgm:pt modelId="{AA3C0D24-52B0-42CE-BF45-FEF3038136EF}" type="pres">
      <dgm:prSet presAssocID="{03F043B4-7AC1-45D9-A34F-7A49EC5D8631}" presName="parTxOnlySpace" presStyleCnt="0"/>
      <dgm:spPr/>
    </dgm:pt>
    <dgm:pt modelId="{23F63314-6002-438E-9F01-5913F57DAD0A}" type="pres">
      <dgm:prSet presAssocID="{15C89F29-C457-4BA3-AF54-34E8327FAE04}" presName="parTxOnly" presStyleLbl="node1" presStyleIdx="7" presStyleCnt="8">
        <dgm:presLayoutVars>
          <dgm:chMax val="0"/>
          <dgm:chPref val="0"/>
          <dgm:bulletEnabled val="1"/>
        </dgm:presLayoutVars>
      </dgm:prSet>
      <dgm:spPr/>
    </dgm:pt>
  </dgm:ptLst>
  <dgm:cxnLst>
    <dgm:cxn modelId="{B2080B02-DBE2-4937-8C0C-5E80B6441026}" type="presOf" srcId="{F004A4D8-CDF1-47B7-BBBA-FFC4736D1C8A}" destId="{33C3F1B0-B9D5-4681-B257-F4D72961D755}" srcOrd="0" destOrd="0" presId="urn:microsoft.com/office/officeart/2005/8/layout/chevron1"/>
    <dgm:cxn modelId="{530A210F-CCCC-44C5-9A4A-DCF9AD0D3C0C}" type="presOf" srcId="{7F60138F-1B68-435D-8D94-C41AA4889A38}" destId="{C23E6E78-A9A8-4BBD-8BCE-A915A952E747}" srcOrd="0" destOrd="0" presId="urn:microsoft.com/office/officeart/2005/8/layout/chevron1"/>
    <dgm:cxn modelId="{F3F7931C-BA9D-4DBF-84C2-DE7BF0926EB2}" srcId="{6F4D53F1-A56E-4C09-ABDA-3BC6CD5C18D3}" destId="{F004A4D8-CDF1-47B7-BBBA-FFC4736D1C8A}" srcOrd="2" destOrd="0" parTransId="{2A3D5508-76A7-4DE7-A6E5-720C7D593A72}" sibTransId="{68F57E3A-9A0A-413A-A016-ADE5C69A9986}"/>
    <dgm:cxn modelId="{A7B57A1E-86FF-4478-8050-93238616B4CC}" srcId="{6F4D53F1-A56E-4C09-ABDA-3BC6CD5C18D3}" destId="{58300F0F-B64B-436D-9A26-E85A9F719DDC}" srcOrd="3" destOrd="0" parTransId="{89E49A31-0B63-4008-9771-34DE1EECD7C8}" sibTransId="{5D602D9C-C641-41F8-81B9-CB3C75DA8FAE}"/>
    <dgm:cxn modelId="{6C88983E-7964-414C-9E66-E9F830969E42}" type="presOf" srcId="{58300F0F-B64B-436D-9A26-E85A9F719DDC}" destId="{94B94242-DE95-4B9D-A088-17F907D9BB0C}" srcOrd="0" destOrd="0" presId="urn:microsoft.com/office/officeart/2005/8/layout/chevron1"/>
    <dgm:cxn modelId="{C42B515B-6F1C-47F9-A7EE-BFA3C9E42333}" srcId="{6F4D53F1-A56E-4C09-ABDA-3BC6CD5C18D3}" destId="{7F60138F-1B68-435D-8D94-C41AA4889A38}" srcOrd="5" destOrd="0" parTransId="{3F846D4D-DB5A-4CAD-B458-339EE57CE2C5}" sibTransId="{E5AE8F87-AA05-48A1-8CAA-A33BA9BEED87}"/>
    <dgm:cxn modelId="{8E20A569-7217-4637-B23C-2D121FFAFD5E}" srcId="{6F4D53F1-A56E-4C09-ABDA-3BC6CD5C18D3}" destId="{668C385A-183E-4965-AA21-FA5E40E39C7B}" srcOrd="0" destOrd="0" parTransId="{3D29FC20-30A0-466B-B69C-F9DE1BDFE788}" sibTransId="{EC5D00BB-57C0-47CF-BA63-D26E8EBD925A}"/>
    <dgm:cxn modelId="{89C5DC6D-0DE2-465F-AE63-B5AF9A730F20}" type="presOf" srcId="{57211269-3DEE-4A98-921F-913918258031}" destId="{E7831625-4DEE-48AC-9A8E-9546DBAA2034}" srcOrd="0" destOrd="0" presId="urn:microsoft.com/office/officeart/2005/8/layout/chevron1"/>
    <dgm:cxn modelId="{16858971-FCED-4D3D-A67A-B6A046B950ED}" type="presOf" srcId="{E7191673-C37E-44DB-B8A5-29A953721F13}" destId="{15A62085-6EB8-4DB8-8841-91FA13C02C81}" srcOrd="0" destOrd="0" presId="urn:microsoft.com/office/officeart/2005/8/layout/chevron1"/>
    <dgm:cxn modelId="{A5822275-3A42-4FDB-9E01-F48E2A9B828E}" srcId="{6F4D53F1-A56E-4C09-ABDA-3BC6CD5C18D3}" destId="{15C89F29-C457-4BA3-AF54-34E8327FAE04}" srcOrd="7" destOrd="0" parTransId="{01457483-724D-4B70-872A-5F7A9E11FF49}" sibTransId="{31825A3F-B5A5-4D7F-AF5D-B13C6361A0E8}"/>
    <dgm:cxn modelId="{4F5DA388-C509-4425-A33B-3BA7703BCB9D}" srcId="{6F4D53F1-A56E-4C09-ABDA-3BC6CD5C18D3}" destId="{E7191673-C37E-44DB-B8A5-29A953721F13}" srcOrd="4" destOrd="0" parTransId="{A160E8FF-04E0-43F9-A458-E0A43EDD4772}" sibTransId="{FBAEC6A1-CDCE-4141-B62B-3BF3176A2775}"/>
    <dgm:cxn modelId="{B3EF5792-D421-467A-B98C-FF98CF963FD4}" type="presOf" srcId="{668C385A-183E-4965-AA21-FA5E40E39C7B}" destId="{BA0F22D1-78DB-4706-8FA3-C004A563ED3A}" srcOrd="0" destOrd="0" presId="urn:microsoft.com/office/officeart/2005/8/layout/chevron1"/>
    <dgm:cxn modelId="{306D139C-1816-4B69-8F81-4182BB8AF053}" type="presOf" srcId="{6F4D53F1-A56E-4C09-ABDA-3BC6CD5C18D3}" destId="{6F6DD19B-A1A1-4E7E-9F54-0597F4C6476F}" srcOrd="0" destOrd="0" presId="urn:microsoft.com/office/officeart/2005/8/layout/chevron1"/>
    <dgm:cxn modelId="{77E190B3-A95C-4F18-A6AB-59EED144C9DC}" type="presOf" srcId="{15C89F29-C457-4BA3-AF54-34E8327FAE04}" destId="{23F63314-6002-438E-9F01-5913F57DAD0A}" srcOrd="0" destOrd="0" presId="urn:microsoft.com/office/officeart/2005/8/layout/chevron1"/>
    <dgm:cxn modelId="{5EEC5EC5-302B-4FDA-91A4-4BA3614F61D2}" srcId="{6F4D53F1-A56E-4C09-ABDA-3BC6CD5C18D3}" destId="{57211269-3DEE-4A98-921F-913918258031}" srcOrd="1" destOrd="0" parTransId="{AE60FD55-B571-4C80-B453-F1EF45F7D063}" sibTransId="{E97B267A-475A-4259-91A8-68C5194A0807}"/>
    <dgm:cxn modelId="{31195BC8-688A-4340-908D-BEA767B3AFDF}" type="presOf" srcId="{8CA1BA51-15E5-4778-BD35-0E4FA749BB7C}" destId="{72D45905-E687-47DD-86A2-C53C7DEEF784}" srcOrd="0" destOrd="0" presId="urn:microsoft.com/office/officeart/2005/8/layout/chevron1"/>
    <dgm:cxn modelId="{8B077AD5-8D97-4B8B-9454-7EC6DB5365E8}" srcId="{6F4D53F1-A56E-4C09-ABDA-3BC6CD5C18D3}" destId="{8CA1BA51-15E5-4778-BD35-0E4FA749BB7C}" srcOrd="6" destOrd="0" parTransId="{F2287857-5E79-40A3-918D-871A67FE9F2D}" sibTransId="{03F043B4-7AC1-45D9-A34F-7A49EC5D8631}"/>
    <dgm:cxn modelId="{4BDDD32B-544F-47CE-A5F1-1B3AE4749F5A}" type="presParOf" srcId="{6F6DD19B-A1A1-4E7E-9F54-0597F4C6476F}" destId="{BA0F22D1-78DB-4706-8FA3-C004A563ED3A}" srcOrd="0" destOrd="0" presId="urn:microsoft.com/office/officeart/2005/8/layout/chevron1"/>
    <dgm:cxn modelId="{82F2B185-5AAE-4705-AA27-21D5F93121E2}" type="presParOf" srcId="{6F6DD19B-A1A1-4E7E-9F54-0597F4C6476F}" destId="{40E5B72F-0BA3-4ED2-AD89-FF0170357136}" srcOrd="1" destOrd="0" presId="urn:microsoft.com/office/officeart/2005/8/layout/chevron1"/>
    <dgm:cxn modelId="{4CDBD844-1C7D-4186-BB1E-6E892F1DCE87}" type="presParOf" srcId="{6F6DD19B-A1A1-4E7E-9F54-0597F4C6476F}" destId="{E7831625-4DEE-48AC-9A8E-9546DBAA2034}" srcOrd="2" destOrd="0" presId="urn:microsoft.com/office/officeart/2005/8/layout/chevron1"/>
    <dgm:cxn modelId="{E9284D11-3E22-4152-9E81-C18079296BCA}" type="presParOf" srcId="{6F6DD19B-A1A1-4E7E-9F54-0597F4C6476F}" destId="{D69A839D-500E-4B52-B708-C3F173064CF9}" srcOrd="3" destOrd="0" presId="urn:microsoft.com/office/officeart/2005/8/layout/chevron1"/>
    <dgm:cxn modelId="{9A0179B1-0C10-4639-B426-FC6532BFCA28}" type="presParOf" srcId="{6F6DD19B-A1A1-4E7E-9F54-0597F4C6476F}" destId="{33C3F1B0-B9D5-4681-B257-F4D72961D755}" srcOrd="4" destOrd="0" presId="urn:microsoft.com/office/officeart/2005/8/layout/chevron1"/>
    <dgm:cxn modelId="{07D66371-E926-46FA-844A-2D732218CC3D}" type="presParOf" srcId="{6F6DD19B-A1A1-4E7E-9F54-0597F4C6476F}" destId="{B5A3EB4C-24A3-43B4-AA4B-B9DC4E40671D}" srcOrd="5" destOrd="0" presId="urn:microsoft.com/office/officeart/2005/8/layout/chevron1"/>
    <dgm:cxn modelId="{FE15E1D3-AED2-4102-9CF4-FB3B856962DB}" type="presParOf" srcId="{6F6DD19B-A1A1-4E7E-9F54-0597F4C6476F}" destId="{94B94242-DE95-4B9D-A088-17F907D9BB0C}" srcOrd="6" destOrd="0" presId="urn:microsoft.com/office/officeart/2005/8/layout/chevron1"/>
    <dgm:cxn modelId="{8035BC35-4D34-4922-85EA-2C2637DBCD0F}" type="presParOf" srcId="{6F6DD19B-A1A1-4E7E-9F54-0597F4C6476F}" destId="{F5AFA57D-F0E3-4339-A1E7-B452544B96C6}" srcOrd="7" destOrd="0" presId="urn:microsoft.com/office/officeart/2005/8/layout/chevron1"/>
    <dgm:cxn modelId="{B590FB05-6E08-486E-A04C-AE0003F3A54A}" type="presParOf" srcId="{6F6DD19B-A1A1-4E7E-9F54-0597F4C6476F}" destId="{15A62085-6EB8-4DB8-8841-91FA13C02C81}" srcOrd="8" destOrd="0" presId="urn:microsoft.com/office/officeart/2005/8/layout/chevron1"/>
    <dgm:cxn modelId="{8DFC708A-7350-4170-9D9E-D8DD75EE0E71}" type="presParOf" srcId="{6F6DD19B-A1A1-4E7E-9F54-0597F4C6476F}" destId="{3414DCE7-5249-4E4F-8E7F-CCF3F3EAFA34}" srcOrd="9" destOrd="0" presId="urn:microsoft.com/office/officeart/2005/8/layout/chevron1"/>
    <dgm:cxn modelId="{0F32670A-A042-4982-8EAA-65C75419B819}" type="presParOf" srcId="{6F6DD19B-A1A1-4E7E-9F54-0597F4C6476F}" destId="{C23E6E78-A9A8-4BBD-8BCE-A915A952E747}" srcOrd="10" destOrd="0" presId="urn:microsoft.com/office/officeart/2005/8/layout/chevron1"/>
    <dgm:cxn modelId="{876008D7-8207-486B-BC5D-63EABA4AB345}" type="presParOf" srcId="{6F6DD19B-A1A1-4E7E-9F54-0597F4C6476F}" destId="{E98D2509-282B-4CD7-94FF-D05D90A4D573}" srcOrd="11" destOrd="0" presId="urn:microsoft.com/office/officeart/2005/8/layout/chevron1"/>
    <dgm:cxn modelId="{32455CC3-1AE2-408C-AE05-7EE4876CA346}" type="presParOf" srcId="{6F6DD19B-A1A1-4E7E-9F54-0597F4C6476F}" destId="{72D45905-E687-47DD-86A2-C53C7DEEF784}" srcOrd="12" destOrd="0" presId="urn:microsoft.com/office/officeart/2005/8/layout/chevron1"/>
    <dgm:cxn modelId="{8025F0D8-0F58-4C05-9571-C707D2E99BF3}" type="presParOf" srcId="{6F6DD19B-A1A1-4E7E-9F54-0597F4C6476F}" destId="{AA3C0D24-52B0-42CE-BF45-FEF3038136EF}" srcOrd="13" destOrd="0" presId="urn:microsoft.com/office/officeart/2005/8/layout/chevron1"/>
    <dgm:cxn modelId="{734E809E-2D3A-4F48-B4D6-7840175AA95F}" type="presParOf" srcId="{6F6DD19B-A1A1-4E7E-9F54-0597F4C6476F}" destId="{23F63314-6002-438E-9F01-5913F57DAD0A}" srcOrd="1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FFDCD86-0D8F-4F94-A268-B30C4C92CD4A}"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GB"/>
        </a:p>
      </dgm:t>
    </dgm:pt>
    <dgm:pt modelId="{531BFADB-258E-4620-A5DE-3A6F3C73816B}">
      <dgm:prSet phldrT="[Text]"/>
      <dgm:spPr/>
      <dgm:t>
        <a:bodyPr/>
        <a:lstStyle/>
        <a:p>
          <a:r>
            <a:rPr lang="en-GB" dirty="0"/>
            <a:t>Stage 2 completed</a:t>
          </a:r>
        </a:p>
      </dgm:t>
    </dgm:pt>
    <dgm:pt modelId="{A963806F-0C60-4440-A09C-D95197391330}" type="parTrans" cxnId="{A38E413F-FE8C-41E2-8D10-C7F5EC6C6418}">
      <dgm:prSet/>
      <dgm:spPr/>
      <dgm:t>
        <a:bodyPr/>
        <a:lstStyle/>
        <a:p>
          <a:endParaRPr lang="en-GB"/>
        </a:p>
      </dgm:t>
    </dgm:pt>
    <dgm:pt modelId="{4AA7C2B4-C5F9-41DD-9EC1-F38DC7477B30}" type="sibTrans" cxnId="{A38E413F-FE8C-41E2-8D10-C7F5EC6C6418}">
      <dgm:prSet/>
      <dgm:spPr/>
      <dgm:t>
        <a:bodyPr/>
        <a:lstStyle/>
        <a:p>
          <a:endParaRPr lang="en-GB"/>
        </a:p>
      </dgm:t>
    </dgm:pt>
    <dgm:pt modelId="{90FED4EB-6552-46B8-964A-D6D21E789697}">
      <dgm:prSet phldrT="[Text]"/>
      <dgm:spPr/>
      <dgm:t>
        <a:bodyPr/>
        <a:lstStyle/>
        <a:p>
          <a:r>
            <a:rPr lang="en-US" dirty="0"/>
            <a:t>Stage 3 Amendments</a:t>
          </a:r>
          <a:endParaRPr lang="en-GB" dirty="0"/>
        </a:p>
      </dgm:t>
    </dgm:pt>
    <dgm:pt modelId="{54C35120-8581-4A5C-B9D8-31EA331BD405}" type="parTrans" cxnId="{E209B016-F611-4070-9F15-00D5C09EE1EC}">
      <dgm:prSet/>
      <dgm:spPr/>
      <dgm:t>
        <a:bodyPr/>
        <a:lstStyle/>
        <a:p>
          <a:endParaRPr lang="en-GB"/>
        </a:p>
      </dgm:t>
    </dgm:pt>
    <dgm:pt modelId="{EB0A0532-F631-4A10-B3F2-21B57D5EB1CF}" type="sibTrans" cxnId="{E209B016-F611-4070-9F15-00D5C09EE1EC}">
      <dgm:prSet/>
      <dgm:spPr/>
      <dgm:t>
        <a:bodyPr/>
        <a:lstStyle/>
        <a:p>
          <a:endParaRPr lang="en-GB"/>
        </a:p>
      </dgm:t>
    </dgm:pt>
    <dgm:pt modelId="{1E06FA10-8200-4B37-83CF-90E6044DF6BC}">
      <dgm:prSet phldrT="[Text]"/>
      <dgm:spPr/>
      <dgm:t>
        <a:bodyPr/>
        <a:lstStyle/>
        <a:p>
          <a:r>
            <a:rPr lang="en-GB" dirty="0"/>
            <a:t>Amendments submitted for consideration at Stage 3</a:t>
          </a:r>
        </a:p>
      </dgm:t>
    </dgm:pt>
    <dgm:pt modelId="{8F868A87-DE24-47D8-ADB3-44F15B9186E8}" type="parTrans" cxnId="{E2945574-DEA1-463E-9D29-2D8DDC4CABEC}">
      <dgm:prSet/>
      <dgm:spPr/>
      <dgm:t>
        <a:bodyPr/>
        <a:lstStyle/>
        <a:p>
          <a:endParaRPr lang="en-GB"/>
        </a:p>
      </dgm:t>
    </dgm:pt>
    <dgm:pt modelId="{F7A9D6AC-7E33-4DE2-8F47-DB98FB7212A5}" type="sibTrans" cxnId="{E2945574-DEA1-463E-9D29-2D8DDC4CABEC}">
      <dgm:prSet/>
      <dgm:spPr/>
      <dgm:t>
        <a:bodyPr/>
        <a:lstStyle/>
        <a:p>
          <a:endParaRPr lang="en-GB"/>
        </a:p>
      </dgm:t>
    </dgm:pt>
    <dgm:pt modelId="{D585AED1-0446-41E6-95E0-D9C12EE9C104}">
      <dgm:prSet phldrT="[Text]"/>
      <dgm:spPr/>
      <dgm:t>
        <a:bodyPr/>
        <a:lstStyle/>
        <a:p>
          <a:r>
            <a:rPr lang="en-GB" dirty="0"/>
            <a:t>Stage 3 Debate</a:t>
          </a:r>
        </a:p>
      </dgm:t>
    </dgm:pt>
    <dgm:pt modelId="{4CCDCC78-DC29-42CD-939D-1C24888A9E73}" type="parTrans" cxnId="{4C9F54A2-97AE-4C86-9D61-F0D3E21CE88A}">
      <dgm:prSet/>
      <dgm:spPr/>
      <dgm:t>
        <a:bodyPr/>
        <a:lstStyle/>
        <a:p>
          <a:endParaRPr lang="en-GB"/>
        </a:p>
      </dgm:t>
    </dgm:pt>
    <dgm:pt modelId="{918B7BFD-107F-48D5-8E61-C36509B75A91}" type="sibTrans" cxnId="{4C9F54A2-97AE-4C86-9D61-F0D3E21CE88A}">
      <dgm:prSet/>
      <dgm:spPr/>
      <dgm:t>
        <a:bodyPr/>
        <a:lstStyle/>
        <a:p>
          <a:endParaRPr lang="en-GB"/>
        </a:p>
      </dgm:t>
    </dgm:pt>
    <dgm:pt modelId="{D9B696DE-CCB0-4FDF-98D3-08E3E538D56F}">
      <dgm:prSet phldrT="[Text]"/>
      <dgm:spPr/>
      <dgm:t>
        <a:bodyPr/>
        <a:lstStyle/>
        <a:p>
          <a:r>
            <a:rPr lang="en-US" dirty="0"/>
            <a:t>Some procedural stuff – for example getting permission from Westminster for elements which are beyond Holyrood’s powers</a:t>
          </a:r>
          <a:endParaRPr lang="en-GB" dirty="0"/>
        </a:p>
      </dgm:t>
    </dgm:pt>
    <dgm:pt modelId="{AAEE49D5-A4B9-49CF-9A54-ED078332F571}" type="parTrans" cxnId="{1F8DC969-B83A-4D64-B7A6-6275B4A2F90E}">
      <dgm:prSet/>
      <dgm:spPr/>
      <dgm:t>
        <a:bodyPr/>
        <a:lstStyle/>
        <a:p>
          <a:endParaRPr lang="en-GB"/>
        </a:p>
      </dgm:t>
    </dgm:pt>
    <dgm:pt modelId="{13276910-BDDF-4235-8D91-C4CF751573CA}" type="sibTrans" cxnId="{1F8DC969-B83A-4D64-B7A6-6275B4A2F90E}">
      <dgm:prSet/>
      <dgm:spPr/>
      <dgm:t>
        <a:bodyPr/>
        <a:lstStyle/>
        <a:p>
          <a:endParaRPr lang="en-GB"/>
        </a:p>
      </dgm:t>
    </dgm:pt>
    <dgm:pt modelId="{651FAC77-3668-4D7B-8E70-200AF140838F}">
      <dgm:prSet phldrT="[Text]"/>
      <dgm:spPr/>
      <dgm:t>
        <a:bodyPr/>
        <a:lstStyle/>
        <a:p>
          <a:r>
            <a:rPr lang="en-GB" dirty="0"/>
            <a:t>Finalisation</a:t>
          </a:r>
        </a:p>
      </dgm:t>
    </dgm:pt>
    <dgm:pt modelId="{771F91B8-15D2-4F1A-A61F-BA1FBE250B0F}" type="parTrans" cxnId="{9793932D-D369-44D0-91A4-F2A912DBB3FF}">
      <dgm:prSet/>
      <dgm:spPr/>
      <dgm:t>
        <a:bodyPr/>
        <a:lstStyle/>
        <a:p>
          <a:endParaRPr lang="en-GB"/>
        </a:p>
      </dgm:t>
    </dgm:pt>
    <dgm:pt modelId="{8D90420C-1514-447C-80CA-BB1AE143B665}" type="sibTrans" cxnId="{9793932D-D369-44D0-91A4-F2A912DBB3FF}">
      <dgm:prSet/>
      <dgm:spPr/>
      <dgm:t>
        <a:bodyPr/>
        <a:lstStyle/>
        <a:p>
          <a:endParaRPr lang="en-GB"/>
        </a:p>
      </dgm:t>
    </dgm:pt>
    <dgm:pt modelId="{275C942B-E58B-4834-9881-50514D2FEF94}">
      <dgm:prSet phldrT="[Text]"/>
      <dgm:spPr/>
      <dgm:t>
        <a:bodyPr/>
        <a:lstStyle/>
        <a:p>
          <a:r>
            <a:rPr lang="en-GB" dirty="0"/>
            <a:t>Publication of Bill as amended at Stage 2</a:t>
          </a:r>
        </a:p>
      </dgm:t>
    </dgm:pt>
    <dgm:pt modelId="{9653A770-851B-4BDB-99F6-8DD7282CA0AD}" type="parTrans" cxnId="{7781995D-4CE5-4DD8-9EF1-E05DF1D6F56E}">
      <dgm:prSet/>
      <dgm:spPr/>
      <dgm:t>
        <a:bodyPr/>
        <a:lstStyle/>
        <a:p>
          <a:endParaRPr lang="en-GB"/>
        </a:p>
      </dgm:t>
    </dgm:pt>
    <dgm:pt modelId="{BEBED808-4E50-4834-8E03-4A6B9A08E4F6}" type="sibTrans" cxnId="{7781995D-4CE5-4DD8-9EF1-E05DF1D6F56E}">
      <dgm:prSet/>
      <dgm:spPr/>
      <dgm:t>
        <a:bodyPr/>
        <a:lstStyle/>
        <a:p>
          <a:endParaRPr lang="en-GB"/>
        </a:p>
      </dgm:t>
    </dgm:pt>
    <dgm:pt modelId="{371B23FE-D98E-48E9-91DC-8FC465B8D3AD}">
      <dgm:prSe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GB" dirty="0"/>
            <a:t>Any Stage 3 amendments, and the revised Bill goes back to the main chamber for debate, further amendment and a final vote</a:t>
          </a:r>
        </a:p>
        <a:p>
          <a:pPr marL="171450" lvl="1" indent="0" defTabSz="755650">
            <a:lnSpc>
              <a:spcPct val="90000"/>
            </a:lnSpc>
            <a:spcBef>
              <a:spcPct val="0"/>
            </a:spcBef>
            <a:spcAft>
              <a:spcPct val="15000"/>
            </a:spcAft>
          </a:pPr>
          <a:endParaRPr lang="en-GB" dirty="0"/>
        </a:p>
      </dgm:t>
    </dgm:pt>
    <dgm:pt modelId="{F221D9C0-9248-4868-AFE0-75CB734A8B5A}" type="parTrans" cxnId="{3CC83FD7-2D26-47EF-830D-AE9E042C790F}">
      <dgm:prSet/>
      <dgm:spPr/>
      <dgm:t>
        <a:bodyPr/>
        <a:lstStyle/>
        <a:p>
          <a:endParaRPr lang="en-GB"/>
        </a:p>
      </dgm:t>
    </dgm:pt>
    <dgm:pt modelId="{BB108EAC-517C-4092-A5DE-8D7330A3BDF7}" type="sibTrans" cxnId="{3CC83FD7-2D26-47EF-830D-AE9E042C790F}">
      <dgm:prSet/>
      <dgm:spPr/>
      <dgm:t>
        <a:bodyPr/>
        <a:lstStyle/>
        <a:p>
          <a:endParaRPr lang="en-GB"/>
        </a:p>
      </dgm:t>
    </dgm:pt>
    <dgm:pt modelId="{59B59CFB-7C07-480F-BB45-28E4B8A94DE1}">
      <dgm:prSet phldrT="[Text]"/>
      <dgm:spPr/>
      <dgm:t>
        <a:bodyPr/>
        <a:lstStyle/>
        <a:p>
          <a:r>
            <a:rPr lang="en-US" dirty="0"/>
            <a:t>Royal Assent from King Charles</a:t>
          </a:r>
          <a:endParaRPr lang="en-GB" dirty="0"/>
        </a:p>
      </dgm:t>
    </dgm:pt>
    <dgm:pt modelId="{33553C74-11A7-4AE8-9902-E7C00E517442}" type="parTrans" cxnId="{F0D7784A-232C-49D5-BD0D-DB046C7A6740}">
      <dgm:prSet/>
      <dgm:spPr/>
      <dgm:t>
        <a:bodyPr/>
        <a:lstStyle/>
        <a:p>
          <a:endParaRPr lang="en-GB"/>
        </a:p>
      </dgm:t>
    </dgm:pt>
    <dgm:pt modelId="{9A850A75-F0F6-455C-AF12-3E22D065CF1C}" type="sibTrans" cxnId="{F0D7784A-232C-49D5-BD0D-DB046C7A6740}">
      <dgm:prSet/>
      <dgm:spPr/>
      <dgm:t>
        <a:bodyPr/>
        <a:lstStyle/>
        <a:p>
          <a:endParaRPr lang="en-GB"/>
        </a:p>
      </dgm:t>
    </dgm:pt>
    <dgm:pt modelId="{8C6DFB52-47C4-4052-9279-D6EF006CF471}" type="pres">
      <dgm:prSet presAssocID="{CFFDCD86-0D8F-4F94-A268-B30C4C92CD4A}" presName="linearFlow" presStyleCnt="0">
        <dgm:presLayoutVars>
          <dgm:dir/>
          <dgm:animLvl val="lvl"/>
          <dgm:resizeHandles val="exact"/>
        </dgm:presLayoutVars>
      </dgm:prSet>
      <dgm:spPr/>
    </dgm:pt>
    <dgm:pt modelId="{EA7128DE-0F90-4C34-B92D-82673D964ECE}" type="pres">
      <dgm:prSet presAssocID="{531BFADB-258E-4620-A5DE-3A6F3C73816B}" presName="composite" presStyleCnt="0"/>
      <dgm:spPr/>
    </dgm:pt>
    <dgm:pt modelId="{66FD3FE2-0C73-4A23-9D63-1DF36F07AE34}" type="pres">
      <dgm:prSet presAssocID="{531BFADB-258E-4620-A5DE-3A6F3C73816B}" presName="parentText" presStyleLbl="alignNode1" presStyleIdx="0" presStyleCnt="4">
        <dgm:presLayoutVars>
          <dgm:chMax val="1"/>
          <dgm:bulletEnabled val="1"/>
        </dgm:presLayoutVars>
      </dgm:prSet>
      <dgm:spPr/>
    </dgm:pt>
    <dgm:pt modelId="{CD833F56-76F4-40A2-9161-234039517C79}" type="pres">
      <dgm:prSet presAssocID="{531BFADB-258E-4620-A5DE-3A6F3C73816B}" presName="descendantText" presStyleLbl="alignAcc1" presStyleIdx="0" presStyleCnt="4" custLinFactNeighborX="281" custLinFactNeighborY="2276">
        <dgm:presLayoutVars>
          <dgm:bulletEnabled val="1"/>
        </dgm:presLayoutVars>
      </dgm:prSet>
      <dgm:spPr/>
    </dgm:pt>
    <dgm:pt modelId="{82AA27E9-8B4A-4EF7-8182-EC6D592FD845}" type="pres">
      <dgm:prSet presAssocID="{4AA7C2B4-C5F9-41DD-9EC1-F38DC7477B30}" presName="sp" presStyleCnt="0"/>
      <dgm:spPr/>
    </dgm:pt>
    <dgm:pt modelId="{804C63FF-178F-4BB8-841F-969B73403E60}" type="pres">
      <dgm:prSet presAssocID="{90FED4EB-6552-46B8-964A-D6D21E789697}" presName="composite" presStyleCnt="0"/>
      <dgm:spPr/>
    </dgm:pt>
    <dgm:pt modelId="{53571A8D-9957-4258-81E3-51955922E4CE}" type="pres">
      <dgm:prSet presAssocID="{90FED4EB-6552-46B8-964A-D6D21E789697}" presName="parentText" presStyleLbl="alignNode1" presStyleIdx="1" presStyleCnt="4">
        <dgm:presLayoutVars>
          <dgm:chMax val="1"/>
          <dgm:bulletEnabled val="1"/>
        </dgm:presLayoutVars>
      </dgm:prSet>
      <dgm:spPr/>
    </dgm:pt>
    <dgm:pt modelId="{42CBC221-18A6-4EF9-BB03-7F953DBBD5CE}" type="pres">
      <dgm:prSet presAssocID="{90FED4EB-6552-46B8-964A-D6D21E789697}" presName="descendantText" presStyleLbl="alignAcc1" presStyleIdx="1" presStyleCnt="4">
        <dgm:presLayoutVars>
          <dgm:bulletEnabled val="1"/>
        </dgm:presLayoutVars>
      </dgm:prSet>
      <dgm:spPr/>
    </dgm:pt>
    <dgm:pt modelId="{DA6B5C6A-6446-46DA-8B17-509F80C27CC4}" type="pres">
      <dgm:prSet presAssocID="{EB0A0532-F631-4A10-B3F2-21B57D5EB1CF}" presName="sp" presStyleCnt="0"/>
      <dgm:spPr/>
    </dgm:pt>
    <dgm:pt modelId="{A9CF2134-5DE9-489D-AD21-1B54DDA0DE4C}" type="pres">
      <dgm:prSet presAssocID="{D585AED1-0446-41E6-95E0-D9C12EE9C104}" presName="composite" presStyleCnt="0"/>
      <dgm:spPr/>
    </dgm:pt>
    <dgm:pt modelId="{BA86FA95-1BF8-40E6-A5C0-A9214A65C98C}" type="pres">
      <dgm:prSet presAssocID="{D585AED1-0446-41E6-95E0-D9C12EE9C104}" presName="parentText" presStyleLbl="alignNode1" presStyleIdx="2" presStyleCnt="4">
        <dgm:presLayoutVars>
          <dgm:chMax val="1"/>
          <dgm:bulletEnabled val="1"/>
        </dgm:presLayoutVars>
      </dgm:prSet>
      <dgm:spPr/>
    </dgm:pt>
    <dgm:pt modelId="{D19105E7-EBF1-44F7-9EF1-27A6410FEDAD}" type="pres">
      <dgm:prSet presAssocID="{D585AED1-0446-41E6-95E0-D9C12EE9C104}" presName="descendantText" presStyleLbl="alignAcc1" presStyleIdx="2" presStyleCnt="4">
        <dgm:presLayoutVars>
          <dgm:bulletEnabled val="1"/>
        </dgm:presLayoutVars>
      </dgm:prSet>
      <dgm:spPr/>
    </dgm:pt>
    <dgm:pt modelId="{06336ECA-D5A1-49E8-8070-DD67866E41C2}" type="pres">
      <dgm:prSet presAssocID="{918B7BFD-107F-48D5-8E61-C36509B75A91}" presName="sp" presStyleCnt="0"/>
      <dgm:spPr/>
    </dgm:pt>
    <dgm:pt modelId="{5949FE67-7E71-4626-9703-EB2C48B67223}" type="pres">
      <dgm:prSet presAssocID="{651FAC77-3668-4D7B-8E70-200AF140838F}" presName="composite" presStyleCnt="0"/>
      <dgm:spPr/>
    </dgm:pt>
    <dgm:pt modelId="{3F9DC29C-114C-4C73-B47D-DC64B276BD93}" type="pres">
      <dgm:prSet presAssocID="{651FAC77-3668-4D7B-8E70-200AF140838F}" presName="parentText" presStyleLbl="alignNode1" presStyleIdx="3" presStyleCnt="4">
        <dgm:presLayoutVars>
          <dgm:chMax val="1"/>
          <dgm:bulletEnabled val="1"/>
        </dgm:presLayoutVars>
      </dgm:prSet>
      <dgm:spPr/>
    </dgm:pt>
    <dgm:pt modelId="{76E3CB97-3EC4-46C4-925A-F2A3A9ABFF51}" type="pres">
      <dgm:prSet presAssocID="{651FAC77-3668-4D7B-8E70-200AF140838F}" presName="descendantText" presStyleLbl="alignAcc1" presStyleIdx="3" presStyleCnt="4">
        <dgm:presLayoutVars>
          <dgm:bulletEnabled val="1"/>
        </dgm:presLayoutVars>
      </dgm:prSet>
      <dgm:spPr/>
    </dgm:pt>
  </dgm:ptLst>
  <dgm:cxnLst>
    <dgm:cxn modelId="{E209B016-F611-4070-9F15-00D5C09EE1EC}" srcId="{CFFDCD86-0D8F-4F94-A268-B30C4C92CD4A}" destId="{90FED4EB-6552-46B8-964A-D6D21E789697}" srcOrd="1" destOrd="0" parTransId="{54C35120-8581-4A5C-B9D8-31EA331BD405}" sibTransId="{EB0A0532-F631-4A10-B3F2-21B57D5EB1CF}"/>
    <dgm:cxn modelId="{75C24624-0A24-4190-9D15-FB2C500E6CD2}" type="presOf" srcId="{D9B696DE-CCB0-4FDF-98D3-08E3E538D56F}" destId="{76E3CB97-3EC4-46C4-925A-F2A3A9ABFF51}" srcOrd="0" destOrd="0" presId="urn:microsoft.com/office/officeart/2005/8/layout/chevron2"/>
    <dgm:cxn modelId="{9793932D-D369-44D0-91A4-F2A912DBB3FF}" srcId="{CFFDCD86-0D8F-4F94-A268-B30C4C92CD4A}" destId="{651FAC77-3668-4D7B-8E70-200AF140838F}" srcOrd="3" destOrd="0" parTransId="{771F91B8-15D2-4F1A-A61F-BA1FBE250B0F}" sibTransId="{8D90420C-1514-447C-80CA-BB1AE143B665}"/>
    <dgm:cxn modelId="{878C5C3A-9016-411E-8B2C-6212B9646CA5}" type="presOf" srcId="{651FAC77-3668-4D7B-8E70-200AF140838F}" destId="{3F9DC29C-114C-4C73-B47D-DC64B276BD93}" srcOrd="0" destOrd="0" presId="urn:microsoft.com/office/officeart/2005/8/layout/chevron2"/>
    <dgm:cxn modelId="{2EC7D63E-F2B2-4546-9B98-B3667EAA9A79}" type="presOf" srcId="{90FED4EB-6552-46B8-964A-D6D21E789697}" destId="{53571A8D-9957-4258-81E3-51955922E4CE}" srcOrd="0" destOrd="0" presId="urn:microsoft.com/office/officeart/2005/8/layout/chevron2"/>
    <dgm:cxn modelId="{A38E413F-FE8C-41E2-8D10-C7F5EC6C6418}" srcId="{CFFDCD86-0D8F-4F94-A268-B30C4C92CD4A}" destId="{531BFADB-258E-4620-A5DE-3A6F3C73816B}" srcOrd="0" destOrd="0" parTransId="{A963806F-0C60-4440-A09C-D95197391330}" sibTransId="{4AA7C2B4-C5F9-41DD-9EC1-F38DC7477B30}"/>
    <dgm:cxn modelId="{7781995D-4CE5-4DD8-9EF1-E05DF1D6F56E}" srcId="{531BFADB-258E-4620-A5DE-3A6F3C73816B}" destId="{275C942B-E58B-4834-9881-50514D2FEF94}" srcOrd="0" destOrd="0" parTransId="{9653A770-851B-4BDB-99F6-8DD7282CA0AD}" sibTransId="{BEBED808-4E50-4834-8E03-4A6B9A08E4F6}"/>
    <dgm:cxn modelId="{90FDF748-F03A-4DAA-812B-A695EF8BDF26}" type="presOf" srcId="{D585AED1-0446-41E6-95E0-D9C12EE9C104}" destId="{BA86FA95-1BF8-40E6-A5C0-A9214A65C98C}" srcOrd="0" destOrd="0" presId="urn:microsoft.com/office/officeart/2005/8/layout/chevron2"/>
    <dgm:cxn modelId="{1F8DC969-B83A-4D64-B7A6-6275B4A2F90E}" srcId="{651FAC77-3668-4D7B-8E70-200AF140838F}" destId="{D9B696DE-CCB0-4FDF-98D3-08E3E538D56F}" srcOrd="0" destOrd="0" parTransId="{AAEE49D5-A4B9-49CF-9A54-ED078332F571}" sibTransId="{13276910-BDDF-4235-8D91-C4CF751573CA}"/>
    <dgm:cxn modelId="{F0D7784A-232C-49D5-BD0D-DB046C7A6740}" srcId="{651FAC77-3668-4D7B-8E70-200AF140838F}" destId="{59B59CFB-7C07-480F-BB45-28E4B8A94DE1}" srcOrd="1" destOrd="0" parTransId="{33553C74-11A7-4AE8-9902-E7C00E517442}" sibTransId="{9A850A75-F0F6-455C-AF12-3E22D065CF1C}"/>
    <dgm:cxn modelId="{E2945574-DEA1-463E-9D29-2D8DDC4CABEC}" srcId="{90FED4EB-6552-46B8-964A-D6D21E789697}" destId="{1E06FA10-8200-4B37-83CF-90E6044DF6BC}" srcOrd="0" destOrd="0" parTransId="{8F868A87-DE24-47D8-ADB3-44F15B9186E8}" sibTransId="{F7A9D6AC-7E33-4DE2-8F47-DB98FB7212A5}"/>
    <dgm:cxn modelId="{9333C37F-0336-44AF-9685-D058BB0D5635}" type="presOf" srcId="{59B59CFB-7C07-480F-BB45-28E4B8A94DE1}" destId="{76E3CB97-3EC4-46C4-925A-F2A3A9ABFF51}" srcOrd="0" destOrd="1" presId="urn:microsoft.com/office/officeart/2005/8/layout/chevron2"/>
    <dgm:cxn modelId="{78192C8A-EA2B-4B09-92F8-404E31CB0439}" type="presOf" srcId="{371B23FE-D98E-48E9-91DC-8FC465B8D3AD}" destId="{D19105E7-EBF1-44F7-9EF1-27A6410FEDAD}" srcOrd="0" destOrd="0" presId="urn:microsoft.com/office/officeart/2005/8/layout/chevron2"/>
    <dgm:cxn modelId="{4C9F54A2-97AE-4C86-9D61-F0D3E21CE88A}" srcId="{CFFDCD86-0D8F-4F94-A268-B30C4C92CD4A}" destId="{D585AED1-0446-41E6-95E0-D9C12EE9C104}" srcOrd="2" destOrd="0" parTransId="{4CCDCC78-DC29-42CD-939D-1C24888A9E73}" sibTransId="{918B7BFD-107F-48D5-8E61-C36509B75A91}"/>
    <dgm:cxn modelId="{B0CA8AA9-73E9-4367-99F5-968F090D8407}" type="presOf" srcId="{CFFDCD86-0D8F-4F94-A268-B30C4C92CD4A}" destId="{8C6DFB52-47C4-4052-9279-D6EF006CF471}" srcOrd="0" destOrd="0" presId="urn:microsoft.com/office/officeart/2005/8/layout/chevron2"/>
    <dgm:cxn modelId="{1A2288AA-4843-4E03-B896-07C224B70B40}" type="presOf" srcId="{1E06FA10-8200-4B37-83CF-90E6044DF6BC}" destId="{42CBC221-18A6-4EF9-BB03-7F953DBBD5CE}" srcOrd="0" destOrd="0" presId="urn:microsoft.com/office/officeart/2005/8/layout/chevron2"/>
    <dgm:cxn modelId="{569C01C7-E8A9-4BA8-B6BA-4E442B8EE331}" type="presOf" srcId="{531BFADB-258E-4620-A5DE-3A6F3C73816B}" destId="{66FD3FE2-0C73-4A23-9D63-1DF36F07AE34}" srcOrd="0" destOrd="0" presId="urn:microsoft.com/office/officeart/2005/8/layout/chevron2"/>
    <dgm:cxn modelId="{5E23CBC9-A737-48CC-847D-D4C4F0A6A6B4}" type="presOf" srcId="{275C942B-E58B-4834-9881-50514D2FEF94}" destId="{CD833F56-76F4-40A2-9161-234039517C79}" srcOrd="0" destOrd="0" presId="urn:microsoft.com/office/officeart/2005/8/layout/chevron2"/>
    <dgm:cxn modelId="{3CC83FD7-2D26-47EF-830D-AE9E042C790F}" srcId="{D585AED1-0446-41E6-95E0-D9C12EE9C104}" destId="{371B23FE-D98E-48E9-91DC-8FC465B8D3AD}" srcOrd="0" destOrd="0" parTransId="{F221D9C0-9248-4868-AFE0-75CB734A8B5A}" sibTransId="{BB108EAC-517C-4092-A5DE-8D7330A3BDF7}"/>
    <dgm:cxn modelId="{95505D31-50A6-44EB-88E6-C222F2AD18A8}" type="presParOf" srcId="{8C6DFB52-47C4-4052-9279-D6EF006CF471}" destId="{EA7128DE-0F90-4C34-B92D-82673D964ECE}" srcOrd="0" destOrd="0" presId="urn:microsoft.com/office/officeart/2005/8/layout/chevron2"/>
    <dgm:cxn modelId="{B5499258-8C5C-420C-8FBD-27C79BEE2A3D}" type="presParOf" srcId="{EA7128DE-0F90-4C34-B92D-82673D964ECE}" destId="{66FD3FE2-0C73-4A23-9D63-1DF36F07AE34}" srcOrd="0" destOrd="0" presId="urn:microsoft.com/office/officeart/2005/8/layout/chevron2"/>
    <dgm:cxn modelId="{B4B14C01-60FB-4CB6-BF94-A93B0B8C3C7F}" type="presParOf" srcId="{EA7128DE-0F90-4C34-B92D-82673D964ECE}" destId="{CD833F56-76F4-40A2-9161-234039517C79}" srcOrd="1" destOrd="0" presId="urn:microsoft.com/office/officeart/2005/8/layout/chevron2"/>
    <dgm:cxn modelId="{8AD46F32-D848-4599-A5FD-F17A05B3F97A}" type="presParOf" srcId="{8C6DFB52-47C4-4052-9279-D6EF006CF471}" destId="{82AA27E9-8B4A-4EF7-8182-EC6D592FD845}" srcOrd="1" destOrd="0" presId="urn:microsoft.com/office/officeart/2005/8/layout/chevron2"/>
    <dgm:cxn modelId="{22EBD30A-ED3D-4165-BC9C-9BED8097481F}" type="presParOf" srcId="{8C6DFB52-47C4-4052-9279-D6EF006CF471}" destId="{804C63FF-178F-4BB8-841F-969B73403E60}" srcOrd="2" destOrd="0" presId="urn:microsoft.com/office/officeart/2005/8/layout/chevron2"/>
    <dgm:cxn modelId="{63BE6408-944E-4D15-8BDC-EDAC95E6A206}" type="presParOf" srcId="{804C63FF-178F-4BB8-841F-969B73403E60}" destId="{53571A8D-9957-4258-81E3-51955922E4CE}" srcOrd="0" destOrd="0" presId="urn:microsoft.com/office/officeart/2005/8/layout/chevron2"/>
    <dgm:cxn modelId="{AB7AD4B3-2C5F-4AA8-BFD0-8A8403B1B3AF}" type="presParOf" srcId="{804C63FF-178F-4BB8-841F-969B73403E60}" destId="{42CBC221-18A6-4EF9-BB03-7F953DBBD5CE}" srcOrd="1" destOrd="0" presId="urn:microsoft.com/office/officeart/2005/8/layout/chevron2"/>
    <dgm:cxn modelId="{4ACDBDF8-DDE5-42D1-8BB9-721257BCC1D7}" type="presParOf" srcId="{8C6DFB52-47C4-4052-9279-D6EF006CF471}" destId="{DA6B5C6A-6446-46DA-8B17-509F80C27CC4}" srcOrd="3" destOrd="0" presId="urn:microsoft.com/office/officeart/2005/8/layout/chevron2"/>
    <dgm:cxn modelId="{D16AC17E-BFF4-4D1A-A818-35E98C9DBDC3}" type="presParOf" srcId="{8C6DFB52-47C4-4052-9279-D6EF006CF471}" destId="{A9CF2134-5DE9-489D-AD21-1B54DDA0DE4C}" srcOrd="4" destOrd="0" presId="urn:microsoft.com/office/officeart/2005/8/layout/chevron2"/>
    <dgm:cxn modelId="{4B24F504-503C-426F-8DEB-37A402398BA6}" type="presParOf" srcId="{A9CF2134-5DE9-489D-AD21-1B54DDA0DE4C}" destId="{BA86FA95-1BF8-40E6-A5C0-A9214A65C98C}" srcOrd="0" destOrd="0" presId="urn:microsoft.com/office/officeart/2005/8/layout/chevron2"/>
    <dgm:cxn modelId="{66A9E33A-4DC3-433D-8FD0-51434D9555C0}" type="presParOf" srcId="{A9CF2134-5DE9-489D-AD21-1B54DDA0DE4C}" destId="{D19105E7-EBF1-44F7-9EF1-27A6410FEDAD}" srcOrd="1" destOrd="0" presId="urn:microsoft.com/office/officeart/2005/8/layout/chevron2"/>
    <dgm:cxn modelId="{E52C3747-4D2C-4BE8-9373-F04ECF091806}" type="presParOf" srcId="{8C6DFB52-47C4-4052-9279-D6EF006CF471}" destId="{06336ECA-D5A1-49E8-8070-DD67866E41C2}" srcOrd="5" destOrd="0" presId="urn:microsoft.com/office/officeart/2005/8/layout/chevron2"/>
    <dgm:cxn modelId="{6238E6C0-551D-44C6-ACDB-B9023A5045F5}" type="presParOf" srcId="{8C6DFB52-47C4-4052-9279-D6EF006CF471}" destId="{5949FE67-7E71-4626-9703-EB2C48B67223}" srcOrd="6" destOrd="0" presId="urn:microsoft.com/office/officeart/2005/8/layout/chevron2"/>
    <dgm:cxn modelId="{D1DBADA0-61C6-4303-843F-FF2E73CBEA8F}" type="presParOf" srcId="{5949FE67-7E71-4626-9703-EB2C48B67223}" destId="{3F9DC29C-114C-4C73-B47D-DC64B276BD93}" srcOrd="0" destOrd="0" presId="urn:microsoft.com/office/officeart/2005/8/layout/chevron2"/>
    <dgm:cxn modelId="{E6D79E66-5D75-4B76-92D4-073D63768EFB}" type="presParOf" srcId="{5949FE67-7E71-4626-9703-EB2C48B67223}" destId="{76E3CB97-3EC4-46C4-925A-F2A3A9ABFF51}"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A4BE0C-02F4-411A-BD1E-462B09921051}">
      <dsp:nvSpPr>
        <dsp:cNvPr id="0" name=""/>
        <dsp:cNvSpPr/>
      </dsp:nvSpPr>
      <dsp:spPr>
        <a:xfrm>
          <a:off x="0" y="2319"/>
          <a:ext cx="6245265" cy="11757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1C8D954-A4EA-451A-86DE-769CACBBD374}">
      <dsp:nvSpPr>
        <dsp:cNvPr id="0" name=""/>
        <dsp:cNvSpPr/>
      </dsp:nvSpPr>
      <dsp:spPr>
        <a:xfrm>
          <a:off x="355657" y="266858"/>
          <a:ext cx="646650" cy="64665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3DFEECD-D273-45DE-8277-2EFF5DF2D733}">
      <dsp:nvSpPr>
        <dsp:cNvPr id="0" name=""/>
        <dsp:cNvSpPr/>
      </dsp:nvSpPr>
      <dsp:spPr>
        <a:xfrm>
          <a:off x="1357965" y="231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977900">
            <a:lnSpc>
              <a:spcPct val="90000"/>
            </a:lnSpc>
            <a:spcBef>
              <a:spcPct val="0"/>
            </a:spcBef>
            <a:spcAft>
              <a:spcPct val="35000"/>
            </a:spcAft>
            <a:buNone/>
          </a:pPr>
          <a:r>
            <a:rPr lang="en-GB" sz="2200" kern="1200" dirty="0"/>
            <a:t>SPPC’s approach to this issue</a:t>
          </a:r>
          <a:endParaRPr lang="en-US" sz="2200" kern="1200" dirty="0"/>
        </a:p>
      </dsp:txBody>
      <dsp:txXfrm>
        <a:off x="1357965" y="2319"/>
        <a:ext cx="4887299" cy="1175727"/>
      </dsp:txXfrm>
    </dsp:sp>
    <dsp:sp modelId="{8DDF0D97-2564-4CFF-A2C7-A5F2F515671E}">
      <dsp:nvSpPr>
        <dsp:cNvPr id="0" name=""/>
        <dsp:cNvSpPr/>
      </dsp:nvSpPr>
      <dsp:spPr>
        <a:xfrm>
          <a:off x="0" y="1471979"/>
          <a:ext cx="6245265" cy="11757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E63F415-4972-475D-BA82-E7FD9EC23682}">
      <dsp:nvSpPr>
        <dsp:cNvPr id="0" name=""/>
        <dsp:cNvSpPr/>
      </dsp:nvSpPr>
      <dsp:spPr>
        <a:xfrm>
          <a:off x="355657" y="1736518"/>
          <a:ext cx="646650" cy="64665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701716-091E-4E54-836D-6CF2C9A6BAD7}">
      <dsp:nvSpPr>
        <dsp:cNvPr id="0" name=""/>
        <dsp:cNvSpPr/>
      </dsp:nvSpPr>
      <dsp:spPr>
        <a:xfrm>
          <a:off x="1357965" y="147197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977900">
            <a:lnSpc>
              <a:spcPct val="90000"/>
            </a:lnSpc>
            <a:spcBef>
              <a:spcPct val="0"/>
            </a:spcBef>
            <a:spcAft>
              <a:spcPct val="35000"/>
            </a:spcAft>
            <a:buNone/>
          </a:pPr>
          <a:r>
            <a:rPr lang="en-US" sz="2200" kern="1200" dirty="0"/>
            <a:t>The process by which a Bill may become law</a:t>
          </a:r>
          <a:endParaRPr lang="en-GB" sz="2200" kern="1200" dirty="0"/>
        </a:p>
      </dsp:txBody>
      <dsp:txXfrm>
        <a:off x="1357965" y="1471979"/>
        <a:ext cx="4887299" cy="1175727"/>
      </dsp:txXfrm>
    </dsp:sp>
    <dsp:sp modelId="{86130A40-0DE3-45FE-83F7-A161BA49CF87}">
      <dsp:nvSpPr>
        <dsp:cNvPr id="0" name=""/>
        <dsp:cNvSpPr/>
      </dsp:nvSpPr>
      <dsp:spPr>
        <a:xfrm>
          <a:off x="0" y="2941639"/>
          <a:ext cx="6245265" cy="11757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2ED64E-D8DE-4BD8-AC00-B314E07F06CB}">
      <dsp:nvSpPr>
        <dsp:cNvPr id="0" name=""/>
        <dsp:cNvSpPr/>
      </dsp:nvSpPr>
      <dsp:spPr>
        <a:xfrm>
          <a:off x="355657" y="3206178"/>
          <a:ext cx="646650" cy="64665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9E6CCE6-E70B-47BE-BD39-CC072400DDF7}">
      <dsp:nvSpPr>
        <dsp:cNvPr id="0" name=""/>
        <dsp:cNvSpPr/>
      </dsp:nvSpPr>
      <dsp:spPr>
        <a:xfrm>
          <a:off x="1357965" y="294163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977900">
            <a:lnSpc>
              <a:spcPct val="90000"/>
            </a:lnSpc>
            <a:spcBef>
              <a:spcPct val="0"/>
            </a:spcBef>
            <a:spcAft>
              <a:spcPct val="35000"/>
            </a:spcAft>
            <a:buNone/>
          </a:pPr>
          <a:r>
            <a:rPr lang="en-US" sz="2200" kern="1200" dirty="0"/>
            <a:t>The story so far</a:t>
          </a:r>
        </a:p>
      </dsp:txBody>
      <dsp:txXfrm>
        <a:off x="1357965" y="2941639"/>
        <a:ext cx="4887299" cy="1175727"/>
      </dsp:txXfrm>
    </dsp:sp>
    <dsp:sp modelId="{9FF8F822-C4F9-48A0-B63D-0684CD677D08}">
      <dsp:nvSpPr>
        <dsp:cNvPr id="0" name=""/>
        <dsp:cNvSpPr/>
      </dsp:nvSpPr>
      <dsp:spPr>
        <a:xfrm>
          <a:off x="0" y="4411299"/>
          <a:ext cx="6245265" cy="11757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E0B7527-5819-43C8-87AF-E613AF707160}">
      <dsp:nvSpPr>
        <dsp:cNvPr id="0" name=""/>
        <dsp:cNvSpPr/>
      </dsp:nvSpPr>
      <dsp:spPr>
        <a:xfrm>
          <a:off x="355657" y="4675838"/>
          <a:ext cx="646650" cy="64665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A589A62-166F-43DC-8004-0DE5CDA447BE}">
      <dsp:nvSpPr>
        <dsp:cNvPr id="0" name=""/>
        <dsp:cNvSpPr/>
      </dsp:nvSpPr>
      <dsp:spPr>
        <a:xfrm>
          <a:off x="1357965" y="441129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977900">
            <a:lnSpc>
              <a:spcPct val="90000"/>
            </a:lnSpc>
            <a:spcBef>
              <a:spcPct val="0"/>
            </a:spcBef>
            <a:spcAft>
              <a:spcPct val="35000"/>
            </a:spcAft>
            <a:buNone/>
          </a:pPr>
          <a:r>
            <a:rPr lang="en-GB" sz="2200" kern="1200" dirty="0"/>
            <a:t>Next steps</a:t>
          </a:r>
          <a:endParaRPr lang="en-US" sz="2200" kern="1200" dirty="0"/>
        </a:p>
      </dsp:txBody>
      <dsp:txXfrm>
        <a:off x="1357965" y="4411299"/>
        <a:ext cx="4887299" cy="11757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0F22D1-78DB-4706-8FA3-C004A563ED3A}">
      <dsp:nvSpPr>
        <dsp:cNvPr id="0" name=""/>
        <dsp:cNvSpPr/>
      </dsp:nvSpPr>
      <dsp:spPr>
        <a:xfrm>
          <a:off x="879" y="843553"/>
          <a:ext cx="1409013" cy="563605"/>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GB" sz="900" kern="1200" dirty="0"/>
            <a:t>MSP proposes a new law (but not the detail) 2021</a:t>
          </a:r>
        </a:p>
      </dsp:txBody>
      <dsp:txXfrm>
        <a:off x="282682" y="843553"/>
        <a:ext cx="845408" cy="563605"/>
      </dsp:txXfrm>
    </dsp:sp>
    <dsp:sp modelId="{E7831625-4DEE-48AC-9A8E-9546DBAA2034}">
      <dsp:nvSpPr>
        <dsp:cNvPr id="0" name=""/>
        <dsp:cNvSpPr/>
      </dsp:nvSpPr>
      <dsp:spPr>
        <a:xfrm>
          <a:off x="1293008" y="843553"/>
          <a:ext cx="1409013" cy="563605"/>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GB" sz="900" kern="1200" dirty="0"/>
            <a:t>Consultation on the proposal</a:t>
          </a:r>
        </a:p>
      </dsp:txBody>
      <dsp:txXfrm>
        <a:off x="1574811" y="843553"/>
        <a:ext cx="845408" cy="563605"/>
      </dsp:txXfrm>
    </dsp:sp>
    <dsp:sp modelId="{33C3F1B0-B9D5-4681-B257-F4D72961D755}">
      <dsp:nvSpPr>
        <dsp:cNvPr id="0" name=""/>
        <dsp:cNvSpPr/>
      </dsp:nvSpPr>
      <dsp:spPr>
        <a:xfrm>
          <a:off x="2537104" y="843553"/>
          <a:ext cx="1409013" cy="563605"/>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GB" sz="900" kern="1200" dirty="0"/>
            <a:t>Support of at least 18 MSPs from different parties</a:t>
          </a:r>
        </a:p>
      </dsp:txBody>
      <dsp:txXfrm>
        <a:off x="2818907" y="843553"/>
        <a:ext cx="845408" cy="563605"/>
      </dsp:txXfrm>
    </dsp:sp>
    <dsp:sp modelId="{94B94242-DE95-4B9D-A088-17F907D9BB0C}">
      <dsp:nvSpPr>
        <dsp:cNvPr id="0" name=""/>
        <dsp:cNvSpPr/>
      </dsp:nvSpPr>
      <dsp:spPr>
        <a:xfrm>
          <a:off x="3805216" y="843553"/>
          <a:ext cx="1409013" cy="563605"/>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GB" sz="900" kern="1200" dirty="0"/>
            <a:t>Bill drafted</a:t>
          </a:r>
        </a:p>
      </dsp:txBody>
      <dsp:txXfrm>
        <a:off x="4087019" y="843553"/>
        <a:ext cx="845408" cy="563605"/>
      </dsp:txXfrm>
    </dsp:sp>
    <dsp:sp modelId="{15A62085-6EB8-4DB8-8841-91FA13C02C81}">
      <dsp:nvSpPr>
        <dsp:cNvPr id="0" name=""/>
        <dsp:cNvSpPr/>
      </dsp:nvSpPr>
      <dsp:spPr>
        <a:xfrm>
          <a:off x="5073329" y="843553"/>
          <a:ext cx="1409013" cy="563605"/>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GB" sz="900" kern="1200" dirty="0"/>
            <a:t>Bill published (March 2024)</a:t>
          </a:r>
        </a:p>
      </dsp:txBody>
      <dsp:txXfrm>
        <a:off x="5355132" y="843553"/>
        <a:ext cx="845408" cy="563605"/>
      </dsp:txXfrm>
    </dsp:sp>
    <dsp:sp modelId="{C23E6E78-A9A8-4BBD-8BCE-A915A952E747}">
      <dsp:nvSpPr>
        <dsp:cNvPr id="0" name=""/>
        <dsp:cNvSpPr/>
      </dsp:nvSpPr>
      <dsp:spPr>
        <a:xfrm>
          <a:off x="6341441" y="843553"/>
          <a:ext cx="1409013" cy="563605"/>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US" sz="900" kern="1200" dirty="0"/>
            <a:t>Bill passes Stage 1 vote (May 2025</a:t>
          </a:r>
          <a:endParaRPr lang="en-GB" sz="900" kern="1200" dirty="0"/>
        </a:p>
      </dsp:txBody>
      <dsp:txXfrm>
        <a:off x="6623244" y="843553"/>
        <a:ext cx="845408" cy="563605"/>
      </dsp:txXfrm>
    </dsp:sp>
    <dsp:sp modelId="{72D45905-E687-47DD-86A2-C53C7DEEF784}">
      <dsp:nvSpPr>
        <dsp:cNvPr id="0" name=""/>
        <dsp:cNvSpPr/>
      </dsp:nvSpPr>
      <dsp:spPr>
        <a:xfrm>
          <a:off x="7609554" y="843553"/>
          <a:ext cx="1409013" cy="563605"/>
        </a:xfrm>
        <a:prstGeom prst="chevron">
          <a:avLst/>
        </a:prstGeom>
        <a:solidFill>
          <a:schemeClr val="accent6">
            <a:lumMod val="40000"/>
            <a:lumOff val="6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US" sz="900" kern="1200" dirty="0">
              <a:solidFill>
                <a:schemeClr val="tx1"/>
              </a:solidFill>
            </a:rPr>
            <a:t>STAGE 2 Amendments debated in Committee</a:t>
          </a:r>
          <a:endParaRPr lang="en-GB" sz="900" kern="1200" dirty="0">
            <a:solidFill>
              <a:schemeClr val="tx1"/>
            </a:solidFill>
          </a:endParaRPr>
        </a:p>
      </dsp:txBody>
      <dsp:txXfrm>
        <a:off x="7891357" y="843553"/>
        <a:ext cx="845408" cy="563605"/>
      </dsp:txXfrm>
    </dsp:sp>
    <dsp:sp modelId="{23F63314-6002-438E-9F01-5913F57DAD0A}">
      <dsp:nvSpPr>
        <dsp:cNvPr id="0" name=""/>
        <dsp:cNvSpPr/>
      </dsp:nvSpPr>
      <dsp:spPr>
        <a:xfrm>
          <a:off x="8877666" y="843553"/>
          <a:ext cx="1409013" cy="563605"/>
        </a:xfrm>
        <a:prstGeom prst="chevron">
          <a:avLst/>
        </a:prstGeom>
        <a:solidFill>
          <a:schemeClr val="accent6">
            <a:lumMod val="40000"/>
            <a:lumOff val="6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US" sz="900" kern="1200" dirty="0">
              <a:solidFill>
                <a:schemeClr val="tx1"/>
              </a:solidFill>
            </a:rPr>
            <a:t> REVISED BILL PUBLISHED</a:t>
          </a:r>
          <a:endParaRPr lang="en-GB" sz="900" kern="1200" dirty="0">
            <a:solidFill>
              <a:schemeClr val="tx1"/>
            </a:solidFill>
          </a:endParaRPr>
        </a:p>
      </dsp:txBody>
      <dsp:txXfrm>
        <a:off x="9159469" y="843553"/>
        <a:ext cx="845408" cy="56360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FD3FE2-0C73-4A23-9D63-1DF36F07AE34}">
      <dsp:nvSpPr>
        <dsp:cNvPr id="0" name=""/>
        <dsp:cNvSpPr/>
      </dsp:nvSpPr>
      <dsp:spPr>
        <a:xfrm rot="5400000">
          <a:off x="-219471" y="219479"/>
          <a:ext cx="1463145" cy="1024202"/>
        </a:xfrm>
        <a:prstGeom prst="chevron">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t>Stage 2 completed</a:t>
          </a:r>
        </a:p>
      </dsp:txBody>
      <dsp:txXfrm rot="-5400000">
        <a:off x="1" y="512108"/>
        <a:ext cx="1024202" cy="438943"/>
      </dsp:txXfrm>
    </dsp:sp>
    <dsp:sp modelId="{CD833F56-76F4-40A2-9161-234039517C79}">
      <dsp:nvSpPr>
        <dsp:cNvPr id="0" name=""/>
        <dsp:cNvSpPr/>
      </dsp:nvSpPr>
      <dsp:spPr>
        <a:xfrm rot="5400000">
          <a:off x="4100578" y="-3054722"/>
          <a:ext cx="951044" cy="7103797"/>
        </a:xfrm>
        <a:prstGeom prst="round2Same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GB" sz="1800" kern="1200" dirty="0"/>
            <a:t>Publication of Bill as amended at Stage 2</a:t>
          </a:r>
        </a:p>
      </dsp:txBody>
      <dsp:txXfrm rot="-5400000">
        <a:off x="1024202" y="68080"/>
        <a:ext cx="7057371" cy="858192"/>
      </dsp:txXfrm>
    </dsp:sp>
    <dsp:sp modelId="{53571A8D-9957-4258-81E3-51955922E4CE}">
      <dsp:nvSpPr>
        <dsp:cNvPr id="0" name=""/>
        <dsp:cNvSpPr/>
      </dsp:nvSpPr>
      <dsp:spPr>
        <a:xfrm rot="5400000">
          <a:off x="-219471" y="1537981"/>
          <a:ext cx="1463145" cy="1024202"/>
        </a:xfrm>
        <a:prstGeom prst="chevron">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Stage 3 Amendments</a:t>
          </a:r>
          <a:endParaRPr lang="en-GB" sz="1300" kern="1200" dirty="0"/>
        </a:p>
      </dsp:txBody>
      <dsp:txXfrm rot="-5400000">
        <a:off x="1" y="1830610"/>
        <a:ext cx="1024202" cy="438943"/>
      </dsp:txXfrm>
    </dsp:sp>
    <dsp:sp modelId="{42CBC221-18A6-4EF9-BB03-7F953DBBD5CE}">
      <dsp:nvSpPr>
        <dsp:cNvPr id="0" name=""/>
        <dsp:cNvSpPr/>
      </dsp:nvSpPr>
      <dsp:spPr>
        <a:xfrm rot="5400000">
          <a:off x="4100578" y="-1757866"/>
          <a:ext cx="951044" cy="7103797"/>
        </a:xfrm>
        <a:prstGeom prst="round2Same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GB" sz="1800" kern="1200" dirty="0"/>
            <a:t>Amendments submitted for consideration at Stage 3</a:t>
          </a:r>
        </a:p>
      </dsp:txBody>
      <dsp:txXfrm rot="-5400000">
        <a:off x="1024202" y="1364936"/>
        <a:ext cx="7057371" cy="858192"/>
      </dsp:txXfrm>
    </dsp:sp>
    <dsp:sp modelId="{BA86FA95-1BF8-40E6-A5C0-A9214A65C98C}">
      <dsp:nvSpPr>
        <dsp:cNvPr id="0" name=""/>
        <dsp:cNvSpPr/>
      </dsp:nvSpPr>
      <dsp:spPr>
        <a:xfrm rot="5400000">
          <a:off x="-219471" y="2856483"/>
          <a:ext cx="1463145" cy="1024202"/>
        </a:xfrm>
        <a:prstGeom prst="chevron">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t>Stage 3 Debate</a:t>
          </a:r>
        </a:p>
      </dsp:txBody>
      <dsp:txXfrm rot="-5400000">
        <a:off x="1" y="3149112"/>
        <a:ext cx="1024202" cy="438943"/>
      </dsp:txXfrm>
    </dsp:sp>
    <dsp:sp modelId="{D19105E7-EBF1-44F7-9EF1-27A6410FEDAD}">
      <dsp:nvSpPr>
        <dsp:cNvPr id="0" name=""/>
        <dsp:cNvSpPr/>
      </dsp:nvSpPr>
      <dsp:spPr>
        <a:xfrm rot="5400000">
          <a:off x="4100578" y="-439365"/>
          <a:ext cx="951044" cy="7103797"/>
        </a:xfrm>
        <a:prstGeom prst="round2Same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GB" sz="1800" kern="1200" dirty="0"/>
            <a:t>Any Stage 3 amendments, and the revised Bill goes back to the main chamber for debate, further amendment and a final vote</a:t>
          </a:r>
        </a:p>
        <a:p>
          <a:pPr marL="171450" lvl="1" indent="0" algn="l" defTabSz="755650">
            <a:lnSpc>
              <a:spcPct val="90000"/>
            </a:lnSpc>
            <a:spcBef>
              <a:spcPct val="0"/>
            </a:spcBef>
            <a:spcAft>
              <a:spcPct val="15000"/>
            </a:spcAft>
          </a:pPr>
          <a:endParaRPr lang="en-GB" sz="1800" kern="1200" dirty="0"/>
        </a:p>
      </dsp:txBody>
      <dsp:txXfrm rot="-5400000">
        <a:off x="1024202" y="2683437"/>
        <a:ext cx="7057371" cy="858192"/>
      </dsp:txXfrm>
    </dsp:sp>
    <dsp:sp modelId="{3F9DC29C-114C-4C73-B47D-DC64B276BD93}">
      <dsp:nvSpPr>
        <dsp:cNvPr id="0" name=""/>
        <dsp:cNvSpPr/>
      </dsp:nvSpPr>
      <dsp:spPr>
        <a:xfrm rot="5400000">
          <a:off x="-219471" y="4174985"/>
          <a:ext cx="1463145" cy="1024202"/>
        </a:xfrm>
        <a:prstGeom prst="chevron">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t>Finalisation</a:t>
          </a:r>
        </a:p>
      </dsp:txBody>
      <dsp:txXfrm rot="-5400000">
        <a:off x="1" y="4467614"/>
        <a:ext cx="1024202" cy="438943"/>
      </dsp:txXfrm>
    </dsp:sp>
    <dsp:sp modelId="{76E3CB97-3EC4-46C4-925A-F2A3A9ABFF51}">
      <dsp:nvSpPr>
        <dsp:cNvPr id="0" name=""/>
        <dsp:cNvSpPr/>
      </dsp:nvSpPr>
      <dsp:spPr>
        <a:xfrm rot="5400000">
          <a:off x="4100578" y="879136"/>
          <a:ext cx="951044" cy="7103797"/>
        </a:xfrm>
        <a:prstGeom prst="round2Same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Some procedural stuff – for example getting permission from Westminster for elements which are beyond Holyrood’s powers</a:t>
          </a:r>
          <a:endParaRPr lang="en-GB" sz="1800" kern="1200" dirty="0"/>
        </a:p>
        <a:p>
          <a:pPr marL="171450" lvl="1" indent="-171450" algn="l" defTabSz="800100">
            <a:lnSpc>
              <a:spcPct val="90000"/>
            </a:lnSpc>
            <a:spcBef>
              <a:spcPct val="0"/>
            </a:spcBef>
            <a:spcAft>
              <a:spcPct val="15000"/>
            </a:spcAft>
            <a:buChar char="•"/>
          </a:pPr>
          <a:r>
            <a:rPr lang="en-US" sz="1800" kern="1200" dirty="0"/>
            <a:t>Royal Assent from King Charles</a:t>
          </a:r>
          <a:endParaRPr lang="en-GB" sz="1800" kern="1200" dirty="0"/>
        </a:p>
      </dsp:txBody>
      <dsp:txXfrm rot="-5400000">
        <a:off x="1024202" y="4001938"/>
        <a:ext cx="7057371" cy="858192"/>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2"/>
            <a:ext cx="3077739" cy="471054"/>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4023095" y="2"/>
            <a:ext cx="3077739" cy="471054"/>
          </a:xfrm>
          <a:prstGeom prst="rect">
            <a:avLst/>
          </a:prstGeom>
        </p:spPr>
        <p:txBody>
          <a:bodyPr vert="horz" lIns="91440" tIns="45720" rIns="91440" bIns="45720" rtlCol="0"/>
          <a:lstStyle>
            <a:lvl1pPr algn="r">
              <a:defRPr sz="1200"/>
            </a:lvl1pPr>
          </a:lstStyle>
          <a:p>
            <a:fld id="{7A251EDD-EC2C-48E3-A472-09461E026DA7}" type="datetimeFigureOut">
              <a:rPr lang="en-GB" smtClean="0"/>
              <a:t>10/12/2025</a:t>
            </a:fld>
            <a:endParaRPr lang="en-GB" dirty="0"/>
          </a:p>
        </p:txBody>
      </p:sp>
      <p:sp>
        <p:nvSpPr>
          <p:cNvPr id="4" name="Slide Image Placeholder 3"/>
          <p:cNvSpPr>
            <a:spLocks noGrp="1" noRot="1" noChangeAspect="1"/>
          </p:cNvSpPr>
          <p:nvPr>
            <p:ph type="sldImg" idx="2"/>
          </p:nvPr>
        </p:nvSpPr>
        <p:spPr>
          <a:xfrm>
            <a:off x="736600" y="1174750"/>
            <a:ext cx="5629275" cy="3167063"/>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710248" y="4518202"/>
            <a:ext cx="5681980" cy="369671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3" y="8917425"/>
            <a:ext cx="3077739" cy="471053"/>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4023095" y="8917425"/>
            <a:ext cx="3077739" cy="471053"/>
          </a:xfrm>
          <a:prstGeom prst="rect">
            <a:avLst/>
          </a:prstGeom>
        </p:spPr>
        <p:txBody>
          <a:bodyPr vert="horz" lIns="91440" tIns="45720" rIns="91440" bIns="45720" rtlCol="0" anchor="b"/>
          <a:lstStyle>
            <a:lvl1pPr algn="r">
              <a:defRPr sz="1200"/>
            </a:lvl1pPr>
          </a:lstStyle>
          <a:p>
            <a:fld id="{5316EC3D-796D-46F0-A136-514DCD525266}" type="slidenum">
              <a:rPr lang="en-GB" smtClean="0"/>
              <a:t>‹#›</a:t>
            </a:fld>
            <a:endParaRPr lang="en-GB" dirty="0"/>
          </a:p>
        </p:txBody>
      </p:sp>
    </p:spTree>
    <p:extLst>
      <p:ext uri="{BB962C8B-B14F-4D97-AF65-F5344CB8AC3E}">
        <p14:creationId xmlns:p14="http://schemas.microsoft.com/office/powerpoint/2010/main" val="40446656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gov.scot/publications/assisted-dying-bill-comments-on-amendment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I’m going to cover</a:t>
            </a:r>
          </a:p>
          <a:p>
            <a:endParaRPr lang="en-US" dirty="0"/>
          </a:p>
          <a:p>
            <a:r>
              <a:rPr lang="en-US" dirty="0"/>
              <a:t>Quite a lot of detail, and rather unavoidably some text – heavy slides.  Wil share the slides afterwards.  Also a link in final slide to all the detail and more on SPPC website</a:t>
            </a:r>
          </a:p>
          <a:p>
            <a:endParaRPr lang="en-US" dirty="0"/>
          </a:p>
          <a:p>
            <a:r>
              <a:rPr lang="en-US" dirty="0"/>
              <a:t>Devil is in the detail</a:t>
            </a:r>
            <a:endParaRPr lang="en-GB" dirty="0"/>
          </a:p>
        </p:txBody>
      </p:sp>
      <p:sp>
        <p:nvSpPr>
          <p:cNvPr id="4" name="Slide Number Placeholder 3"/>
          <p:cNvSpPr>
            <a:spLocks noGrp="1"/>
          </p:cNvSpPr>
          <p:nvPr>
            <p:ph type="sldNum" sz="quarter" idx="5"/>
          </p:nvPr>
        </p:nvSpPr>
        <p:spPr/>
        <p:txBody>
          <a:bodyPr/>
          <a:lstStyle/>
          <a:p>
            <a:fld id="{5316EC3D-796D-46F0-A136-514DCD525266}" type="slidenum">
              <a:rPr lang="en-GB" smtClean="0"/>
              <a:t>1</a:t>
            </a:fld>
            <a:endParaRPr lang="en-GB" dirty="0"/>
          </a:p>
        </p:txBody>
      </p:sp>
    </p:spTree>
    <p:extLst>
      <p:ext uri="{BB962C8B-B14F-4D97-AF65-F5344CB8AC3E}">
        <p14:creationId xmlns:p14="http://schemas.microsoft.com/office/powerpoint/2010/main" val="7124718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Context – SPPC’s approach to the issue.  MSPs sometimes assume because we are a palliative care </a:t>
            </a:r>
            <a:r>
              <a:rPr lang="en-US" dirty="0" err="1"/>
              <a:t>organisation</a:t>
            </a:r>
            <a:r>
              <a:rPr lang="en-US" dirty="0"/>
              <a:t> that we are opposed in principle,</a:t>
            </a:r>
            <a:endParaRPr lang="en-GB" dirty="0"/>
          </a:p>
        </p:txBody>
      </p:sp>
      <p:sp>
        <p:nvSpPr>
          <p:cNvPr id="4" name="Slide Number Placeholder 3"/>
          <p:cNvSpPr>
            <a:spLocks noGrp="1"/>
          </p:cNvSpPr>
          <p:nvPr>
            <p:ph type="sldNum" sz="quarter" idx="5"/>
          </p:nvPr>
        </p:nvSpPr>
        <p:spPr/>
        <p:txBody>
          <a:bodyPr/>
          <a:lstStyle/>
          <a:p>
            <a:fld id="{5316EC3D-796D-46F0-A136-514DCD525266}" type="slidenum">
              <a:rPr lang="en-GB" smtClean="0"/>
              <a:t>2</a:t>
            </a:fld>
            <a:endParaRPr lang="en-GB" dirty="0"/>
          </a:p>
        </p:txBody>
      </p:sp>
    </p:spTree>
    <p:extLst>
      <p:ext uri="{BB962C8B-B14F-4D97-AF65-F5344CB8AC3E}">
        <p14:creationId xmlns:p14="http://schemas.microsoft.com/office/powerpoint/2010/main" val="8806137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Don’t worry about the detail.</a:t>
            </a:r>
          </a:p>
          <a:p>
            <a:endParaRPr lang="en-US" dirty="0"/>
          </a:p>
          <a:p>
            <a:r>
              <a:rPr lang="en-US" dirty="0"/>
              <a:t>At Stage 3 – it looks like the middle of the process but we’re approaching the finishing straight.</a:t>
            </a:r>
            <a:endParaRPr lang="en-GB" dirty="0"/>
          </a:p>
        </p:txBody>
      </p:sp>
      <p:sp>
        <p:nvSpPr>
          <p:cNvPr id="4" name="Slide Number Placeholder 3"/>
          <p:cNvSpPr>
            <a:spLocks noGrp="1"/>
          </p:cNvSpPr>
          <p:nvPr>
            <p:ph type="sldNum" sz="quarter" idx="5"/>
          </p:nvPr>
        </p:nvSpPr>
        <p:spPr/>
        <p:txBody>
          <a:bodyPr/>
          <a:lstStyle/>
          <a:p>
            <a:fld id="{5316EC3D-796D-46F0-A136-514DCD525266}" type="slidenum">
              <a:rPr lang="en-GB" smtClean="0"/>
              <a:t>3</a:t>
            </a:fld>
            <a:endParaRPr lang="en-GB" dirty="0"/>
          </a:p>
        </p:txBody>
      </p:sp>
    </p:spTree>
    <p:extLst>
      <p:ext uri="{BB962C8B-B14F-4D97-AF65-F5344CB8AC3E}">
        <p14:creationId xmlns:p14="http://schemas.microsoft.com/office/powerpoint/2010/main" val="432395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Process started in 2021. Consultation on proposal to have a law.</a:t>
            </a:r>
          </a:p>
          <a:p>
            <a:br>
              <a:rPr lang="en-US" dirty="0"/>
            </a:br>
            <a:r>
              <a:rPr lang="en-US" dirty="0"/>
              <a:t>Most of the time spent drafting the Bill which was only published in March 2024.</a:t>
            </a:r>
          </a:p>
          <a:p>
            <a:endParaRPr lang="en-US" dirty="0"/>
          </a:p>
          <a:p>
            <a:r>
              <a:rPr lang="en-US" dirty="0"/>
              <a:t>The consultation on the </a:t>
            </a:r>
            <a:r>
              <a:rPr lang="en-US" dirty="0" err="1"/>
              <a:t>Billl</a:t>
            </a:r>
            <a:r>
              <a:rPr lang="en-US" dirty="0"/>
              <a:t>, evidence sessions at committee, vote of whole parliament to move to Stage 2.</a:t>
            </a:r>
          </a:p>
          <a:p>
            <a:endParaRPr lang="en-US" dirty="0"/>
          </a:p>
          <a:p>
            <a:r>
              <a:rPr lang="en-US" dirty="0"/>
              <a:t>Amendments debated and voted on by HSCSC.  Finished at end of November.</a:t>
            </a:r>
          </a:p>
          <a:p>
            <a:endParaRPr lang="en-US" dirty="0"/>
          </a:p>
          <a:p>
            <a:r>
              <a:rPr lang="en-US" dirty="0"/>
              <a:t>Revised Bill published.  Again links in final slide.</a:t>
            </a:r>
            <a:endParaRPr lang="en-GB" dirty="0"/>
          </a:p>
        </p:txBody>
      </p:sp>
      <p:sp>
        <p:nvSpPr>
          <p:cNvPr id="4" name="Slide Number Placeholder 3"/>
          <p:cNvSpPr>
            <a:spLocks noGrp="1"/>
          </p:cNvSpPr>
          <p:nvPr>
            <p:ph type="sldNum" sz="quarter" idx="5"/>
          </p:nvPr>
        </p:nvSpPr>
        <p:spPr/>
        <p:txBody>
          <a:bodyPr/>
          <a:lstStyle/>
          <a:p>
            <a:fld id="{5316EC3D-796D-46F0-A136-514DCD525266}" type="slidenum">
              <a:rPr lang="en-GB" smtClean="0"/>
              <a:t>4</a:t>
            </a:fld>
            <a:endParaRPr lang="en-GB" dirty="0"/>
          </a:p>
        </p:txBody>
      </p:sp>
    </p:spTree>
    <p:extLst>
      <p:ext uri="{BB962C8B-B14F-4D97-AF65-F5344CB8AC3E}">
        <p14:creationId xmlns:p14="http://schemas.microsoft.com/office/powerpoint/2010/main" val="16468219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 at what was changed by amendments.  A slightly SPPC centred account.  Lots of organisations supported the development and proposal of different amendments.  Colleagues at HUK, Marie Curie – hope they will comment in discussion.  Also important amendments from RCN and Scottish Association for Social Work.  Undoubtedly others, but there is know easy way to know what went on in the background and who enabled each amendment.  </a:t>
            </a:r>
          </a:p>
          <a:p>
            <a:endParaRPr lang="en-US" dirty="0"/>
          </a:p>
          <a:p>
            <a:r>
              <a:rPr lang="en-US" dirty="0"/>
              <a:t>If I mention an amendment later on which you were involved in supporting do shout out and take a bow.</a:t>
            </a:r>
          </a:p>
          <a:p>
            <a:endParaRPr lang="en-US" dirty="0"/>
          </a:p>
          <a:p>
            <a:r>
              <a:rPr lang="en-US" dirty="0"/>
              <a:t>Standby for the detail:</a:t>
            </a:r>
          </a:p>
          <a:p>
            <a:endParaRPr lang="en-US" dirty="0"/>
          </a:p>
          <a:p>
            <a:r>
              <a:rPr lang="en-US" dirty="0"/>
              <a:t>SPPC worked with Bob Doris MSP to submit over 40 amendments to the Bill.  </a:t>
            </a:r>
          </a:p>
          <a:p>
            <a:endParaRPr lang="en-US" dirty="0"/>
          </a:p>
          <a:p>
            <a:r>
              <a:rPr lang="en-US" dirty="0"/>
              <a:t>Acknowledge the time and effort put in by Bob to help develop the amendments and then present them across several meetings of the HSCSC.</a:t>
            </a:r>
          </a:p>
          <a:p>
            <a:endParaRPr lang="en-GB" dirty="0"/>
          </a:p>
        </p:txBody>
      </p:sp>
      <p:sp>
        <p:nvSpPr>
          <p:cNvPr id="4" name="Slide Number Placeholder 3"/>
          <p:cNvSpPr>
            <a:spLocks noGrp="1"/>
          </p:cNvSpPr>
          <p:nvPr>
            <p:ph type="sldNum" sz="quarter" idx="5"/>
          </p:nvPr>
        </p:nvSpPr>
        <p:spPr/>
        <p:txBody>
          <a:bodyPr/>
          <a:lstStyle/>
          <a:p>
            <a:fld id="{5316EC3D-796D-46F0-A136-514DCD525266}" type="slidenum">
              <a:rPr lang="en-GB" smtClean="0"/>
              <a:t>5</a:t>
            </a:fld>
            <a:endParaRPr lang="en-GB" dirty="0"/>
          </a:p>
        </p:txBody>
      </p:sp>
    </p:spTree>
    <p:extLst>
      <p:ext uri="{BB962C8B-B14F-4D97-AF65-F5344CB8AC3E}">
        <p14:creationId xmlns:p14="http://schemas.microsoft.com/office/powerpoint/2010/main" val="2132081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9357C2-CA61-1C56-9CA0-6B5A3F42BC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DAB59D-D7A6-A052-4B8A-5BC1901EE5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2CF8C8-5230-5468-1765-705BA851EF15}"/>
              </a:ext>
            </a:extLst>
          </p:cNvPr>
          <p:cNvSpPr>
            <a:spLocks noGrp="1"/>
          </p:cNvSpPr>
          <p:nvPr>
            <p:ph type="body" idx="1"/>
          </p:nvPr>
        </p:nvSpPr>
        <p:spPr/>
        <p:txBody>
          <a:bodyPr/>
          <a:lstStyle/>
          <a:p>
            <a:r>
              <a:rPr lang="en-US" dirty="0"/>
              <a:t>Personal observations on the committee process:</a:t>
            </a:r>
          </a:p>
          <a:p>
            <a:endParaRPr lang="en-US" dirty="0"/>
          </a:p>
          <a:p>
            <a:r>
              <a:rPr lang="en-US" dirty="0"/>
              <a:t>A lot of apparently “block voting” against amendments to the Bill, consistently 8-2 or 7-3.</a:t>
            </a:r>
          </a:p>
          <a:p>
            <a:endParaRPr lang="en-US" dirty="0"/>
          </a:p>
          <a:p>
            <a:r>
              <a:rPr lang="en-US" dirty="0"/>
              <a:t>This changed a bit towards later meetings of the committee.  It seemed like personal dynamics made a bit of a difference.</a:t>
            </a:r>
          </a:p>
          <a:p>
            <a:endParaRPr lang="en-US" dirty="0"/>
          </a:p>
          <a:p>
            <a:r>
              <a:rPr lang="en-GB" sz="1200" kern="1200" dirty="0">
                <a:solidFill>
                  <a:schemeClr val="tx1"/>
                </a:solidFill>
                <a:effectLst/>
                <a:latin typeface="+mn-lt"/>
                <a:ea typeface="+mn-ea"/>
                <a:cs typeface="+mn-cs"/>
              </a:rPr>
              <a:t>Scottish Government didn’t propose any amendments at Stage 2 stating that it wished to maintain a position of neutrality (perhaps reflecting media reports that the Cabinet is split on the issue).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SG did publish a </a:t>
            </a:r>
            <a:r>
              <a:rPr lang="en-GB" sz="1200" u="sng" kern="1200" dirty="0">
                <a:solidFill>
                  <a:schemeClr val="tx1"/>
                </a:solidFill>
                <a:effectLst/>
                <a:latin typeface="+mn-lt"/>
                <a:ea typeface="+mn-ea"/>
                <a:cs typeface="+mn-cs"/>
                <a:hlinkClick r:id="rId3"/>
              </a:rPr>
              <a:t>commentary</a:t>
            </a:r>
            <a:r>
              <a:rPr lang="en-GB" sz="1200" kern="1200" dirty="0">
                <a:solidFill>
                  <a:schemeClr val="tx1"/>
                </a:solidFill>
                <a:effectLst/>
                <a:latin typeface="+mn-lt"/>
                <a:ea typeface="+mn-ea"/>
                <a:cs typeface="+mn-cs"/>
              </a:rPr>
              <a:t> relating to “technical, legal and deliverability implications” on all the amendments “to support informed parliamentary debate”.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Parts of the commentary on the amendments were frequently quoted by Liam McArthur MSP when speaking against amendments.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Since SG has provided no similar commentary on the actual provisions in the Bill the situation to me appeared very unbalanced.</a:t>
            </a:r>
          </a:p>
          <a:p>
            <a:endParaRPr lang="en-GB" dirty="0"/>
          </a:p>
        </p:txBody>
      </p:sp>
      <p:sp>
        <p:nvSpPr>
          <p:cNvPr id="4" name="Slide Number Placeholder 3">
            <a:extLst>
              <a:ext uri="{FF2B5EF4-FFF2-40B4-BE49-F238E27FC236}">
                <a16:creationId xmlns:a16="http://schemas.microsoft.com/office/drawing/2014/main" id="{E10F6FDC-7B7E-9345-8FEC-0BFE84B88854}"/>
              </a:ext>
            </a:extLst>
          </p:cNvPr>
          <p:cNvSpPr>
            <a:spLocks noGrp="1"/>
          </p:cNvSpPr>
          <p:nvPr>
            <p:ph type="sldNum" sz="quarter" idx="5"/>
          </p:nvPr>
        </p:nvSpPr>
        <p:spPr/>
        <p:txBody>
          <a:bodyPr/>
          <a:lstStyle/>
          <a:p>
            <a:fld id="{5316EC3D-796D-46F0-A136-514DCD525266}" type="slidenum">
              <a:rPr lang="en-GB" smtClean="0"/>
              <a:t>6</a:t>
            </a:fld>
            <a:endParaRPr lang="en-GB" dirty="0"/>
          </a:p>
        </p:txBody>
      </p:sp>
    </p:spTree>
    <p:extLst>
      <p:ext uri="{BB962C8B-B14F-4D97-AF65-F5344CB8AC3E}">
        <p14:creationId xmlns:p14="http://schemas.microsoft.com/office/powerpoint/2010/main" val="36716308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E7277-3973-9A0F-1B9C-34B9E4D872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13855A-324B-CD9C-4A9C-0F09303225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DBA562-97FD-AAC5-CC4D-074D7C309CC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2EB7C8B-07C8-A66B-A887-F9C27E965A36}"/>
              </a:ext>
            </a:extLst>
          </p:cNvPr>
          <p:cNvSpPr>
            <a:spLocks noGrp="1"/>
          </p:cNvSpPr>
          <p:nvPr>
            <p:ph type="sldNum" sz="quarter" idx="5"/>
          </p:nvPr>
        </p:nvSpPr>
        <p:spPr/>
        <p:txBody>
          <a:bodyPr/>
          <a:lstStyle/>
          <a:p>
            <a:fld id="{5316EC3D-796D-46F0-A136-514DCD525266}" type="slidenum">
              <a:rPr lang="en-GB" smtClean="0"/>
              <a:t>7</a:t>
            </a:fld>
            <a:endParaRPr lang="en-GB" dirty="0"/>
          </a:p>
        </p:txBody>
      </p:sp>
    </p:spTree>
    <p:extLst>
      <p:ext uri="{BB962C8B-B14F-4D97-AF65-F5344CB8AC3E}">
        <p14:creationId xmlns:p14="http://schemas.microsoft.com/office/powerpoint/2010/main" val="20284531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316EC3D-796D-46F0-A136-514DCD525266}" type="slidenum">
              <a:rPr lang="en-GB" smtClean="0"/>
              <a:t>8</a:t>
            </a:fld>
            <a:endParaRPr lang="en-GB" dirty="0"/>
          </a:p>
        </p:txBody>
      </p:sp>
    </p:spTree>
    <p:extLst>
      <p:ext uri="{BB962C8B-B14F-4D97-AF65-F5344CB8AC3E}">
        <p14:creationId xmlns:p14="http://schemas.microsoft.com/office/powerpoint/2010/main" val="11045244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86C55-B8A4-824E-6736-400457DB9E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38C02B-AB48-8CF1-F759-15F529E469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5D6590-BE88-20A0-0009-BAD8E104A65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3C3F449-BC0E-1F17-8EB9-A1FD7C2D5C88}"/>
              </a:ext>
            </a:extLst>
          </p:cNvPr>
          <p:cNvSpPr>
            <a:spLocks noGrp="1"/>
          </p:cNvSpPr>
          <p:nvPr>
            <p:ph type="sldNum" sz="quarter" idx="5"/>
          </p:nvPr>
        </p:nvSpPr>
        <p:spPr/>
        <p:txBody>
          <a:bodyPr/>
          <a:lstStyle/>
          <a:p>
            <a:fld id="{5316EC3D-796D-46F0-A136-514DCD525266}" type="slidenum">
              <a:rPr lang="en-GB" smtClean="0"/>
              <a:t>9</a:t>
            </a:fld>
            <a:endParaRPr lang="en-GB" dirty="0"/>
          </a:p>
        </p:txBody>
      </p:sp>
    </p:spTree>
    <p:extLst>
      <p:ext uri="{BB962C8B-B14F-4D97-AF65-F5344CB8AC3E}">
        <p14:creationId xmlns:p14="http://schemas.microsoft.com/office/powerpoint/2010/main" val="21601625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C05B5-20F2-A01D-FF4B-9BD23CF77D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628002-D759-BC76-C95A-56C121BBB2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4CBAB5-21F5-27BD-04DB-F0F64F53811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A3D5305-4004-6418-CBCA-64CD747844B9}"/>
              </a:ext>
            </a:extLst>
          </p:cNvPr>
          <p:cNvSpPr>
            <a:spLocks noGrp="1"/>
          </p:cNvSpPr>
          <p:nvPr>
            <p:ph type="sldNum" sz="quarter" idx="5"/>
          </p:nvPr>
        </p:nvSpPr>
        <p:spPr/>
        <p:txBody>
          <a:bodyPr/>
          <a:lstStyle/>
          <a:p>
            <a:fld id="{5316EC3D-796D-46F0-A136-514DCD525266}" type="slidenum">
              <a:rPr lang="en-GB" smtClean="0"/>
              <a:t>10</a:t>
            </a:fld>
            <a:endParaRPr lang="en-GB" dirty="0"/>
          </a:p>
        </p:txBody>
      </p:sp>
    </p:spTree>
    <p:extLst>
      <p:ext uri="{BB962C8B-B14F-4D97-AF65-F5344CB8AC3E}">
        <p14:creationId xmlns:p14="http://schemas.microsoft.com/office/powerpoint/2010/main" val="30512054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A0221-7A4E-51CB-FAFA-7260D16871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D1E094-8B33-51EB-23AD-FE13D4F403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CDAA4F-9F87-C70C-8369-397C0CBEBEB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DC8DC75-F033-793C-0FBC-FF5748D459A1}"/>
              </a:ext>
            </a:extLst>
          </p:cNvPr>
          <p:cNvSpPr>
            <a:spLocks noGrp="1"/>
          </p:cNvSpPr>
          <p:nvPr>
            <p:ph type="sldNum" sz="quarter" idx="5"/>
          </p:nvPr>
        </p:nvSpPr>
        <p:spPr/>
        <p:txBody>
          <a:bodyPr/>
          <a:lstStyle/>
          <a:p>
            <a:fld id="{5316EC3D-796D-46F0-A136-514DCD525266}" type="slidenum">
              <a:rPr lang="en-GB" smtClean="0"/>
              <a:t>11</a:t>
            </a:fld>
            <a:endParaRPr lang="en-GB" dirty="0"/>
          </a:p>
        </p:txBody>
      </p:sp>
    </p:spTree>
    <p:extLst>
      <p:ext uri="{BB962C8B-B14F-4D97-AF65-F5344CB8AC3E}">
        <p14:creationId xmlns:p14="http://schemas.microsoft.com/office/powerpoint/2010/main" val="39695776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54CD8F-7303-A402-05D3-D06504C872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A15C60-E1DB-4508-535D-85C3189CAE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7BC2E4-18E0-F68C-FF88-95A5670A373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8186E09-E05A-95B5-47AF-4B66EF2878C4}"/>
              </a:ext>
            </a:extLst>
          </p:cNvPr>
          <p:cNvSpPr>
            <a:spLocks noGrp="1"/>
          </p:cNvSpPr>
          <p:nvPr>
            <p:ph type="sldNum" sz="quarter" idx="5"/>
          </p:nvPr>
        </p:nvSpPr>
        <p:spPr/>
        <p:txBody>
          <a:bodyPr/>
          <a:lstStyle/>
          <a:p>
            <a:fld id="{5316EC3D-796D-46F0-A136-514DCD525266}" type="slidenum">
              <a:rPr lang="en-GB" smtClean="0"/>
              <a:t>12</a:t>
            </a:fld>
            <a:endParaRPr lang="en-GB" dirty="0"/>
          </a:p>
        </p:txBody>
      </p:sp>
    </p:spTree>
    <p:extLst>
      <p:ext uri="{BB962C8B-B14F-4D97-AF65-F5344CB8AC3E}">
        <p14:creationId xmlns:p14="http://schemas.microsoft.com/office/powerpoint/2010/main" val="6730939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F8924-6F9F-3DFD-D3B8-92077F9059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1CB72F-FFC9-14EB-0229-29B4EA7885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489973-A8EB-529D-7497-B2A80DD874AB}"/>
              </a:ext>
            </a:extLst>
          </p:cNvPr>
          <p:cNvSpPr>
            <a:spLocks noGrp="1"/>
          </p:cNvSpPr>
          <p:nvPr>
            <p:ph type="body" idx="1"/>
          </p:nvPr>
        </p:nvSpPr>
        <p:spPr/>
        <p:txBody>
          <a:bodyPr/>
          <a:lstStyle/>
          <a:p>
            <a:r>
              <a:rPr lang="en-US" dirty="0"/>
              <a:t>Shout out to HUK for these amendments, Helen Malo and especially Aileen Morton who led their work on this.</a:t>
            </a:r>
            <a:endParaRPr lang="en-GB" dirty="0"/>
          </a:p>
        </p:txBody>
      </p:sp>
      <p:sp>
        <p:nvSpPr>
          <p:cNvPr id="4" name="Slide Number Placeholder 3">
            <a:extLst>
              <a:ext uri="{FF2B5EF4-FFF2-40B4-BE49-F238E27FC236}">
                <a16:creationId xmlns:a16="http://schemas.microsoft.com/office/drawing/2014/main" id="{73514D91-F32E-BDF4-35F0-25BFDC906519}"/>
              </a:ext>
            </a:extLst>
          </p:cNvPr>
          <p:cNvSpPr>
            <a:spLocks noGrp="1"/>
          </p:cNvSpPr>
          <p:nvPr>
            <p:ph type="sldNum" sz="quarter" idx="5"/>
          </p:nvPr>
        </p:nvSpPr>
        <p:spPr/>
        <p:txBody>
          <a:bodyPr/>
          <a:lstStyle/>
          <a:p>
            <a:fld id="{5316EC3D-796D-46F0-A136-514DCD525266}" type="slidenum">
              <a:rPr lang="en-GB" smtClean="0"/>
              <a:t>13</a:t>
            </a:fld>
            <a:endParaRPr lang="en-GB" dirty="0"/>
          </a:p>
        </p:txBody>
      </p:sp>
    </p:spTree>
    <p:extLst>
      <p:ext uri="{BB962C8B-B14F-4D97-AF65-F5344CB8AC3E}">
        <p14:creationId xmlns:p14="http://schemas.microsoft.com/office/powerpoint/2010/main" val="27434592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DAE0C1-4F99-92FC-B983-BEA8355DF9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9BBD1E-32D8-431C-9492-C97B9D6B65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BE9E32-51C4-EF0E-4F15-E296B415608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5E7FF80-DA72-060D-26D4-E6F24D7C6CAD}"/>
              </a:ext>
            </a:extLst>
          </p:cNvPr>
          <p:cNvSpPr>
            <a:spLocks noGrp="1"/>
          </p:cNvSpPr>
          <p:nvPr>
            <p:ph type="sldNum" sz="quarter" idx="5"/>
          </p:nvPr>
        </p:nvSpPr>
        <p:spPr/>
        <p:txBody>
          <a:bodyPr/>
          <a:lstStyle/>
          <a:p>
            <a:fld id="{5316EC3D-796D-46F0-A136-514DCD525266}" type="slidenum">
              <a:rPr lang="en-GB" smtClean="0"/>
              <a:t>14</a:t>
            </a:fld>
            <a:endParaRPr lang="en-GB" dirty="0"/>
          </a:p>
        </p:txBody>
      </p:sp>
    </p:spTree>
    <p:extLst>
      <p:ext uri="{BB962C8B-B14F-4D97-AF65-F5344CB8AC3E}">
        <p14:creationId xmlns:p14="http://schemas.microsoft.com/office/powerpoint/2010/main" val="20389537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26BD28-3629-4713-382E-CED1C89453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B78A24-4226-8F47-89CA-54E82027AF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FD9F1A-87A0-0977-C478-173C061327E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FDE6B7D-BEB9-332F-8BA7-68C0393F0657}"/>
              </a:ext>
            </a:extLst>
          </p:cNvPr>
          <p:cNvSpPr>
            <a:spLocks noGrp="1"/>
          </p:cNvSpPr>
          <p:nvPr>
            <p:ph type="sldNum" sz="quarter" idx="5"/>
          </p:nvPr>
        </p:nvSpPr>
        <p:spPr/>
        <p:txBody>
          <a:bodyPr/>
          <a:lstStyle/>
          <a:p>
            <a:fld id="{5316EC3D-796D-46F0-A136-514DCD525266}" type="slidenum">
              <a:rPr lang="en-GB" smtClean="0"/>
              <a:t>15</a:t>
            </a:fld>
            <a:endParaRPr lang="en-GB" dirty="0"/>
          </a:p>
        </p:txBody>
      </p:sp>
    </p:spTree>
    <p:extLst>
      <p:ext uri="{BB962C8B-B14F-4D97-AF65-F5344CB8AC3E}">
        <p14:creationId xmlns:p14="http://schemas.microsoft.com/office/powerpoint/2010/main" val="7728397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Stage 3</a:t>
            </a:r>
          </a:p>
          <a:p>
            <a:endParaRPr lang="en-US" dirty="0"/>
          </a:p>
          <a:p>
            <a:r>
              <a:rPr lang="en-US" dirty="0"/>
              <a:t>Again all MSPs and SG can lodge amendments</a:t>
            </a:r>
          </a:p>
          <a:p>
            <a:endParaRPr lang="en-US" dirty="0"/>
          </a:p>
          <a:p>
            <a:r>
              <a:rPr lang="en-US" dirty="0"/>
              <a:t>Not clear whether SG will lodge any amendments</a:t>
            </a:r>
          </a:p>
          <a:p>
            <a:endParaRPr lang="en-US" dirty="0"/>
          </a:p>
          <a:p>
            <a:r>
              <a:rPr lang="en-US" dirty="0"/>
              <a:t>Role of presiding Officer selects amendments</a:t>
            </a:r>
          </a:p>
          <a:p>
            <a:endParaRPr lang="en-US" dirty="0"/>
          </a:p>
          <a:p>
            <a:r>
              <a:rPr lang="en-US" dirty="0"/>
              <a:t>Vote on amendments.  Then vote on Bill</a:t>
            </a:r>
          </a:p>
          <a:p>
            <a:endParaRPr lang="en-US" dirty="0"/>
          </a:p>
          <a:p>
            <a:r>
              <a:rPr lang="en-US" dirty="0"/>
              <a:t>Timeline</a:t>
            </a:r>
          </a:p>
          <a:p>
            <a:endParaRPr lang="en-US" dirty="0"/>
          </a:p>
          <a:p>
            <a:r>
              <a:rPr lang="en-US" dirty="0"/>
              <a:t>Prospects at Stage 3</a:t>
            </a:r>
            <a:endParaRPr lang="en-GB" dirty="0"/>
          </a:p>
        </p:txBody>
      </p:sp>
      <p:sp>
        <p:nvSpPr>
          <p:cNvPr id="4" name="Slide Number Placeholder 3"/>
          <p:cNvSpPr>
            <a:spLocks noGrp="1"/>
          </p:cNvSpPr>
          <p:nvPr>
            <p:ph type="sldNum" sz="quarter" idx="5"/>
          </p:nvPr>
        </p:nvSpPr>
        <p:spPr/>
        <p:txBody>
          <a:bodyPr/>
          <a:lstStyle/>
          <a:p>
            <a:fld id="{5316EC3D-796D-46F0-A136-514DCD525266}" type="slidenum">
              <a:rPr lang="en-GB" smtClean="0"/>
              <a:t>16</a:t>
            </a:fld>
            <a:endParaRPr lang="en-GB" dirty="0"/>
          </a:p>
        </p:txBody>
      </p:sp>
    </p:spTree>
    <p:extLst>
      <p:ext uri="{BB962C8B-B14F-4D97-AF65-F5344CB8AC3E}">
        <p14:creationId xmlns:p14="http://schemas.microsoft.com/office/powerpoint/2010/main" val="8725457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resubmit amendments defeated in Committee</a:t>
            </a:r>
          </a:p>
          <a:p>
            <a:endParaRPr lang="en-US" dirty="0"/>
          </a:p>
          <a:p>
            <a:r>
              <a:rPr lang="en-US" dirty="0"/>
              <a:t>Some areas where might focus.  </a:t>
            </a:r>
          </a:p>
          <a:p>
            <a:endParaRPr lang="en-US" dirty="0"/>
          </a:p>
          <a:p>
            <a:r>
              <a:rPr lang="en-US" dirty="0"/>
              <a:t>Guiding focus – safeguards for vulnerable people, protecting and promoting the practice and provision of palliative care</a:t>
            </a:r>
            <a:endParaRPr lang="en-GB" dirty="0"/>
          </a:p>
        </p:txBody>
      </p:sp>
      <p:sp>
        <p:nvSpPr>
          <p:cNvPr id="4" name="Slide Number Placeholder 3"/>
          <p:cNvSpPr>
            <a:spLocks noGrp="1"/>
          </p:cNvSpPr>
          <p:nvPr>
            <p:ph type="sldNum" sz="quarter" idx="5"/>
          </p:nvPr>
        </p:nvSpPr>
        <p:spPr/>
        <p:txBody>
          <a:bodyPr/>
          <a:lstStyle/>
          <a:p>
            <a:fld id="{5316EC3D-796D-46F0-A136-514DCD525266}" type="slidenum">
              <a:rPr lang="en-GB" smtClean="0"/>
              <a:t>17</a:t>
            </a:fld>
            <a:endParaRPr lang="en-GB" dirty="0"/>
          </a:p>
        </p:txBody>
      </p:sp>
    </p:spTree>
    <p:extLst>
      <p:ext uri="{BB962C8B-B14F-4D97-AF65-F5344CB8AC3E}">
        <p14:creationId xmlns:p14="http://schemas.microsoft.com/office/powerpoint/2010/main" val="18229459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49168-EC23-274A-F514-282CEB4893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CE797F5-A101-12AA-7F3B-74F8662030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C2C78A9-219F-7D89-195D-7C965E0C1110}"/>
              </a:ext>
            </a:extLst>
          </p:cNvPr>
          <p:cNvSpPr>
            <a:spLocks noGrp="1"/>
          </p:cNvSpPr>
          <p:nvPr>
            <p:ph type="dt" sz="half" idx="10"/>
          </p:nvPr>
        </p:nvSpPr>
        <p:spPr/>
        <p:txBody>
          <a:bodyPr/>
          <a:lstStyle/>
          <a:p>
            <a:fld id="{C284D001-F6CD-4FF7-8A70-8B74A87AFE1D}" type="datetimeFigureOut">
              <a:rPr lang="en-GB" smtClean="0"/>
              <a:t>10/12/2025</a:t>
            </a:fld>
            <a:endParaRPr lang="en-GB" dirty="0"/>
          </a:p>
        </p:txBody>
      </p:sp>
      <p:sp>
        <p:nvSpPr>
          <p:cNvPr id="5" name="Footer Placeholder 4">
            <a:extLst>
              <a:ext uri="{FF2B5EF4-FFF2-40B4-BE49-F238E27FC236}">
                <a16:creationId xmlns:a16="http://schemas.microsoft.com/office/drawing/2014/main" id="{B1B9CBCE-7246-72F3-BF87-03131C960D4D}"/>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04545BEC-DC78-EA61-9D59-CB9DE7ED0F8C}"/>
              </a:ext>
            </a:extLst>
          </p:cNvPr>
          <p:cNvSpPr>
            <a:spLocks noGrp="1"/>
          </p:cNvSpPr>
          <p:nvPr>
            <p:ph type="sldNum" sz="quarter" idx="12"/>
          </p:nvPr>
        </p:nvSpPr>
        <p:spPr/>
        <p:txBody>
          <a:bodyPr/>
          <a:lstStyle/>
          <a:p>
            <a:fld id="{F824F7DF-6523-41B3-8CC2-F42801F44FC2}" type="slidenum">
              <a:rPr lang="en-GB" smtClean="0"/>
              <a:t>‹#›</a:t>
            </a:fld>
            <a:endParaRPr lang="en-GB" dirty="0"/>
          </a:p>
        </p:txBody>
      </p:sp>
    </p:spTree>
    <p:extLst>
      <p:ext uri="{BB962C8B-B14F-4D97-AF65-F5344CB8AC3E}">
        <p14:creationId xmlns:p14="http://schemas.microsoft.com/office/powerpoint/2010/main" val="13387800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E8ADF-06EB-6581-EDE6-11B352FD067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E075333-685E-54EC-02E8-A8EA56380C6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3254992-4F2F-94AD-74E6-848C5D06DE51}"/>
              </a:ext>
            </a:extLst>
          </p:cNvPr>
          <p:cNvSpPr>
            <a:spLocks noGrp="1"/>
          </p:cNvSpPr>
          <p:nvPr>
            <p:ph type="dt" sz="half" idx="10"/>
          </p:nvPr>
        </p:nvSpPr>
        <p:spPr/>
        <p:txBody>
          <a:bodyPr/>
          <a:lstStyle/>
          <a:p>
            <a:fld id="{C284D001-F6CD-4FF7-8A70-8B74A87AFE1D}" type="datetimeFigureOut">
              <a:rPr lang="en-GB" smtClean="0"/>
              <a:t>10/12/2025</a:t>
            </a:fld>
            <a:endParaRPr lang="en-GB" dirty="0"/>
          </a:p>
        </p:txBody>
      </p:sp>
      <p:sp>
        <p:nvSpPr>
          <p:cNvPr id="5" name="Footer Placeholder 4">
            <a:extLst>
              <a:ext uri="{FF2B5EF4-FFF2-40B4-BE49-F238E27FC236}">
                <a16:creationId xmlns:a16="http://schemas.microsoft.com/office/drawing/2014/main" id="{B0F5A1EB-018B-A34E-0DDB-67D4BBAD3B48}"/>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678060CD-609D-BDA2-B1D0-E2ED246CBE94}"/>
              </a:ext>
            </a:extLst>
          </p:cNvPr>
          <p:cNvSpPr>
            <a:spLocks noGrp="1"/>
          </p:cNvSpPr>
          <p:nvPr>
            <p:ph type="sldNum" sz="quarter" idx="12"/>
          </p:nvPr>
        </p:nvSpPr>
        <p:spPr/>
        <p:txBody>
          <a:bodyPr/>
          <a:lstStyle/>
          <a:p>
            <a:fld id="{F824F7DF-6523-41B3-8CC2-F42801F44FC2}" type="slidenum">
              <a:rPr lang="en-GB" smtClean="0"/>
              <a:t>‹#›</a:t>
            </a:fld>
            <a:endParaRPr lang="en-GB" dirty="0"/>
          </a:p>
        </p:txBody>
      </p:sp>
    </p:spTree>
    <p:extLst>
      <p:ext uri="{BB962C8B-B14F-4D97-AF65-F5344CB8AC3E}">
        <p14:creationId xmlns:p14="http://schemas.microsoft.com/office/powerpoint/2010/main" val="3538163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CF960-BCEE-1E0D-7245-BB5FDC44357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730747D-BDFB-BA18-9C60-86F28A293DA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36A0C5-CF4F-2F25-2D1C-8E5D9F130B47}"/>
              </a:ext>
            </a:extLst>
          </p:cNvPr>
          <p:cNvSpPr>
            <a:spLocks noGrp="1"/>
          </p:cNvSpPr>
          <p:nvPr>
            <p:ph type="dt" sz="half" idx="10"/>
          </p:nvPr>
        </p:nvSpPr>
        <p:spPr/>
        <p:txBody>
          <a:bodyPr/>
          <a:lstStyle/>
          <a:p>
            <a:fld id="{C284D001-F6CD-4FF7-8A70-8B74A87AFE1D}" type="datetimeFigureOut">
              <a:rPr lang="en-GB" smtClean="0"/>
              <a:t>10/12/2025</a:t>
            </a:fld>
            <a:endParaRPr lang="en-GB" dirty="0"/>
          </a:p>
        </p:txBody>
      </p:sp>
      <p:sp>
        <p:nvSpPr>
          <p:cNvPr id="5" name="Footer Placeholder 4">
            <a:extLst>
              <a:ext uri="{FF2B5EF4-FFF2-40B4-BE49-F238E27FC236}">
                <a16:creationId xmlns:a16="http://schemas.microsoft.com/office/drawing/2014/main" id="{DA27A863-6FE9-0FC0-E03E-3C38858652AF}"/>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957ED234-D72D-1842-5F46-6410A002F334}"/>
              </a:ext>
            </a:extLst>
          </p:cNvPr>
          <p:cNvSpPr>
            <a:spLocks noGrp="1"/>
          </p:cNvSpPr>
          <p:nvPr>
            <p:ph type="sldNum" sz="quarter" idx="12"/>
          </p:nvPr>
        </p:nvSpPr>
        <p:spPr/>
        <p:txBody>
          <a:bodyPr/>
          <a:lstStyle/>
          <a:p>
            <a:fld id="{F824F7DF-6523-41B3-8CC2-F42801F44FC2}" type="slidenum">
              <a:rPr lang="en-GB" smtClean="0"/>
              <a:t>‹#›</a:t>
            </a:fld>
            <a:endParaRPr lang="en-GB" dirty="0"/>
          </a:p>
        </p:txBody>
      </p:sp>
    </p:spTree>
    <p:extLst>
      <p:ext uri="{BB962C8B-B14F-4D97-AF65-F5344CB8AC3E}">
        <p14:creationId xmlns:p14="http://schemas.microsoft.com/office/powerpoint/2010/main" val="3688494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88602-5141-4E73-D321-38823872FE3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26651E1-DC32-8DB6-EA4B-B0A63FE74F5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C111BB9-E8B7-BD7C-EDA0-8DDEAD697F7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DBFC31C-B778-66A4-43E2-F0D54DB79395}"/>
              </a:ext>
            </a:extLst>
          </p:cNvPr>
          <p:cNvSpPr>
            <a:spLocks noGrp="1"/>
          </p:cNvSpPr>
          <p:nvPr>
            <p:ph type="dt" sz="half" idx="10"/>
          </p:nvPr>
        </p:nvSpPr>
        <p:spPr/>
        <p:txBody>
          <a:bodyPr/>
          <a:lstStyle/>
          <a:p>
            <a:fld id="{C284D001-F6CD-4FF7-8A70-8B74A87AFE1D}" type="datetimeFigureOut">
              <a:rPr lang="en-GB" smtClean="0"/>
              <a:t>10/12/2025</a:t>
            </a:fld>
            <a:endParaRPr lang="en-GB" dirty="0"/>
          </a:p>
        </p:txBody>
      </p:sp>
      <p:sp>
        <p:nvSpPr>
          <p:cNvPr id="6" name="Footer Placeholder 5">
            <a:extLst>
              <a:ext uri="{FF2B5EF4-FFF2-40B4-BE49-F238E27FC236}">
                <a16:creationId xmlns:a16="http://schemas.microsoft.com/office/drawing/2014/main" id="{7999A512-B816-E407-C405-B8E4312DCDC3}"/>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36E117B9-0BD6-1CA8-BC84-E85FF5323175}"/>
              </a:ext>
            </a:extLst>
          </p:cNvPr>
          <p:cNvSpPr>
            <a:spLocks noGrp="1"/>
          </p:cNvSpPr>
          <p:nvPr>
            <p:ph type="sldNum" sz="quarter" idx="12"/>
          </p:nvPr>
        </p:nvSpPr>
        <p:spPr/>
        <p:txBody>
          <a:bodyPr/>
          <a:lstStyle/>
          <a:p>
            <a:fld id="{F824F7DF-6523-41B3-8CC2-F42801F44FC2}" type="slidenum">
              <a:rPr lang="en-GB" smtClean="0"/>
              <a:t>‹#›</a:t>
            </a:fld>
            <a:endParaRPr lang="en-GB" dirty="0"/>
          </a:p>
        </p:txBody>
      </p:sp>
    </p:spTree>
    <p:extLst>
      <p:ext uri="{BB962C8B-B14F-4D97-AF65-F5344CB8AC3E}">
        <p14:creationId xmlns:p14="http://schemas.microsoft.com/office/powerpoint/2010/main" val="10772299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6F07E-5435-4BFA-448C-71455B5A04D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72EAB87-83D8-43D3-3665-53B1F4D922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899056F-F517-943F-BB2C-6BFA8C92E99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C13880E-3D0F-9626-E51C-F37BDCBA32A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FD89333-6F40-DDD5-8586-275E9C3B768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D32319C-CBC8-083B-D861-D6EA8D309A24}"/>
              </a:ext>
            </a:extLst>
          </p:cNvPr>
          <p:cNvSpPr>
            <a:spLocks noGrp="1"/>
          </p:cNvSpPr>
          <p:nvPr>
            <p:ph type="dt" sz="half" idx="10"/>
          </p:nvPr>
        </p:nvSpPr>
        <p:spPr/>
        <p:txBody>
          <a:bodyPr/>
          <a:lstStyle/>
          <a:p>
            <a:fld id="{C284D001-F6CD-4FF7-8A70-8B74A87AFE1D}" type="datetimeFigureOut">
              <a:rPr lang="en-GB" smtClean="0"/>
              <a:t>10/12/2025</a:t>
            </a:fld>
            <a:endParaRPr lang="en-GB" dirty="0"/>
          </a:p>
        </p:txBody>
      </p:sp>
      <p:sp>
        <p:nvSpPr>
          <p:cNvPr id="8" name="Footer Placeholder 7">
            <a:extLst>
              <a:ext uri="{FF2B5EF4-FFF2-40B4-BE49-F238E27FC236}">
                <a16:creationId xmlns:a16="http://schemas.microsoft.com/office/drawing/2014/main" id="{E0DDF5E3-5E38-3DFE-DC91-74A0E2B06024}"/>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37477B76-BA63-0457-1809-4EC4186DA8D9}"/>
              </a:ext>
            </a:extLst>
          </p:cNvPr>
          <p:cNvSpPr>
            <a:spLocks noGrp="1"/>
          </p:cNvSpPr>
          <p:nvPr>
            <p:ph type="sldNum" sz="quarter" idx="12"/>
          </p:nvPr>
        </p:nvSpPr>
        <p:spPr/>
        <p:txBody>
          <a:bodyPr/>
          <a:lstStyle/>
          <a:p>
            <a:fld id="{F824F7DF-6523-41B3-8CC2-F42801F44FC2}" type="slidenum">
              <a:rPr lang="en-GB" smtClean="0"/>
              <a:t>‹#›</a:t>
            </a:fld>
            <a:endParaRPr lang="en-GB" dirty="0"/>
          </a:p>
        </p:txBody>
      </p:sp>
    </p:spTree>
    <p:extLst>
      <p:ext uri="{BB962C8B-B14F-4D97-AF65-F5344CB8AC3E}">
        <p14:creationId xmlns:p14="http://schemas.microsoft.com/office/powerpoint/2010/main" val="2451233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DFC80-5304-3444-8DE8-FC882BB4C32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BB66B1B-2F1C-9F81-A646-3634F0090B9C}"/>
              </a:ext>
            </a:extLst>
          </p:cNvPr>
          <p:cNvSpPr>
            <a:spLocks noGrp="1"/>
          </p:cNvSpPr>
          <p:nvPr>
            <p:ph type="dt" sz="half" idx="10"/>
          </p:nvPr>
        </p:nvSpPr>
        <p:spPr/>
        <p:txBody>
          <a:bodyPr/>
          <a:lstStyle/>
          <a:p>
            <a:fld id="{C284D001-F6CD-4FF7-8A70-8B74A87AFE1D}" type="datetimeFigureOut">
              <a:rPr lang="en-GB" smtClean="0"/>
              <a:t>10/12/2025</a:t>
            </a:fld>
            <a:endParaRPr lang="en-GB" dirty="0"/>
          </a:p>
        </p:txBody>
      </p:sp>
      <p:sp>
        <p:nvSpPr>
          <p:cNvPr id="4" name="Footer Placeholder 3">
            <a:extLst>
              <a:ext uri="{FF2B5EF4-FFF2-40B4-BE49-F238E27FC236}">
                <a16:creationId xmlns:a16="http://schemas.microsoft.com/office/drawing/2014/main" id="{B4B22BC7-CE04-9A18-F9FA-A469A8AA95E9}"/>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62C24354-5C0E-C315-E46A-7CE3D8181D2F}"/>
              </a:ext>
            </a:extLst>
          </p:cNvPr>
          <p:cNvSpPr>
            <a:spLocks noGrp="1"/>
          </p:cNvSpPr>
          <p:nvPr>
            <p:ph type="sldNum" sz="quarter" idx="12"/>
          </p:nvPr>
        </p:nvSpPr>
        <p:spPr/>
        <p:txBody>
          <a:bodyPr/>
          <a:lstStyle/>
          <a:p>
            <a:fld id="{F824F7DF-6523-41B3-8CC2-F42801F44FC2}" type="slidenum">
              <a:rPr lang="en-GB" smtClean="0"/>
              <a:t>‹#›</a:t>
            </a:fld>
            <a:endParaRPr lang="en-GB" dirty="0"/>
          </a:p>
        </p:txBody>
      </p:sp>
    </p:spTree>
    <p:extLst>
      <p:ext uri="{BB962C8B-B14F-4D97-AF65-F5344CB8AC3E}">
        <p14:creationId xmlns:p14="http://schemas.microsoft.com/office/powerpoint/2010/main" val="3716127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323865-DE31-81B1-57C2-78C28F6287B5}"/>
              </a:ext>
            </a:extLst>
          </p:cNvPr>
          <p:cNvSpPr>
            <a:spLocks noGrp="1"/>
          </p:cNvSpPr>
          <p:nvPr>
            <p:ph type="dt" sz="half" idx="10"/>
          </p:nvPr>
        </p:nvSpPr>
        <p:spPr/>
        <p:txBody>
          <a:bodyPr/>
          <a:lstStyle/>
          <a:p>
            <a:fld id="{C284D001-F6CD-4FF7-8A70-8B74A87AFE1D}" type="datetimeFigureOut">
              <a:rPr lang="en-GB" smtClean="0"/>
              <a:t>10/12/2025</a:t>
            </a:fld>
            <a:endParaRPr lang="en-GB" dirty="0"/>
          </a:p>
        </p:txBody>
      </p:sp>
      <p:sp>
        <p:nvSpPr>
          <p:cNvPr id="3" name="Footer Placeholder 2">
            <a:extLst>
              <a:ext uri="{FF2B5EF4-FFF2-40B4-BE49-F238E27FC236}">
                <a16:creationId xmlns:a16="http://schemas.microsoft.com/office/drawing/2014/main" id="{FDC6026F-270E-E360-F36A-339D954961A8}"/>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7EFE8224-0ABC-1BC0-7F00-2F6AD80674AD}"/>
              </a:ext>
            </a:extLst>
          </p:cNvPr>
          <p:cNvSpPr>
            <a:spLocks noGrp="1"/>
          </p:cNvSpPr>
          <p:nvPr>
            <p:ph type="sldNum" sz="quarter" idx="12"/>
          </p:nvPr>
        </p:nvSpPr>
        <p:spPr/>
        <p:txBody>
          <a:bodyPr/>
          <a:lstStyle/>
          <a:p>
            <a:fld id="{F824F7DF-6523-41B3-8CC2-F42801F44FC2}" type="slidenum">
              <a:rPr lang="en-GB" smtClean="0"/>
              <a:t>‹#›</a:t>
            </a:fld>
            <a:endParaRPr lang="en-GB" dirty="0"/>
          </a:p>
        </p:txBody>
      </p:sp>
    </p:spTree>
    <p:extLst>
      <p:ext uri="{BB962C8B-B14F-4D97-AF65-F5344CB8AC3E}">
        <p14:creationId xmlns:p14="http://schemas.microsoft.com/office/powerpoint/2010/main" val="1250299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5893F-8E87-18ED-50F2-22C4144B1D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CAE6202-4335-D733-4CB1-28016CD74E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3DDE43A-C189-9488-6752-9BF34F12E5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27A060-9EC2-0BFB-8A90-E6FBD97AC979}"/>
              </a:ext>
            </a:extLst>
          </p:cNvPr>
          <p:cNvSpPr>
            <a:spLocks noGrp="1"/>
          </p:cNvSpPr>
          <p:nvPr>
            <p:ph type="dt" sz="half" idx="10"/>
          </p:nvPr>
        </p:nvSpPr>
        <p:spPr/>
        <p:txBody>
          <a:bodyPr/>
          <a:lstStyle/>
          <a:p>
            <a:fld id="{C284D001-F6CD-4FF7-8A70-8B74A87AFE1D}" type="datetimeFigureOut">
              <a:rPr lang="en-GB" smtClean="0"/>
              <a:t>10/12/2025</a:t>
            </a:fld>
            <a:endParaRPr lang="en-GB" dirty="0"/>
          </a:p>
        </p:txBody>
      </p:sp>
      <p:sp>
        <p:nvSpPr>
          <p:cNvPr id="6" name="Footer Placeholder 5">
            <a:extLst>
              <a:ext uri="{FF2B5EF4-FFF2-40B4-BE49-F238E27FC236}">
                <a16:creationId xmlns:a16="http://schemas.microsoft.com/office/drawing/2014/main" id="{32F516DA-F56C-E3D2-C314-1AB5B4158CC8}"/>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CED5DB37-E6A3-8790-BB61-5ED97841D290}"/>
              </a:ext>
            </a:extLst>
          </p:cNvPr>
          <p:cNvSpPr>
            <a:spLocks noGrp="1"/>
          </p:cNvSpPr>
          <p:nvPr>
            <p:ph type="sldNum" sz="quarter" idx="12"/>
          </p:nvPr>
        </p:nvSpPr>
        <p:spPr/>
        <p:txBody>
          <a:bodyPr/>
          <a:lstStyle/>
          <a:p>
            <a:fld id="{F824F7DF-6523-41B3-8CC2-F42801F44FC2}" type="slidenum">
              <a:rPr lang="en-GB" smtClean="0"/>
              <a:t>‹#›</a:t>
            </a:fld>
            <a:endParaRPr lang="en-GB" dirty="0"/>
          </a:p>
        </p:txBody>
      </p:sp>
    </p:spTree>
    <p:extLst>
      <p:ext uri="{BB962C8B-B14F-4D97-AF65-F5344CB8AC3E}">
        <p14:creationId xmlns:p14="http://schemas.microsoft.com/office/powerpoint/2010/main" val="435772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80C51-AA72-76A1-3E00-08997C3DB1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E29B1F9-C104-6832-877A-7AB4BCCE7C2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F3814393-9785-3A45-E9F9-8F7E09DD25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0F3596-7098-C19A-0917-E55D1FCBFD74}"/>
              </a:ext>
            </a:extLst>
          </p:cNvPr>
          <p:cNvSpPr>
            <a:spLocks noGrp="1"/>
          </p:cNvSpPr>
          <p:nvPr>
            <p:ph type="dt" sz="half" idx="10"/>
          </p:nvPr>
        </p:nvSpPr>
        <p:spPr/>
        <p:txBody>
          <a:bodyPr/>
          <a:lstStyle/>
          <a:p>
            <a:fld id="{C284D001-F6CD-4FF7-8A70-8B74A87AFE1D}" type="datetimeFigureOut">
              <a:rPr lang="en-GB" smtClean="0"/>
              <a:t>10/12/2025</a:t>
            </a:fld>
            <a:endParaRPr lang="en-GB" dirty="0"/>
          </a:p>
        </p:txBody>
      </p:sp>
      <p:sp>
        <p:nvSpPr>
          <p:cNvPr id="6" name="Footer Placeholder 5">
            <a:extLst>
              <a:ext uri="{FF2B5EF4-FFF2-40B4-BE49-F238E27FC236}">
                <a16:creationId xmlns:a16="http://schemas.microsoft.com/office/drawing/2014/main" id="{41255E6D-EFC5-7A9B-888E-46E97A9DA9D2}"/>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F5C45978-A8DA-41BA-5C74-29FA2BC1DE05}"/>
              </a:ext>
            </a:extLst>
          </p:cNvPr>
          <p:cNvSpPr>
            <a:spLocks noGrp="1"/>
          </p:cNvSpPr>
          <p:nvPr>
            <p:ph type="sldNum" sz="quarter" idx="12"/>
          </p:nvPr>
        </p:nvSpPr>
        <p:spPr/>
        <p:txBody>
          <a:bodyPr/>
          <a:lstStyle/>
          <a:p>
            <a:fld id="{F824F7DF-6523-41B3-8CC2-F42801F44FC2}" type="slidenum">
              <a:rPr lang="en-GB" smtClean="0"/>
              <a:t>‹#›</a:t>
            </a:fld>
            <a:endParaRPr lang="en-GB" dirty="0"/>
          </a:p>
        </p:txBody>
      </p:sp>
    </p:spTree>
    <p:extLst>
      <p:ext uri="{BB962C8B-B14F-4D97-AF65-F5344CB8AC3E}">
        <p14:creationId xmlns:p14="http://schemas.microsoft.com/office/powerpoint/2010/main" val="24593504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80569-05C2-84E8-843A-E01D1CB6414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0A58C16-8DF3-4AF5-6DBC-714A122EE93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FF373B6-BE79-8D20-E7FE-C9ACED715B1E}"/>
              </a:ext>
            </a:extLst>
          </p:cNvPr>
          <p:cNvSpPr>
            <a:spLocks noGrp="1"/>
          </p:cNvSpPr>
          <p:nvPr>
            <p:ph type="dt" sz="half" idx="10"/>
          </p:nvPr>
        </p:nvSpPr>
        <p:spPr/>
        <p:txBody>
          <a:bodyPr/>
          <a:lstStyle/>
          <a:p>
            <a:fld id="{C284D001-F6CD-4FF7-8A70-8B74A87AFE1D}" type="datetimeFigureOut">
              <a:rPr lang="en-GB" smtClean="0"/>
              <a:t>10/12/2025</a:t>
            </a:fld>
            <a:endParaRPr lang="en-GB" dirty="0"/>
          </a:p>
        </p:txBody>
      </p:sp>
      <p:sp>
        <p:nvSpPr>
          <p:cNvPr id="5" name="Footer Placeholder 4">
            <a:extLst>
              <a:ext uri="{FF2B5EF4-FFF2-40B4-BE49-F238E27FC236}">
                <a16:creationId xmlns:a16="http://schemas.microsoft.com/office/drawing/2014/main" id="{FA2019E8-9F71-708B-FCB1-55889630E6DF}"/>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9C987613-BF11-F1F4-FEBA-0525462C9617}"/>
              </a:ext>
            </a:extLst>
          </p:cNvPr>
          <p:cNvSpPr>
            <a:spLocks noGrp="1"/>
          </p:cNvSpPr>
          <p:nvPr>
            <p:ph type="sldNum" sz="quarter" idx="12"/>
          </p:nvPr>
        </p:nvSpPr>
        <p:spPr/>
        <p:txBody>
          <a:bodyPr/>
          <a:lstStyle/>
          <a:p>
            <a:fld id="{F824F7DF-6523-41B3-8CC2-F42801F44FC2}" type="slidenum">
              <a:rPr lang="en-GB" smtClean="0"/>
              <a:t>‹#›</a:t>
            </a:fld>
            <a:endParaRPr lang="en-GB" dirty="0"/>
          </a:p>
        </p:txBody>
      </p:sp>
    </p:spTree>
    <p:extLst>
      <p:ext uri="{BB962C8B-B14F-4D97-AF65-F5344CB8AC3E}">
        <p14:creationId xmlns:p14="http://schemas.microsoft.com/office/powerpoint/2010/main" val="21547742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52AC5B8-DECE-7901-13A2-024B3EADECB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AE04433-CCAA-463E-50B8-396C5E073D1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E3CAE3C-80A0-8EBB-F25D-8B2B700C1DAA}"/>
              </a:ext>
            </a:extLst>
          </p:cNvPr>
          <p:cNvSpPr>
            <a:spLocks noGrp="1"/>
          </p:cNvSpPr>
          <p:nvPr>
            <p:ph type="dt" sz="half" idx="10"/>
          </p:nvPr>
        </p:nvSpPr>
        <p:spPr/>
        <p:txBody>
          <a:bodyPr/>
          <a:lstStyle/>
          <a:p>
            <a:fld id="{C284D001-F6CD-4FF7-8A70-8B74A87AFE1D}" type="datetimeFigureOut">
              <a:rPr lang="en-GB" smtClean="0"/>
              <a:t>10/12/2025</a:t>
            </a:fld>
            <a:endParaRPr lang="en-GB" dirty="0"/>
          </a:p>
        </p:txBody>
      </p:sp>
      <p:sp>
        <p:nvSpPr>
          <p:cNvPr id="5" name="Footer Placeholder 4">
            <a:extLst>
              <a:ext uri="{FF2B5EF4-FFF2-40B4-BE49-F238E27FC236}">
                <a16:creationId xmlns:a16="http://schemas.microsoft.com/office/drawing/2014/main" id="{CCF92C17-334B-8F09-C834-45A1B1E0EAD5}"/>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0D068F94-35BB-4FAA-1247-2456CEB36F11}"/>
              </a:ext>
            </a:extLst>
          </p:cNvPr>
          <p:cNvSpPr>
            <a:spLocks noGrp="1"/>
          </p:cNvSpPr>
          <p:nvPr>
            <p:ph type="sldNum" sz="quarter" idx="12"/>
          </p:nvPr>
        </p:nvSpPr>
        <p:spPr/>
        <p:txBody>
          <a:bodyPr/>
          <a:lstStyle/>
          <a:p>
            <a:fld id="{F824F7DF-6523-41B3-8CC2-F42801F44FC2}" type="slidenum">
              <a:rPr lang="en-GB" smtClean="0"/>
              <a:t>‹#›</a:t>
            </a:fld>
            <a:endParaRPr lang="en-GB" dirty="0"/>
          </a:p>
        </p:txBody>
      </p:sp>
    </p:spTree>
    <p:extLst>
      <p:ext uri="{BB962C8B-B14F-4D97-AF65-F5344CB8AC3E}">
        <p14:creationId xmlns:p14="http://schemas.microsoft.com/office/powerpoint/2010/main" val="3035907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34B5F0-9CF4-D5AC-6616-3162225FE17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62506C2-7558-BC56-5BD2-181F02DF89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B269749-C759-5963-2FC0-2A5EF722B4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284D001-F6CD-4FF7-8A70-8B74A87AFE1D}" type="datetimeFigureOut">
              <a:rPr lang="en-GB" smtClean="0"/>
              <a:t>10/12/2025</a:t>
            </a:fld>
            <a:endParaRPr lang="en-GB" dirty="0"/>
          </a:p>
        </p:txBody>
      </p:sp>
      <p:sp>
        <p:nvSpPr>
          <p:cNvPr id="5" name="Footer Placeholder 4">
            <a:extLst>
              <a:ext uri="{FF2B5EF4-FFF2-40B4-BE49-F238E27FC236}">
                <a16:creationId xmlns:a16="http://schemas.microsoft.com/office/drawing/2014/main" id="{97582075-5FAE-6453-28D5-430EEB1944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dirty="0"/>
          </a:p>
        </p:txBody>
      </p:sp>
      <p:sp>
        <p:nvSpPr>
          <p:cNvPr id="6" name="Slide Number Placeholder 5">
            <a:extLst>
              <a:ext uri="{FF2B5EF4-FFF2-40B4-BE49-F238E27FC236}">
                <a16:creationId xmlns:a16="http://schemas.microsoft.com/office/drawing/2014/main" id="{F2C1F383-F70F-AE0A-909C-403F28FC68D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824F7DF-6523-41B3-8CC2-F42801F44FC2}" type="slidenum">
              <a:rPr lang="en-GB" smtClean="0"/>
              <a:t>‹#›</a:t>
            </a:fld>
            <a:endParaRPr lang="en-GB" dirty="0"/>
          </a:p>
        </p:txBody>
      </p:sp>
    </p:spTree>
    <p:extLst>
      <p:ext uri="{BB962C8B-B14F-4D97-AF65-F5344CB8AC3E}">
        <p14:creationId xmlns:p14="http://schemas.microsoft.com/office/powerpoint/2010/main" val="31767313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image" Target="../media/image12.png"/><Relationship Id="rId4" Type="http://schemas.openxmlformats.org/officeDocument/2006/relationships/diagramLayout" Target="../diagrams/layout2.xml"/><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ti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3.ti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ti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ti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ti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ti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ti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tif"/><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tif"/><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ti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tif"/><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3.tif"/><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www.palliativecarescotland.org.uk/news/news/assisted-dying-bill---latest-update/" TargetMode="External"/><Relationship Id="rId2" Type="http://schemas.openxmlformats.org/officeDocument/2006/relationships/hyperlink" Target="https://www.palliativecarescotland.org.uk/news/news/assisted-dying-bill-published/" TargetMode="External"/><Relationship Id="rId1" Type="http://schemas.openxmlformats.org/officeDocument/2006/relationships/slideLayout" Target="../slideLayouts/slideLayout7.xml"/><Relationship Id="rId4" Type="http://schemas.openxmlformats.org/officeDocument/2006/relationships/hyperlink" Target="https://www.parliament.scot/bills-and-laws/bills/assisted-dying-for-terminally-ill-adults-scotland-bil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59DD0D6D-3433-096C-A5FB-925E6A54A039}"/>
              </a:ext>
            </a:extLst>
          </p:cNvPr>
          <p:cNvSpPr>
            <a:spLocks noGrp="1"/>
          </p:cNvSpPr>
          <p:nvPr>
            <p:ph type="title"/>
          </p:nvPr>
        </p:nvSpPr>
        <p:spPr>
          <a:xfrm>
            <a:off x="479394" y="1070800"/>
            <a:ext cx="3939688" cy="5583126"/>
          </a:xfrm>
        </p:spPr>
        <p:txBody>
          <a:bodyPr>
            <a:normAutofit/>
          </a:bodyPr>
          <a:lstStyle/>
          <a:p>
            <a:pPr algn="r"/>
            <a:r>
              <a:rPr lang="en-GB" sz="5600" dirty="0"/>
              <a:t>Update on the Assisted Dying for Terminally Ill Adults (Scotland) Bill</a:t>
            </a:r>
          </a:p>
        </p:txBody>
      </p:sp>
      <p:cxnSp>
        <p:nvCxnSpPr>
          <p:cNvPr id="11" name="Straight Connector 10">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54816E57-C78E-4D30-2A67-693D723BD8F0}"/>
              </a:ext>
            </a:extLst>
          </p:cNvPr>
          <p:cNvGraphicFramePr>
            <a:graphicFrameLocks noGrp="1"/>
          </p:cNvGraphicFramePr>
          <p:nvPr>
            <p:ph idx="1"/>
            <p:extLst>
              <p:ext uri="{D42A27DB-BD31-4B8C-83A1-F6EECF244321}">
                <p14:modId xmlns:p14="http://schemas.microsoft.com/office/powerpoint/2010/main" val="3104857168"/>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50833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graphicEl>
                                              <a:dgm id="{41C8D954-A4EA-451A-86DE-769CACBBD374}"/>
                                            </p:graphicEl>
                                          </p:spTgt>
                                        </p:tgtEl>
                                        <p:attrNameLst>
                                          <p:attrName>style.visibility</p:attrName>
                                        </p:attrNameLst>
                                      </p:cBhvr>
                                      <p:to>
                                        <p:strVal val="visible"/>
                                      </p:to>
                                    </p:set>
                                    <p:anim calcmode="lin" valueType="num">
                                      <p:cBhvr additive="base">
                                        <p:cTn id="7" dur="500" fill="hold"/>
                                        <p:tgtEl>
                                          <p:spTgt spid="5">
                                            <p:graphicEl>
                                              <a:dgm id="{41C8D954-A4EA-451A-86DE-769CACBBD374}"/>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graphicEl>
                                              <a:dgm id="{41C8D954-A4EA-451A-86DE-769CACBBD374}"/>
                                            </p:graphic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graphicEl>
                                              <a:dgm id="{11A4BE0C-02F4-411A-BD1E-462B09921051}"/>
                                            </p:graphicEl>
                                          </p:spTgt>
                                        </p:tgtEl>
                                        <p:attrNameLst>
                                          <p:attrName>style.visibility</p:attrName>
                                        </p:attrNameLst>
                                      </p:cBhvr>
                                      <p:to>
                                        <p:strVal val="visible"/>
                                      </p:to>
                                    </p:set>
                                    <p:anim calcmode="lin" valueType="num">
                                      <p:cBhvr additive="base">
                                        <p:cTn id="11" dur="500" fill="hold"/>
                                        <p:tgtEl>
                                          <p:spTgt spid="5">
                                            <p:graphicEl>
                                              <a:dgm id="{11A4BE0C-02F4-411A-BD1E-462B09921051}"/>
                                            </p:graphic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graphicEl>
                                              <a:dgm id="{11A4BE0C-02F4-411A-BD1E-462B09921051}"/>
                                            </p:graphic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graphicEl>
                                              <a:dgm id="{33DFEECD-D273-45DE-8277-2EFF5DF2D733}"/>
                                            </p:graphicEl>
                                          </p:spTgt>
                                        </p:tgtEl>
                                        <p:attrNameLst>
                                          <p:attrName>style.visibility</p:attrName>
                                        </p:attrNameLst>
                                      </p:cBhvr>
                                      <p:to>
                                        <p:strVal val="visible"/>
                                      </p:to>
                                    </p:set>
                                    <p:anim calcmode="lin" valueType="num">
                                      <p:cBhvr additive="base">
                                        <p:cTn id="15" dur="500" fill="hold"/>
                                        <p:tgtEl>
                                          <p:spTgt spid="5">
                                            <p:graphicEl>
                                              <a:dgm id="{33DFEECD-D273-45DE-8277-2EFF5DF2D733}"/>
                                            </p:graphic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graphicEl>
                                              <a:dgm id="{33DFEECD-D273-45DE-8277-2EFF5DF2D733}"/>
                                            </p:graphic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5">
                                            <p:graphicEl>
                                              <a:dgm id="{DE63F415-4972-475D-BA82-E7FD9EC23682}"/>
                                            </p:graphicEl>
                                          </p:spTgt>
                                        </p:tgtEl>
                                        <p:attrNameLst>
                                          <p:attrName>style.visibility</p:attrName>
                                        </p:attrNameLst>
                                      </p:cBhvr>
                                      <p:to>
                                        <p:strVal val="visible"/>
                                      </p:to>
                                    </p:set>
                                    <p:anim calcmode="lin" valueType="num">
                                      <p:cBhvr additive="base">
                                        <p:cTn id="21" dur="500" fill="hold"/>
                                        <p:tgtEl>
                                          <p:spTgt spid="5">
                                            <p:graphicEl>
                                              <a:dgm id="{DE63F415-4972-475D-BA82-E7FD9EC23682}"/>
                                            </p:graphicEl>
                                          </p:spTgt>
                                        </p:tgtEl>
                                        <p:attrNameLst>
                                          <p:attrName>ppt_x</p:attrName>
                                        </p:attrNameLst>
                                      </p:cBhvr>
                                      <p:tavLst>
                                        <p:tav tm="0">
                                          <p:val>
                                            <p:strVal val="#ppt_x"/>
                                          </p:val>
                                        </p:tav>
                                        <p:tav tm="100000">
                                          <p:val>
                                            <p:strVal val="#ppt_x"/>
                                          </p:val>
                                        </p:tav>
                                      </p:tavLst>
                                    </p:anim>
                                    <p:anim calcmode="lin" valueType="num">
                                      <p:cBhvr additive="base">
                                        <p:cTn id="22" dur="500" fill="hold"/>
                                        <p:tgtEl>
                                          <p:spTgt spid="5">
                                            <p:graphicEl>
                                              <a:dgm id="{DE63F415-4972-475D-BA82-E7FD9EC23682}"/>
                                            </p:graphic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5">
                                            <p:graphicEl>
                                              <a:dgm id="{8DDF0D97-2564-4CFF-A2C7-A5F2F515671E}"/>
                                            </p:graphicEl>
                                          </p:spTgt>
                                        </p:tgtEl>
                                        <p:attrNameLst>
                                          <p:attrName>style.visibility</p:attrName>
                                        </p:attrNameLst>
                                      </p:cBhvr>
                                      <p:to>
                                        <p:strVal val="visible"/>
                                      </p:to>
                                    </p:set>
                                    <p:anim calcmode="lin" valueType="num">
                                      <p:cBhvr additive="base">
                                        <p:cTn id="25" dur="500" fill="hold"/>
                                        <p:tgtEl>
                                          <p:spTgt spid="5">
                                            <p:graphicEl>
                                              <a:dgm id="{8DDF0D97-2564-4CFF-A2C7-A5F2F515671E}"/>
                                            </p:graphic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graphicEl>
                                              <a:dgm id="{8DDF0D97-2564-4CFF-A2C7-A5F2F515671E}"/>
                                            </p:graphic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5">
                                            <p:graphicEl>
                                              <a:dgm id="{40701716-091E-4E54-836D-6CF2C9A6BAD7}"/>
                                            </p:graphicEl>
                                          </p:spTgt>
                                        </p:tgtEl>
                                        <p:attrNameLst>
                                          <p:attrName>style.visibility</p:attrName>
                                        </p:attrNameLst>
                                      </p:cBhvr>
                                      <p:to>
                                        <p:strVal val="visible"/>
                                      </p:to>
                                    </p:set>
                                    <p:anim calcmode="lin" valueType="num">
                                      <p:cBhvr additive="base">
                                        <p:cTn id="29" dur="500" fill="hold"/>
                                        <p:tgtEl>
                                          <p:spTgt spid="5">
                                            <p:graphicEl>
                                              <a:dgm id="{40701716-091E-4E54-836D-6CF2C9A6BAD7}"/>
                                            </p:graphicEl>
                                          </p:spTgt>
                                        </p:tgtEl>
                                        <p:attrNameLst>
                                          <p:attrName>ppt_x</p:attrName>
                                        </p:attrNameLst>
                                      </p:cBhvr>
                                      <p:tavLst>
                                        <p:tav tm="0">
                                          <p:val>
                                            <p:strVal val="#ppt_x"/>
                                          </p:val>
                                        </p:tav>
                                        <p:tav tm="100000">
                                          <p:val>
                                            <p:strVal val="#ppt_x"/>
                                          </p:val>
                                        </p:tav>
                                      </p:tavLst>
                                    </p:anim>
                                    <p:anim calcmode="lin" valueType="num">
                                      <p:cBhvr additive="base">
                                        <p:cTn id="30" dur="500" fill="hold"/>
                                        <p:tgtEl>
                                          <p:spTgt spid="5">
                                            <p:graphicEl>
                                              <a:dgm id="{40701716-091E-4E54-836D-6CF2C9A6BAD7}"/>
                                            </p:graphic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5">
                                            <p:graphicEl>
                                              <a:dgm id="{CC2ED64E-D8DE-4BD8-AC00-B314E07F06CB}"/>
                                            </p:graphicEl>
                                          </p:spTgt>
                                        </p:tgtEl>
                                        <p:attrNameLst>
                                          <p:attrName>style.visibility</p:attrName>
                                        </p:attrNameLst>
                                      </p:cBhvr>
                                      <p:to>
                                        <p:strVal val="visible"/>
                                      </p:to>
                                    </p:set>
                                    <p:anim calcmode="lin" valueType="num">
                                      <p:cBhvr additive="base">
                                        <p:cTn id="35" dur="500" fill="hold"/>
                                        <p:tgtEl>
                                          <p:spTgt spid="5">
                                            <p:graphicEl>
                                              <a:dgm id="{CC2ED64E-D8DE-4BD8-AC00-B314E07F06CB}"/>
                                            </p:graphicEl>
                                          </p:spTgt>
                                        </p:tgtEl>
                                        <p:attrNameLst>
                                          <p:attrName>ppt_x</p:attrName>
                                        </p:attrNameLst>
                                      </p:cBhvr>
                                      <p:tavLst>
                                        <p:tav tm="0">
                                          <p:val>
                                            <p:strVal val="#ppt_x"/>
                                          </p:val>
                                        </p:tav>
                                        <p:tav tm="100000">
                                          <p:val>
                                            <p:strVal val="#ppt_x"/>
                                          </p:val>
                                        </p:tav>
                                      </p:tavLst>
                                    </p:anim>
                                    <p:anim calcmode="lin" valueType="num">
                                      <p:cBhvr additive="base">
                                        <p:cTn id="36" dur="500" fill="hold"/>
                                        <p:tgtEl>
                                          <p:spTgt spid="5">
                                            <p:graphicEl>
                                              <a:dgm id="{CC2ED64E-D8DE-4BD8-AC00-B314E07F06CB}"/>
                                            </p:graphic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5">
                                            <p:graphicEl>
                                              <a:dgm id="{86130A40-0DE3-45FE-83F7-A161BA49CF87}"/>
                                            </p:graphicEl>
                                          </p:spTgt>
                                        </p:tgtEl>
                                        <p:attrNameLst>
                                          <p:attrName>style.visibility</p:attrName>
                                        </p:attrNameLst>
                                      </p:cBhvr>
                                      <p:to>
                                        <p:strVal val="visible"/>
                                      </p:to>
                                    </p:set>
                                    <p:anim calcmode="lin" valueType="num">
                                      <p:cBhvr additive="base">
                                        <p:cTn id="39" dur="500" fill="hold"/>
                                        <p:tgtEl>
                                          <p:spTgt spid="5">
                                            <p:graphicEl>
                                              <a:dgm id="{86130A40-0DE3-45FE-83F7-A161BA49CF87}"/>
                                            </p:graphicEl>
                                          </p:spTgt>
                                        </p:tgtEl>
                                        <p:attrNameLst>
                                          <p:attrName>ppt_x</p:attrName>
                                        </p:attrNameLst>
                                      </p:cBhvr>
                                      <p:tavLst>
                                        <p:tav tm="0">
                                          <p:val>
                                            <p:strVal val="#ppt_x"/>
                                          </p:val>
                                        </p:tav>
                                        <p:tav tm="100000">
                                          <p:val>
                                            <p:strVal val="#ppt_x"/>
                                          </p:val>
                                        </p:tav>
                                      </p:tavLst>
                                    </p:anim>
                                    <p:anim calcmode="lin" valueType="num">
                                      <p:cBhvr additive="base">
                                        <p:cTn id="40" dur="500" fill="hold"/>
                                        <p:tgtEl>
                                          <p:spTgt spid="5">
                                            <p:graphicEl>
                                              <a:dgm id="{86130A40-0DE3-45FE-83F7-A161BA49CF87}"/>
                                            </p:graphic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5">
                                            <p:graphicEl>
                                              <a:dgm id="{69E6CCE6-E70B-47BE-BD39-CC072400DDF7}"/>
                                            </p:graphicEl>
                                          </p:spTgt>
                                        </p:tgtEl>
                                        <p:attrNameLst>
                                          <p:attrName>style.visibility</p:attrName>
                                        </p:attrNameLst>
                                      </p:cBhvr>
                                      <p:to>
                                        <p:strVal val="visible"/>
                                      </p:to>
                                    </p:set>
                                    <p:anim calcmode="lin" valueType="num">
                                      <p:cBhvr additive="base">
                                        <p:cTn id="43" dur="500" fill="hold"/>
                                        <p:tgtEl>
                                          <p:spTgt spid="5">
                                            <p:graphicEl>
                                              <a:dgm id="{69E6CCE6-E70B-47BE-BD39-CC072400DDF7}"/>
                                            </p:graphic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graphicEl>
                                              <a:dgm id="{69E6CCE6-E70B-47BE-BD39-CC072400DDF7}"/>
                                            </p:graphic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
                                            <p:graphicEl>
                                              <a:dgm id="{3E0B7527-5819-43C8-87AF-E613AF707160}"/>
                                            </p:graphicEl>
                                          </p:spTgt>
                                        </p:tgtEl>
                                        <p:attrNameLst>
                                          <p:attrName>style.visibility</p:attrName>
                                        </p:attrNameLst>
                                      </p:cBhvr>
                                      <p:to>
                                        <p:strVal val="visible"/>
                                      </p:to>
                                    </p:set>
                                    <p:anim calcmode="lin" valueType="num">
                                      <p:cBhvr additive="base">
                                        <p:cTn id="49" dur="500" fill="hold"/>
                                        <p:tgtEl>
                                          <p:spTgt spid="5">
                                            <p:graphicEl>
                                              <a:dgm id="{3E0B7527-5819-43C8-87AF-E613AF707160}"/>
                                            </p:graphicEl>
                                          </p:spTgt>
                                        </p:tgtEl>
                                        <p:attrNameLst>
                                          <p:attrName>ppt_x</p:attrName>
                                        </p:attrNameLst>
                                      </p:cBhvr>
                                      <p:tavLst>
                                        <p:tav tm="0">
                                          <p:val>
                                            <p:strVal val="#ppt_x"/>
                                          </p:val>
                                        </p:tav>
                                        <p:tav tm="100000">
                                          <p:val>
                                            <p:strVal val="#ppt_x"/>
                                          </p:val>
                                        </p:tav>
                                      </p:tavLst>
                                    </p:anim>
                                    <p:anim calcmode="lin" valueType="num">
                                      <p:cBhvr additive="base">
                                        <p:cTn id="50" dur="500" fill="hold"/>
                                        <p:tgtEl>
                                          <p:spTgt spid="5">
                                            <p:graphicEl>
                                              <a:dgm id="{3E0B7527-5819-43C8-87AF-E613AF707160}"/>
                                            </p:graphicEl>
                                          </p:spTgt>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5">
                                            <p:graphicEl>
                                              <a:dgm id="{9FF8F822-C4F9-48A0-B63D-0684CD677D08}"/>
                                            </p:graphicEl>
                                          </p:spTgt>
                                        </p:tgtEl>
                                        <p:attrNameLst>
                                          <p:attrName>style.visibility</p:attrName>
                                        </p:attrNameLst>
                                      </p:cBhvr>
                                      <p:to>
                                        <p:strVal val="visible"/>
                                      </p:to>
                                    </p:set>
                                    <p:anim calcmode="lin" valueType="num">
                                      <p:cBhvr additive="base">
                                        <p:cTn id="53" dur="500" fill="hold"/>
                                        <p:tgtEl>
                                          <p:spTgt spid="5">
                                            <p:graphicEl>
                                              <a:dgm id="{9FF8F822-C4F9-48A0-B63D-0684CD677D08}"/>
                                            </p:graphicEl>
                                          </p:spTgt>
                                        </p:tgtEl>
                                        <p:attrNameLst>
                                          <p:attrName>ppt_x</p:attrName>
                                        </p:attrNameLst>
                                      </p:cBhvr>
                                      <p:tavLst>
                                        <p:tav tm="0">
                                          <p:val>
                                            <p:strVal val="#ppt_x"/>
                                          </p:val>
                                        </p:tav>
                                        <p:tav tm="100000">
                                          <p:val>
                                            <p:strVal val="#ppt_x"/>
                                          </p:val>
                                        </p:tav>
                                      </p:tavLst>
                                    </p:anim>
                                    <p:anim calcmode="lin" valueType="num">
                                      <p:cBhvr additive="base">
                                        <p:cTn id="54" dur="500" fill="hold"/>
                                        <p:tgtEl>
                                          <p:spTgt spid="5">
                                            <p:graphicEl>
                                              <a:dgm id="{9FF8F822-C4F9-48A0-B63D-0684CD677D08}"/>
                                            </p:graphicEl>
                                          </p:spTgt>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5">
                                            <p:graphicEl>
                                              <a:dgm id="{4A589A62-166F-43DC-8004-0DE5CDA447BE}"/>
                                            </p:graphicEl>
                                          </p:spTgt>
                                        </p:tgtEl>
                                        <p:attrNameLst>
                                          <p:attrName>style.visibility</p:attrName>
                                        </p:attrNameLst>
                                      </p:cBhvr>
                                      <p:to>
                                        <p:strVal val="visible"/>
                                      </p:to>
                                    </p:set>
                                    <p:anim calcmode="lin" valueType="num">
                                      <p:cBhvr additive="base">
                                        <p:cTn id="57" dur="500" fill="hold"/>
                                        <p:tgtEl>
                                          <p:spTgt spid="5">
                                            <p:graphicEl>
                                              <a:dgm id="{4A589A62-166F-43DC-8004-0DE5CDA447BE}"/>
                                            </p:graphicEl>
                                          </p:spTgt>
                                        </p:tgtEl>
                                        <p:attrNameLst>
                                          <p:attrName>ppt_x</p:attrName>
                                        </p:attrNameLst>
                                      </p:cBhvr>
                                      <p:tavLst>
                                        <p:tav tm="0">
                                          <p:val>
                                            <p:strVal val="#ppt_x"/>
                                          </p:val>
                                        </p:tav>
                                        <p:tav tm="100000">
                                          <p:val>
                                            <p:strVal val="#ppt_x"/>
                                          </p:val>
                                        </p:tav>
                                      </p:tavLst>
                                    </p:anim>
                                    <p:anim calcmode="lin" valueType="num">
                                      <p:cBhvr additive="base">
                                        <p:cTn id="58" dur="500" fill="hold"/>
                                        <p:tgtEl>
                                          <p:spTgt spid="5">
                                            <p:graphicEl>
                                              <a:dgm id="{4A589A62-166F-43DC-8004-0DE5CDA447BE}"/>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0347016-3626-BE6E-568A-F9CA64D9296D}"/>
              </a:ext>
            </a:extLst>
          </p:cNvPr>
          <p:cNvSpPr txBox="1"/>
          <p:nvPr/>
        </p:nvSpPr>
        <p:spPr>
          <a:xfrm>
            <a:off x="403761" y="320633"/>
            <a:ext cx="5358864" cy="46166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GB" sz="2400" dirty="0"/>
              <a:t>SPPC’s approach to a change in the law</a:t>
            </a:r>
          </a:p>
        </p:txBody>
      </p:sp>
      <p:sp>
        <p:nvSpPr>
          <p:cNvPr id="10" name="TextBox 9">
            <a:extLst>
              <a:ext uri="{FF2B5EF4-FFF2-40B4-BE49-F238E27FC236}">
                <a16:creationId xmlns:a16="http://schemas.microsoft.com/office/drawing/2014/main" id="{5DA08F07-D048-72D4-E0B5-F58C081606F8}"/>
              </a:ext>
            </a:extLst>
          </p:cNvPr>
          <p:cNvSpPr txBox="1"/>
          <p:nvPr/>
        </p:nvSpPr>
        <p:spPr>
          <a:xfrm>
            <a:off x="403761" y="2237842"/>
            <a:ext cx="11102439" cy="4031873"/>
          </a:xfrm>
          <a:prstGeom prst="rect">
            <a:avLst/>
          </a:prstGeom>
          <a:noFill/>
        </p:spPr>
        <p:txBody>
          <a:bodyPr wrap="square">
            <a:spAutoFit/>
          </a:bodyPr>
          <a:lstStyle/>
          <a:p>
            <a:endParaRPr lang="en-GB" sz="1600" dirty="0"/>
          </a:p>
          <a:p>
            <a:r>
              <a:rPr lang="en-GB" sz="1600" dirty="0"/>
              <a:t>•	To take a factual and evidential approach rather than a moral or religious one </a:t>
            </a:r>
          </a:p>
          <a:p>
            <a:endParaRPr lang="en-GB" sz="1600" dirty="0"/>
          </a:p>
          <a:p>
            <a:r>
              <a:rPr lang="en-GB" sz="1600" dirty="0"/>
              <a:t>•	To educate and inform about palliative and end of life care and to advocate its importance</a:t>
            </a:r>
          </a:p>
          <a:p>
            <a:endParaRPr lang="en-GB" sz="1600" dirty="0"/>
          </a:p>
          <a:p>
            <a:r>
              <a:rPr lang="en-GB" sz="1600" dirty="0"/>
              <a:t>•	To challenge misinformation about palliative and end of life care</a:t>
            </a:r>
          </a:p>
          <a:p>
            <a:endParaRPr lang="en-GB" sz="1600" dirty="0"/>
          </a:p>
          <a:p>
            <a:r>
              <a:rPr lang="en-GB" sz="1600" dirty="0"/>
              <a:t>•	To acknowledge and give an account of complexities which tend to get lost in polarised debates</a:t>
            </a:r>
          </a:p>
          <a:p>
            <a:endParaRPr lang="en-GB" sz="1600" dirty="0"/>
          </a:p>
          <a:p>
            <a:r>
              <a:rPr lang="en-GB" sz="1600" dirty="0"/>
              <a:t>•	To be honest about the limits of palliative care to relieve all suffering</a:t>
            </a:r>
          </a:p>
          <a:p>
            <a:endParaRPr lang="en-GB" sz="1600" dirty="0"/>
          </a:p>
          <a:p>
            <a:r>
              <a:rPr lang="en-GB" sz="1600" dirty="0"/>
              <a:t>•	To be honest about the current deficiencies in care towards the end of life experienced by some people </a:t>
            </a:r>
          </a:p>
          <a:p>
            <a:endParaRPr lang="en-GB" sz="1600" dirty="0"/>
          </a:p>
          <a:p>
            <a:r>
              <a:rPr lang="en-GB" sz="1600" dirty="0"/>
              <a:t>•	To critically review and present a view on the specific provisions of the proposed Bill such that if the Bill       	is passed potential harms (to vulnerable people and the practice and provision of palliative care) are 	minimised.</a:t>
            </a:r>
          </a:p>
        </p:txBody>
      </p:sp>
      <p:sp>
        <p:nvSpPr>
          <p:cNvPr id="12" name="TextBox 11">
            <a:extLst>
              <a:ext uri="{FF2B5EF4-FFF2-40B4-BE49-F238E27FC236}">
                <a16:creationId xmlns:a16="http://schemas.microsoft.com/office/drawing/2014/main" id="{E1BCF1CC-8A83-1717-E6E0-DA11D032209E}"/>
              </a:ext>
            </a:extLst>
          </p:cNvPr>
          <p:cNvSpPr txBox="1"/>
          <p:nvPr/>
        </p:nvSpPr>
        <p:spPr>
          <a:xfrm>
            <a:off x="403761" y="917913"/>
            <a:ext cx="11283414" cy="1200329"/>
          </a:xfrm>
          <a:prstGeom prst="rect">
            <a:avLst/>
          </a:prstGeom>
          <a:noFill/>
        </p:spPr>
        <p:txBody>
          <a:bodyPr wrap="square">
            <a:spAutoFit/>
          </a:bodyPr>
          <a:lstStyle/>
          <a:p>
            <a:r>
              <a:rPr lang="en-GB" dirty="0"/>
              <a:t>Assisted dying raises issues of a moral, personal and ethical nature upon which many of SPPC’s member organisations (for example our member NHS Boards) are institutionally unable to hold a position. SPPC therefore does not adopt a position in principle either in support or in opposition to a change in the law.  </a:t>
            </a:r>
          </a:p>
          <a:p>
            <a:r>
              <a:rPr lang="en-GB" dirty="0"/>
              <a:t>Instead, SPPC’s approach is:-</a:t>
            </a:r>
          </a:p>
        </p:txBody>
      </p:sp>
    </p:spTree>
    <p:extLst>
      <p:ext uri="{BB962C8B-B14F-4D97-AF65-F5344CB8AC3E}">
        <p14:creationId xmlns:p14="http://schemas.microsoft.com/office/powerpoint/2010/main" val="1933819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 calcmode="lin" valueType="num">
                                      <p:cBhvr additive="base">
                                        <p:cTn id="7"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anim calcmode="lin" valueType="num">
                                      <p:cBhvr additive="base">
                                        <p:cTn id="13" dur="500" fill="hold"/>
                                        <p:tgtEl>
                                          <p:spTgt spid="10">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xEl>
                                              <p:pRg st="5" end="5"/>
                                            </p:txEl>
                                          </p:spTgt>
                                        </p:tgtEl>
                                        <p:attrNameLst>
                                          <p:attrName>style.visibility</p:attrName>
                                        </p:attrNameLst>
                                      </p:cBhvr>
                                      <p:to>
                                        <p:strVal val="visible"/>
                                      </p:to>
                                    </p:set>
                                    <p:anim calcmode="lin" valueType="num">
                                      <p:cBhvr additive="base">
                                        <p:cTn id="19" dur="500" fill="hold"/>
                                        <p:tgtEl>
                                          <p:spTgt spid="10">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xEl>
                                              <p:pRg st="7" end="7"/>
                                            </p:txEl>
                                          </p:spTgt>
                                        </p:tgtEl>
                                        <p:attrNameLst>
                                          <p:attrName>style.visibility</p:attrName>
                                        </p:attrNameLst>
                                      </p:cBhvr>
                                      <p:to>
                                        <p:strVal val="visible"/>
                                      </p:to>
                                    </p:set>
                                    <p:anim calcmode="lin" valueType="num">
                                      <p:cBhvr additive="base">
                                        <p:cTn id="25" dur="500" fill="hold"/>
                                        <p:tgtEl>
                                          <p:spTgt spid="10">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
                                            <p:txEl>
                                              <p:pRg st="9" end="9"/>
                                            </p:txEl>
                                          </p:spTgt>
                                        </p:tgtEl>
                                        <p:attrNameLst>
                                          <p:attrName>style.visibility</p:attrName>
                                        </p:attrNameLst>
                                      </p:cBhvr>
                                      <p:to>
                                        <p:strVal val="visible"/>
                                      </p:to>
                                    </p:set>
                                    <p:anim calcmode="lin" valueType="num">
                                      <p:cBhvr additive="base">
                                        <p:cTn id="31" dur="500" fill="hold"/>
                                        <p:tgtEl>
                                          <p:spTgt spid="10">
                                            <p:txEl>
                                              <p:pRg st="9" end="9"/>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0">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
                                            <p:txEl>
                                              <p:pRg st="11" end="11"/>
                                            </p:txEl>
                                          </p:spTgt>
                                        </p:tgtEl>
                                        <p:attrNameLst>
                                          <p:attrName>style.visibility</p:attrName>
                                        </p:attrNameLst>
                                      </p:cBhvr>
                                      <p:to>
                                        <p:strVal val="visible"/>
                                      </p:to>
                                    </p:set>
                                    <p:anim calcmode="lin" valueType="num">
                                      <p:cBhvr additive="base">
                                        <p:cTn id="37" dur="500" fill="hold"/>
                                        <p:tgtEl>
                                          <p:spTgt spid="10">
                                            <p:txEl>
                                              <p:pRg st="11" end="11"/>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0">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0">
                                            <p:txEl>
                                              <p:pRg st="13" end="13"/>
                                            </p:txEl>
                                          </p:spTgt>
                                        </p:tgtEl>
                                        <p:attrNameLst>
                                          <p:attrName>style.visibility</p:attrName>
                                        </p:attrNameLst>
                                      </p:cBhvr>
                                      <p:to>
                                        <p:strVal val="visible"/>
                                      </p:to>
                                    </p:set>
                                    <p:anim calcmode="lin" valueType="num">
                                      <p:cBhvr additive="base">
                                        <p:cTn id="43" dur="500" fill="hold"/>
                                        <p:tgtEl>
                                          <p:spTgt spid="10">
                                            <p:txEl>
                                              <p:pRg st="13" end="13"/>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0">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6F8C749-2A16-6A7E-0F79-9DDA53049291}"/>
              </a:ext>
            </a:extLst>
          </p:cNvPr>
          <p:cNvPicPr>
            <a:picLocks noChangeAspect="1"/>
          </p:cNvPicPr>
          <p:nvPr/>
        </p:nvPicPr>
        <p:blipFill>
          <a:blip r:embed="rId3"/>
          <a:stretch>
            <a:fillRect/>
          </a:stretch>
        </p:blipFill>
        <p:spPr>
          <a:xfrm>
            <a:off x="3275574" y="0"/>
            <a:ext cx="5640852" cy="6858000"/>
          </a:xfrm>
          <a:prstGeom prst="rect">
            <a:avLst/>
          </a:prstGeom>
        </p:spPr>
      </p:pic>
      <p:sp>
        <p:nvSpPr>
          <p:cNvPr id="4" name="TextBox 3">
            <a:extLst>
              <a:ext uri="{FF2B5EF4-FFF2-40B4-BE49-F238E27FC236}">
                <a16:creationId xmlns:a16="http://schemas.microsoft.com/office/drawing/2014/main" id="{D0347016-3626-BE6E-568A-F9CA64D9296D}"/>
              </a:ext>
            </a:extLst>
          </p:cNvPr>
          <p:cNvSpPr txBox="1"/>
          <p:nvPr/>
        </p:nvSpPr>
        <p:spPr>
          <a:xfrm>
            <a:off x="403761" y="320633"/>
            <a:ext cx="4429496" cy="46166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GB" sz="2400" dirty="0"/>
              <a:t>How a Bill becomes an Act (law)</a:t>
            </a:r>
          </a:p>
        </p:txBody>
      </p:sp>
      <p:sp>
        <p:nvSpPr>
          <p:cNvPr id="2" name="Arrow: Left 1">
            <a:extLst>
              <a:ext uri="{FF2B5EF4-FFF2-40B4-BE49-F238E27FC236}">
                <a16:creationId xmlns:a16="http://schemas.microsoft.com/office/drawing/2014/main" id="{5BA780D7-7D6C-EF96-0FB4-8D9DBB884F9B}"/>
              </a:ext>
            </a:extLst>
          </p:cNvPr>
          <p:cNvSpPr/>
          <p:nvPr/>
        </p:nvSpPr>
        <p:spPr>
          <a:xfrm rot="20151196">
            <a:off x="8597721" y="2786856"/>
            <a:ext cx="2251587" cy="963561"/>
          </a:xfrm>
          <a:prstGeom prst="leftArrow">
            <a:avLst>
              <a:gd name="adj1" fmla="val 37755"/>
              <a:gd name="adj2" fmla="val 50000"/>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042724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0347016-3626-BE6E-568A-F9CA64D9296D}"/>
              </a:ext>
            </a:extLst>
          </p:cNvPr>
          <p:cNvSpPr txBox="1"/>
          <p:nvPr/>
        </p:nvSpPr>
        <p:spPr>
          <a:xfrm>
            <a:off x="704906" y="369947"/>
            <a:ext cx="4429496" cy="46166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GB" sz="2400" dirty="0"/>
              <a:t>The story so far</a:t>
            </a:r>
          </a:p>
        </p:txBody>
      </p:sp>
      <p:graphicFrame>
        <p:nvGraphicFramePr>
          <p:cNvPr id="6" name="Diagram 5">
            <a:extLst>
              <a:ext uri="{FF2B5EF4-FFF2-40B4-BE49-F238E27FC236}">
                <a16:creationId xmlns:a16="http://schemas.microsoft.com/office/drawing/2014/main" id="{417E81A9-DF91-3524-9DDA-980A0A88EDC2}"/>
              </a:ext>
            </a:extLst>
          </p:cNvPr>
          <p:cNvGraphicFramePr/>
          <p:nvPr>
            <p:extLst>
              <p:ext uri="{D42A27DB-BD31-4B8C-83A1-F6EECF244321}">
                <p14:modId xmlns:p14="http://schemas.microsoft.com/office/powerpoint/2010/main" val="1824064533"/>
              </p:ext>
            </p:extLst>
          </p:nvPr>
        </p:nvGraphicFramePr>
        <p:xfrm>
          <a:off x="704904" y="306006"/>
          <a:ext cx="10287560" cy="22507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7">
            <a:extLst>
              <a:ext uri="{FF2B5EF4-FFF2-40B4-BE49-F238E27FC236}">
                <a16:creationId xmlns:a16="http://schemas.microsoft.com/office/drawing/2014/main" id="{4F4D15BE-6E72-A305-0AFE-ACB3F7964BF0}"/>
              </a:ext>
            </a:extLst>
          </p:cNvPr>
          <p:cNvPicPr>
            <a:picLocks noChangeAspect="1"/>
          </p:cNvPicPr>
          <p:nvPr/>
        </p:nvPicPr>
        <p:blipFill>
          <a:blip r:embed="rId8"/>
          <a:stretch>
            <a:fillRect/>
          </a:stretch>
        </p:blipFill>
        <p:spPr>
          <a:xfrm>
            <a:off x="704906" y="3310614"/>
            <a:ext cx="2557537" cy="2715774"/>
          </a:xfrm>
          <a:prstGeom prst="rect">
            <a:avLst/>
          </a:prstGeom>
          <a:noFill/>
          <a:ln w="19050">
            <a:solidFill>
              <a:schemeClr val="tx1"/>
            </a:solidFill>
          </a:ln>
        </p:spPr>
      </p:pic>
      <p:pic>
        <p:nvPicPr>
          <p:cNvPr id="3" name="Picture 2">
            <a:extLst>
              <a:ext uri="{FF2B5EF4-FFF2-40B4-BE49-F238E27FC236}">
                <a16:creationId xmlns:a16="http://schemas.microsoft.com/office/drawing/2014/main" id="{3D2D6A3F-0394-9C32-599C-6AAFB2946BAD}"/>
              </a:ext>
            </a:extLst>
          </p:cNvPr>
          <p:cNvPicPr>
            <a:picLocks noChangeAspect="1"/>
          </p:cNvPicPr>
          <p:nvPr/>
        </p:nvPicPr>
        <p:blipFill>
          <a:blip r:embed="rId9"/>
          <a:stretch>
            <a:fillRect/>
          </a:stretch>
        </p:blipFill>
        <p:spPr>
          <a:xfrm>
            <a:off x="3763765" y="3334997"/>
            <a:ext cx="2941836" cy="26913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TextBox 12">
            <a:extLst>
              <a:ext uri="{FF2B5EF4-FFF2-40B4-BE49-F238E27FC236}">
                <a16:creationId xmlns:a16="http://schemas.microsoft.com/office/drawing/2014/main" id="{FA04FE8C-362C-90F8-CDD7-F878AA26F590}"/>
              </a:ext>
            </a:extLst>
          </p:cNvPr>
          <p:cNvSpPr txBox="1"/>
          <p:nvPr/>
        </p:nvSpPr>
        <p:spPr>
          <a:xfrm>
            <a:off x="704905" y="2556718"/>
            <a:ext cx="10287559" cy="46166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US" sz="2400" dirty="0"/>
              <a:t>SPPC Evidence and Participation at Each Stage </a:t>
            </a:r>
            <a:endParaRPr lang="en-GB" sz="2400" dirty="0"/>
          </a:p>
        </p:txBody>
      </p:sp>
      <p:pic>
        <p:nvPicPr>
          <p:cNvPr id="15" name="Picture 14">
            <a:extLst>
              <a:ext uri="{FF2B5EF4-FFF2-40B4-BE49-F238E27FC236}">
                <a16:creationId xmlns:a16="http://schemas.microsoft.com/office/drawing/2014/main" id="{353C1C8A-7A2B-DC8C-9961-E1A8734BAF6E}"/>
              </a:ext>
            </a:extLst>
          </p:cNvPr>
          <p:cNvPicPr>
            <a:picLocks noChangeAspect="1"/>
          </p:cNvPicPr>
          <p:nvPr/>
        </p:nvPicPr>
        <p:blipFill>
          <a:blip r:embed="rId10"/>
          <a:stretch>
            <a:fillRect/>
          </a:stretch>
        </p:blipFill>
        <p:spPr>
          <a:xfrm>
            <a:off x="7027957" y="3310614"/>
            <a:ext cx="3964507" cy="277515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3151520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0-#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0-#ppt_w/2"/>
                                          </p:val>
                                        </p:tav>
                                        <p:tav tm="100000">
                                          <p:val>
                                            <p:strVal val="#ppt_x"/>
                                          </p:val>
                                        </p:tav>
                                      </p:tavLst>
                                    </p:anim>
                                    <p:anim calcmode="lin" valueType="num">
                                      <p:cBhvr additive="base">
                                        <p:cTn id="20"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1B465A-FB88-C2B6-05F6-6F054651E2A1}"/>
            </a:ext>
          </a:extLst>
        </p:cNvPr>
        <p:cNvGrpSpPr/>
        <p:nvPr/>
      </p:nvGrpSpPr>
      <p:grpSpPr>
        <a:xfrm>
          <a:off x="0" y="0"/>
          <a:ext cx="0" cy="0"/>
          <a:chOff x="0" y="0"/>
          <a:chExt cx="0" cy="0"/>
        </a:xfrm>
      </p:grpSpPr>
      <p:pic>
        <p:nvPicPr>
          <p:cNvPr id="3" name="Picture 2" descr="A blue and white logo&#10;&#10;AI-generated content may be incorrect.">
            <a:extLst>
              <a:ext uri="{FF2B5EF4-FFF2-40B4-BE49-F238E27FC236}">
                <a16:creationId xmlns:a16="http://schemas.microsoft.com/office/drawing/2014/main" id="{7F6CDE86-A584-04AD-E4AD-099DA6488C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1297" y="393290"/>
            <a:ext cx="2821622" cy="1441458"/>
          </a:xfrm>
          <a:prstGeom prst="rect">
            <a:avLst/>
          </a:prstGeom>
        </p:spPr>
      </p:pic>
      <p:sp>
        <p:nvSpPr>
          <p:cNvPr id="4" name="TextBox 3">
            <a:extLst>
              <a:ext uri="{FF2B5EF4-FFF2-40B4-BE49-F238E27FC236}">
                <a16:creationId xmlns:a16="http://schemas.microsoft.com/office/drawing/2014/main" id="{5CBEB8CF-1141-87E6-85CB-2839B9276D5F}"/>
              </a:ext>
            </a:extLst>
          </p:cNvPr>
          <p:cNvSpPr txBox="1"/>
          <p:nvPr/>
        </p:nvSpPr>
        <p:spPr>
          <a:xfrm>
            <a:off x="891695" y="222290"/>
            <a:ext cx="6794090" cy="523220"/>
          </a:xfrm>
          <a:prstGeom prst="rect">
            <a:avLst/>
          </a:prstGeom>
          <a:noFill/>
        </p:spPr>
        <p:txBody>
          <a:bodyPr wrap="square" rtlCol="0">
            <a:spAutoFit/>
          </a:bodyPr>
          <a:lstStyle/>
          <a:p>
            <a:r>
              <a:rPr lang="en-US" sz="2800" dirty="0"/>
              <a:t>SPPC Efforts to Amend the Bill at Stage 2</a:t>
            </a:r>
            <a:endParaRPr lang="en-GB" sz="2800" dirty="0"/>
          </a:p>
        </p:txBody>
      </p:sp>
      <p:sp>
        <p:nvSpPr>
          <p:cNvPr id="6" name="TextBox 5">
            <a:extLst>
              <a:ext uri="{FF2B5EF4-FFF2-40B4-BE49-F238E27FC236}">
                <a16:creationId xmlns:a16="http://schemas.microsoft.com/office/drawing/2014/main" id="{C5665F09-2B09-52FA-25D3-3A14FC420D22}"/>
              </a:ext>
            </a:extLst>
          </p:cNvPr>
          <p:cNvSpPr txBox="1"/>
          <p:nvPr/>
        </p:nvSpPr>
        <p:spPr>
          <a:xfrm>
            <a:off x="891695" y="1402676"/>
            <a:ext cx="8365427" cy="4052648"/>
          </a:xfrm>
          <a:prstGeom prst="rect">
            <a:avLst/>
          </a:prstGeom>
          <a:noFill/>
        </p:spPr>
        <p:txBody>
          <a:bodyPr wrap="square">
            <a:spAutoFit/>
          </a:bodyPr>
          <a:lstStyle/>
          <a:p>
            <a:pPr>
              <a:lnSpc>
                <a:spcPct val="115000"/>
              </a:lnSpc>
              <a:spcBef>
                <a:spcPts val="800"/>
              </a:spcBef>
              <a:spcAft>
                <a:spcPts val="400"/>
              </a:spcAft>
              <a:buNone/>
            </a:pPr>
            <a:r>
              <a:rPr lang="en-US" sz="1400" b="1" kern="100" dirty="0">
                <a:solidFill>
                  <a:schemeClr val="accent6"/>
                </a:solidFill>
                <a:effectLst/>
                <a:latin typeface="Aptos" panose="020B0004020202020204" pitchFamily="34" charset="0"/>
                <a:ea typeface="Times New Roman" panose="02020603050405020304" pitchFamily="18" charset="0"/>
                <a:cs typeface="Times New Roman" panose="02020603050405020304" pitchFamily="18" charset="0"/>
              </a:rPr>
              <a:t>Changes Proposed by SPPC/Bob Doris MSP and Agreed by the Committee</a:t>
            </a:r>
            <a:endParaRPr lang="en-GB" sz="1400" b="1" kern="100" dirty="0">
              <a:solidFill>
                <a:schemeClr val="accent6"/>
              </a:solidFill>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115000"/>
              </a:lnSpc>
              <a:spcBef>
                <a:spcPts val="800"/>
              </a:spcBef>
              <a:spcAft>
                <a:spcPts val="400"/>
              </a:spcAft>
              <a:buNone/>
            </a:pPr>
            <a:r>
              <a:rPr lang="en-US" sz="1400" b="1" kern="100" dirty="0">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rPr>
              <a:t>Reasons for Seeking an Assisted Death</a:t>
            </a:r>
            <a:endParaRPr lang="en-GB" sz="1400" b="1" kern="100" dirty="0">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The Coordinating Medical Practitioner (CMP) must as part of the assessment process </a:t>
            </a:r>
            <a:r>
              <a:rPr lang="en-US" sz="1200" i="1" kern="100" dirty="0">
                <a:effectLst/>
                <a:latin typeface="Aptos" panose="020B0004020202020204" pitchFamily="34" charset="0"/>
                <a:ea typeface="Aptos" panose="020B0004020202020204" pitchFamily="34" charset="0"/>
                <a:cs typeface="Times New Roman" panose="02020603050405020304" pitchFamily="18" charset="0"/>
              </a:rPr>
              <a:t>“enquire about and discuss the person’s reasons for wishing to be lawfully provided with assistance to end their own life”</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Strangely the Committee also voted </a:t>
            </a:r>
            <a:r>
              <a:rPr lang="en-US" sz="1200" i="1" kern="100" dirty="0">
                <a:effectLst/>
                <a:latin typeface="Aptos" panose="020B0004020202020204" pitchFamily="34" charset="0"/>
                <a:ea typeface="Aptos" panose="020B0004020202020204" pitchFamily="34" charset="0"/>
                <a:cs typeface="Times New Roman" panose="02020603050405020304" pitchFamily="18" charset="0"/>
              </a:rPr>
              <a:t>against</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SPPC amendments requiring the reasons to be documented in the Statements which conclude the AD assessment (and sanction AD).</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Bef>
                <a:spcPts val="800"/>
              </a:spcBef>
              <a:spcAft>
                <a:spcPts val="400"/>
              </a:spcAft>
              <a:buNone/>
            </a:pPr>
            <a:r>
              <a:rPr lang="en-US" sz="1400" b="1" kern="100" dirty="0">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rPr>
              <a:t>Social Work Assessment</a:t>
            </a:r>
            <a:endParaRPr lang="en-GB" sz="1400" b="1" kern="100" dirty="0">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The CMP must inform the person seeking AD that they can ask to be referred for a social work assessment, and inform them of the potential benefits of such an assessment.</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Bef>
                <a:spcPts val="800"/>
              </a:spcBef>
              <a:spcAft>
                <a:spcPts val="400"/>
              </a:spcAft>
              <a:buNone/>
            </a:pPr>
            <a:r>
              <a:rPr lang="en-US" sz="16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rPr>
              <a:t>Reducing the discretionary nature of referral for specialist opinion during assessment for AD</a:t>
            </a:r>
            <a:endParaRPr lang="en-GB" sz="16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Where the CMP has any doubt about the capacity of a person seeking AD they MUST refer the person to a specialist. (previously the Bill said “MAY refer”). </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Where the CMP has any doubt about whether the person seeking AD is “terminally ill” they MUST refer the person to a specialist. (previously the Bill said “MAY refer”). </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D8A57845-F027-CF9F-CD13-AFDC14E38400}"/>
              </a:ext>
            </a:extLst>
          </p:cNvPr>
          <p:cNvSpPr txBox="1"/>
          <p:nvPr/>
        </p:nvSpPr>
        <p:spPr>
          <a:xfrm>
            <a:off x="891695" y="634419"/>
            <a:ext cx="6668602" cy="830997"/>
          </a:xfrm>
          <a:prstGeom prst="rect">
            <a:avLst/>
          </a:prstGeom>
          <a:noFill/>
        </p:spPr>
        <p:txBody>
          <a:bodyPr wrap="square" rtlCol="0">
            <a:spAutoFit/>
          </a:bodyPr>
          <a:lstStyle/>
          <a:p>
            <a:r>
              <a:rPr lang="en-US" sz="1200" dirty="0"/>
              <a:t>SPPC worked with Bob Doris MSP to submit over 40 amendments to the Bill.  Marie Curie, CHAS, Hospice UK and RCN (amongst others) all worked to secure important changes to the Bill</a:t>
            </a:r>
            <a:r>
              <a:rPr lang="en-US" dirty="0"/>
              <a:t>.</a:t>
            </a:r>
          </a:p>
          <a:p>
            <a:endParaRPr lang="en-GB" dirty="0"/>
          </a:p>
        </p:txBody>
      </p:sp>
    </p:spTree>
    <p:extLst>
      <p:ext uri="{BB962C8B-B14F-4D97-AF65-F5344CB8AC3E}">
        <p14:creationId xmlns:p14="http://schemas.microsoft.com/office/powerpoint/2010/main" val="2705535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4DE6E-D8E2-F877-6FE2-A4C3ABBFB42C}"/>
            </a:ext>
          </a:extLst>
        </p:cNvPr>
        <p:cNvGrpSpPr/>
        <p:nvPr/>
      </p:nvGrpSpPr>
      <p:grpSpPr>
        <a:xfrm>
          <a:off x="0" y="0"/>
          <a:ext cx="0" cy="0"/>
          <a:chOff x="0" y="0"/>
          <a:chExt cx="0" cy="0"/>
        </a:xfrm>
      </p:grpSpPr>
      <p:pic>
        <p:nvPicPr>
          <p:cNvPr id="3" name="Picture 2" descr="A blue and white logo&#10;&#10;AI-generated content may be incorrect.">
            <a:extLst>
              <a:ext uri="{FF2B5EF4-FFF2-40B4-BE49-F238E27FC236}">
                <a16:creationId xmlns:a16="http://schemas.microsoft.com/office/drawing/2014/main" id="{F325349B-53B9-B54D-9811-5A3A83BC92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1297" y="393290"/>
            <a:ext cx="2821622" cy="1441458"/>
          </a:xfrm>
          <a:prstGeom prst="rect">
            <a:avLst/>
          </a:prstGeom>
        </p:spPr>
      </p:pic>
      <p:sp>
        <p:nvSpPr>
          <p:cNvPr id="4" name="TextBox 3">
            <a:extLst>
              <a:ext uri="{FF2B5EF4-FFF2-40B4-BE49-F238E27FC236}">
                <a16:creationId xmlns:a16="http://schemas.microsoft.com/office/drawing/2014/main" id="{774EB993-9D2C-E9E6-4F6F-60C227371CE6}"/>
              </a:ext>
            </a:extLst>
          </p:cNvPr>
          <p:cNvSpPr txBox="1"/>
          <p:nvPr/>
        </p:nvSpPr>
        <p:spPr>
          <a:xfrm>
            <a:off x="891695" y="222290"/>
            <a:ext cx="6794090" cy="523220"/>
          </a:xfrm>
          <a:prstGeom prst="rect">
            <a:avLst/>
          </a:prstGeom>
          <a:noFill/>
        </p:spPr>
        <p:txBody>
          <a:bodyPr wrap="square" rtlCol="0">
            <a:spAutoFit/>
          </a:bodyPr>
          <a:lstStyle/>
          <a:p>
            <a:r>
              <a:rPr lang="en-US" sz="2800" dirty="0"/>
              <a:t>SPPC Efforts to Amend the Bill at Stage 2</a:t>
            </a:r>
            <a:endParaRPr lang="en-GB" sz="2800" dirty="0"/>
          </a:p>
        </p:txBody>
      </p:sp>
      <p:sp>
        <p:nvSpPr>
          <p:cNvPr id="5" name="TextBox 4">
            <a:extLst>
              <a:ext uri="{FF2B5EF4-FFF2-40B4-BE49-F238E27FC236}">
                <a16:creationId xmlns:a16="http://schemas.microsoft.com/office/drawing/2014/main" id="{B2B699E2-980F-72BC-EC36-F9FE94451608}"/>
              </a:ext>
            </a:extLst>
          </p:cNvPr>
          <p:cNvSpPr txBox="1"/>
          <p:nvPr/>
        </p:nvSpPr>
        <p:spPr>
          <a:xfrm>
            <a:off x="891694" y="745510"/>
            <a:ext cx="9911423" cy="6122958"/>
          </a:xfrm>
          <a:prstGeom prst="rect">
            <a:avLst/>
          </a:prstGeom>
          <a:noFill/>
        </p:spPr>
        <p:txBody>
          <a:bodyPr wrap="square">
            <a:spAutoFit/>
          </a:bodyPr>
          <a:lstStyle/>
          <a:p>
            <a:pPr>
              <a:lnSpc>
                <a:spcPct val="115000"/>
              </a:lnSpc>
              <a:spcBef>
                <a:spcPts val="800"/>
              </a:spcBef>
              <a:spcAft>
                <a:spcPts val="400"/>
              </a:spcAft>
              <a:buNone/>
            </a:pPr>
            <a:r>
              <a:rPr lang="en-US" sz="1400" b="1" kern="100" dirty="0">
                <a:solidFill>
                  <a:srgbClr val="FF0000"/>
                </a:solidFill>
                <a:effectLst/>
                <a:latin typeface="Aptos" panose="020B0004020202020204" pitchFamily="34" charset="0"/>
                <a:ea typeface="Times New Roman" panose="02020603050405020304" pitchFamily="18" charset="0"/>
                <a:cs typeface="Times New Roman" panose="02020603050405020304" pitchFamily="18" charset="0"/>
              </a:rPr>
              <a:t>Changes Proposed by SPPC/Bob Doris MSP and Rejected by the Committee</a:t>
            </a:r>
            <a:endParaRPr lang="en-GB" sz="1400" b="1" kern="100" dirty="0">
              <a:solidFill>
                <a:srgbClr val="FF0000"/>
              </a:solidFill>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115000"/>
              </a:lnSpc>
              <a:spcBef>
                <a:spcPts val="800"/>
              </a:spcBef>
              <a:spcAft>
                <a:spcPts val="400"/>
              </a:spcAft>
              <a:buNone/>
            </a:pPr>
            <a:r>
              <a:rPr lang="en-US" sz="1400" b="1" kern="100" dirty="0">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rPr>
              <a:t>Definition of terminal illness</a:t>
            </a:r>
            <a:endParaRPr lang="en-GB" sz="1400" b="1" kern="100" dirty="0">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SPPC amendments to insert a 6-month prognosis into the definition were rejected.</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Bef>
                <a:spcPts val="800"/>
              </a:spcBef>
              <a:spcAft>
                <a:spcPts val="400"/>
              </a:spcAft>
              <a:buNone/>
            </a:pPr>
            <a:r>
              <a:rPr lang="en-US" sz="1400" b="1" kern="100" dirty="0">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rPr>
              <a:t>Coercion</a:t>
            </a:r>
            <a:endParaRPr lang="en-GB" sz="1400" b="1" kern="100" dirty="0">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SPPC amendments to insert a definition of coercion into the Bill covering undue pressure or influence from: </a:t>
            </a:r>
            <a:r>
              <a:rPr lang="en-US" sz="1200" i="1" kern="100" dirty="0">
                <a:effectLst/>
                <a:latin typeface="Aptos" panose="020B0004020202020204" pitchFamily="34" charset="0"/>
                <a:ea typeface="Aptos" panose="020B0004020202020204" pitchFamily="34" charset="0"/>
                <a:cs typeface="Times New Roman" panose="02020603050405020304" pitchFamily="18" charset="0"/>
              </a:rPr>
              <a:t>“</a:t>
            </a:r>
            <a:r>
              <a:rPr lang="en-GB" sz="1200" i="1" kern="100" dirty="0">
                <a:effectLst/>
                <a:latin typeface="Aptos" panose="020B0004020202020204" pitchFamily="34" charset="0"/>
                <a:ea typeface="Aptos" panose="020B0004020202020204" pitchFamily="34" charset="0"/>
                <a:cs typeface="Times New Roman" panose="02020603050405020304" pitchFamily="18" charset="0"/>
              </a:rPr>
              <a:t>the person’s own beliefs about themselves; any other person; the expectations of society; the health and social care system; the state.”</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were rejected.</a:t>
            </a:r>
          </a:p>
          <a:p>
            <a:pPr>
              <a:lnSpc>
                <a:spcPct val="115000"/>
              </a:lnSpc>
              <a:spcBef>
                <a:spcPts val="800"/>
              </a:spcBef>
              <a:spcAft>
                <a:spcPts val="400"/>
              </a:spcAft>
              <a:buNone/>
            </a:pPr>
            <a:r>
              <a:rPr lang="en-US" sz="1400" b="1" kern="100" dirty="0">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rPr>
              <a:t>Mandatory Referral to Specialist Palliative Care</a:t>
            </a:r>
            <a:endParaRPr lang="en-GB" sz="1400" b="1" kern="100" dirty="0">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Amendments to require anyone seeking AD to be referred for a specialist palliative care assessment were rejected.  However, an amendment by Jackie Baillie MSP requiring the CMP to inform the person seeking AD that “that they can be referred for a palliative care assessment to explore whether any additional support could be provided to them” was agreed.</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Bef>
                <a:spcPts val="800"/>
              </a:spcBef>
              <a:spcAft>
                <a:spcPts val="400"/>
              </a:spcAft>
              <a:buNone/>
            </a:pPr>
            <a:r>
              <a:rPr lang="en-US" sz="16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rPr>
              <a:t>Reducing the discretion of the CMP in terms of what may be explained, discussed and advised during assessment</a:t>
            </a:r>
            <a:endParaRPr lang="en-GB" sz="16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An amendment was rejected which would have </a:t>
            </a:r>
            <a:r>
              <a:rPr lang="en-US" sz="1200" b="1" kern="100" dirty="0">
                <a:effectLst/>
                <a:latin typeface="Aptos" panose="020B0004020202020204" pitchFamily="34" charset="0"/>
                <a:ea typeface="Aptos" panose="020B0004020202020204" pitchFamily="34" charset="0"/>
                <a:cs typeface="Times New Roman" panose="02020603050405020304" pitchFamily="18" charset="0"/>
              </a:rPr>
              <a:t>required</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the CMP to explain and discuss the following (the Bill currently allows the CMP to explain and discuss these topics “in so far as the CMP considers appropriate”: the person’s diagnosis and prognosis; any treatment available and likely impact of it on the person’s terminal illness; any palliative or other care available; the nature of the substance that might be provided to assist the person to end their own life (including how it will bring about death).  </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A similar amendment would have required, without qualification, the CMP to advise the person to: inform their GP they are seeking AD; discuss the request with those close to the person. </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Bef>
                <a:spcPts val="800"/>
              </a:spcBef>
              <a:spcAft>
                <a:spcPts val="400"/>
              </a:spcAft>
              <a:buNone/>
            </a:pPr>
            <a:r>
              <a:rPr lang="en-US" sz="1400" b="1" kern="100" dirty="0">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rPr>
              <a:t>Vulnerable Adults</a:t>
            </a:r>
            <a:endParaRPr lang="en-GB" sz="1400" b="1" kern="100" dirty="0">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SPPC amendments which would have required the CMP, as part of the assessment, to ask the relevant local authority whether they held any information which might indicate whether a person might have a preexisting vulnerability was rejected.  Related amendments which would have mandated a referral for social work assessment if vulnerability was identified or suspected was rejected.</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0123128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BCC19-A2B8-E90E-BDFB-5FCB59829EFC}"/>
            </a:ext>
          </a:extLst>
        </p:cNvPr>
        <p:cNvGrpSpPr/>
        <p:nvPr/>
      </p:nvGrpSpPr>
      <p:grpSpPr>
        <a:xfrm>
          <a:off x="0" y="0"/>
          <a:ext cx="0" cy="0"/>
          <a:chOff x="0" y="0"/>
          <a:chExt cx="0" cy="0"/>
        </a:xfrm>
      </p:grpSpPr>
      <p:pic>
        <p:nvPicPr>
          <p:cNvPr id="3" name="Picture 2" descr="A blue and white logo&#10;&#10;AI-generated content may be incorrect.">
            <a:extLst>
              <a:ext uri="{FF2B5EF4-FFF2-40B4-BE49-F238E27FC236}">
                <a16:creationId xmlns:a16="http://schemas.microsoft.com/office/drawing/2014/main" id="{A55E7599-06C9-8609-13D8-D8D97BE1CA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1297" y="393290"/>
            <a:ext cx="2821622" cy="1441458"/>
          </a:xfrm>
          <a:prstGeom prst="rect">
            <a:avLst/>
          </a:prstGeom>
        </p:spPr>
      </p:pic>
      <p:sp>
        <p:nvSpPr>
          <p:cNvPr id="4" name="TextBox 3">
            <a:extLst>
              <a:ext uri="{FF2B5EF4-FFF2-40B4-BE49-F238E27FC236}">
                <a16:creationId xmlns:a16="http://schemas.microsoft.com/office/drawing/2014/main" id="{C1707E4E-F70B-7568-4EEA-8571992A10C7}"/>
              </a:ext>
            </a:extLst>
          </p:cNvPr>
          <p:cNvSpPr txBox="1"/>
          <p:nvPr/>
        </p:nvSpPr>
        <p:spPr>
          <a:xfrm>
            <a:off x="891695" y="222290"/>
            <a:ext cx="6794090" cy="523220"/>
          </a:xfrm>
          <a:prstGeom prst="rect">
            <a:avLst/>
          </a:prstGeom>
          <a:noFill/>
        </p:spPr>
        <p:txBody>
          <a:bodyPr wrap="square" rtlCol="0">
            <a:spAutoFit/>
          </a:bodyPr>
          <a:lstStyle/>
          <a:p>
            <a:r>
              <a:rPr lang="en-US" sz="2800" dirty="0"/>
              <a:t>SPPC Efforts to Amend the Bill at Stage 2</a:t>
            </a:r>
            <a:endParaRPr lang="en-GB" sz="2800" dirty="0"/>
          </a:p>
        </p:txBody>
      </p:sp>
      <p:sp>
        <p:nvSpPr>
          <p:cNvPr id="5" name="TextBox 4">
            <a:extLst>
              <a:ext uri="{FF2B5EF4-FFF2-40B4-BE49-F238E27FC236}">
                <a16:creationId xmlns:a16="http://schemas.microsoft.com/office/drawing/2014/main" id="{C2311CEE-F76A-3153-8F4B-B09DEE202ACB}"/>
              </a:ext>
            </a:extLst>
          </p:cNvPr>
          <p:cNvSpPr txBox="1"/>
          <p:nvPr/>
        </p:nvSpPr>
        <p:spPr>
          <a:xfrm>
            <a:off x="891695" y="1292133"/>
            <a:ext cx="10552446" cy="4273734"/>
          </a:xfrm>
          <a:prstGeom prst="rect">
            <a:avLst/>
          </a:prstGeom>
          <a:noFill/>
        </p:spPr>
        <p:txBody>
          <a:bodyPr wrap="square">
            <a:spAutoFit/>
          </a:bodyPr>
          <a:lstStyle/>
          <a:p>
            <a:pPr>
              <a:lnSpc>
                <a:spcPct val="115000"/>
              </a:lnSpc>
              <a:spcBef>
                <a:spcPts val="800"/>
              </a:spcBef>
              <a:spcAft>
                <a:spcPts val="400"/>
              </a:spcAft>
              <a:buNone/>
            </a:pPr>
            <a:r>
              <a:rPr lang="en-US" sz="1400" b="1" kern="100" dirty="0">
                <a:solidFill>
                  <a:srgbClr val="FF0000"/>
                </a:solidFill>
                <a:effectLst/>
                <a:latin typeface="Aptos" panose="020B0004020202020204" pitchFamily="34" charset="0"/>
                <a:ea typeface="Times New Roman" panose="02020603050405020304" pitchFamily="18" charset="0"/>
                <a:cs typeface="Times New Roman" panose="02020603050405020304" pitchFamily="18" charset="0"/>
              </a:rPr>
              <a:t>Changes Proposed by SPPC/Bob Doris MSP and Rejected by the Committee (continued)</a:t>
            </a:r>
            <a:endParaRPr lang="en-GB" sz="1400" b="1" kern="100" dirty="0">
              <a:solidFill>
                <a:srgbClr val="FF0000"/>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15000"/>
              </a:lnSpc>
              <a:spcBef>
                <a:spcPts val="800"/>
              </a:spcBef>
              <a:spcAft>
                <a:spcPts val="400"/>
              </a:spcAft>
              <a:buClrTx/>
              <a:buSzTx/>
              <a:buFontTx/>
              <a:buNone/>
              <a:tabLst/>
              <a:defRPr/>
            </a:pPr>
            <a:r>
              <a:rPr kumimoji="0" lang="en-US" sz="1400" b="1" i="0" u="none" strike="noStrike" kern="100" cap="none" spc="0" normalizeH="0" baseline="0" noProof="0" dirty="0">
                <a:ln>
                  <a:noFill/>
                </a:ln>
                <a:solidFill>
                  <a:srgbClr val="0F4761"/>
                </a:solidFill>
                <a:effectLst/>
                <a:uLnTx/>
                <a:uFillTx/>
                <a:latin typeface="Aptos" panose="020B0004020202020204" pitchFamily="34" charset="0"/>
                <a:ea typeface="Times New Roman" panose="02020603050405020304" pitchFamily="18" charset="0"/>
                <a:cs typeface="Times New Roman" panose="02020603050405020304" pitchFamily="18" charset="0"/>
              </a:rPr>
              <a:t>CMP Assessment Report</a:t>
            </a:r>
            <a:endParaRPr kumimoji="0" lang="en-GB" sz="1400" b="1" i="0" u="none" strike="noStrike" kern="100" cap="none" spc="0" normalizeH="0" baseline="0" noProof="0" dirty="0">
              <a:ln>
                <a:noFill/>
              </a:ln>
              <a:solidFill>
                <a:srgbClr val="0F4761"/>
              </a:solidFill>
              <a:effectLst/>
              <a:uLnTx/>
              <a:uFillTx/>
              <a:latin typeface="Aptos" panose="020B000402020202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US" sz="1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SPPC amendments requiring the CMP to produce a report detailing:</a:t>
            </a:r>
            <a:endParaRPr kumimoji="0" lang="en-GB" sz="1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l" defTabSz="914400" rtl="0" eaLnBrk="1" fontAlgn="auto" latinLnBrk="0" hangingPunct="1">
              <a:lnSpc>
                <a:spcPct val="115000"/>
              </a:lnSpc>
              <a:spcBef>
                <a:spcPts val="600"/>
              </a:spcBef>
              <a:spcAft>
                <a:spcPts val="0"/>
              </a:spcAft>
              <a:buClrTx/>
              <a:buSzTx/>
              <a:buFont typeface="Symbol" panose="05050102010706020507" pitchFamily="18" charset="2"/>
              <a:buChar char=""/>
              <a:tabLst/>
              <a:defRPr/>
            </a:pPr>
            <a:r>
              <a:rPr kumimoji="0" lang="en-US" sz="1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The reasons the person gave for seeking AD</a:t>
            </a:r>
            <a:endParaRPr kumimoji="0" lang="en-GB" sz="1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l" defTabSz="9144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US" sz="1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What evidence was gathered and used to inform the decision</a:t>
            </a:r>
            <a:endParaRPr kumimoji="0" lang="en-GB" sz="1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l" defTabSz="914400" rtl="0" eaLnBrk="1" fontAlgn="auto" latinLnBrk="0" hangingPunct="1">
              <a:lnSpc>
                <a:spcPct val="115000"/>
              </a:lnSpc>
              <a:spcBef>
                <a:spcPts val="0"/>
              </a:spcBef>
              <a:spcAft>
                <a:spcPts val="1400"/>
              </a:spcAft>
              <a:buClrTx/>
              <a:buSzTx/>
              <a:buFont typeface="Symbol" panose="05050102010706020507" pitchFamily="18" charset="2"/>
              <a:buChar char=""/>
              <a:tabLst/>
              <a:defRPr/>
            </a:pPr>
            <a:r>
              <a:rPr kumimoji="0" lang="en-US" sz="1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The reasons the practitioner reached their judgement</a:t>
            </a:r>
            <a:endParaRPr kumimoji="0" lang="en-GB" sz="1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US" sz="1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were rejected.</a:t>
            </a:r>
            <a:endParaRPr kumimoji="0" lang="en-GB" sz="1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15000"/>
              </a:lnSpc>
              <a:spcBef>
                <a:spcPts val="800"/>
              </a:spcBef>
              <a:spcAft>
                <a:spcPts val="400"/>
              </a:spcAft>
              <a:buClrTx/>
              <a:buSzTx/>
              <a:buFontTx/>
              <a:buNone/>
              <a:tabLst/>
              <a:defRPr/>
            </a:pPr>
            <a:r>
              <a:rPr kumimoji="0" lang="en-GB" sz="1400" b="1" i="0" u="none" strike="noStrike" kern="100" cap="none" spc="0" normalizeH="0" baseline="0" noProof="0" dirty="0">
                <a:ln>
                  <a:noFill/>
                </a:ln>
                <a:solidFill>
                  <a:srgbClr val="0F4761"/>
                </a:solidFill>
                <a:effectLst/>
                <a:uLnTx/>
                <a:uFillTx/>
                <a:latin typeface="Aptos" panose="020B0004020202020204" pitchFamily="34" charset="0"/>
                <a:ea typeface="Times New Roman" panose="02020603050405020304" pitchFamily="18" charset="0"/>
                <a:cs typeface="Times New Roman" panose="02020603050405020304" pitchFamily="18" charset="0"/>
              </a:rPr>
              <a:t>Protracted Dying</a:t>
            </a:r>
          </a:p>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1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SPPC amendments to require SG to make regulations about handling cases where death does not follow the taking of the lethal substance within a reasonable time frame were rejected.</a:t>
            </a:r>
          </a:p>
          <a:p>
            <a:pPr marL="0" marR="0" lvl="0" indent="0" algn="l" defTabSz="914400" rtl="0" eaLnBrk="1" fontAlgn="auto" latinLnBrk="0" hangingPunct="1">
              <a:lnSpc>
                <a:spcPct val="115000"/>
              </a:lnSpc>
              <a:spcBef>
                <a:spcPts val="800"/>
              </a:spcBef>
              <a:spcAft>
                <a:spcPts val="400"/>
              </a:spcAft>
              <a:buClrTx/>
              <a:buSzTx/>
              <a:buFontTx/>
              <a:buNone/>
              <a:tabLst/>
              <a:defRPr/>
            </a:pPr>
            <a:r>
              <a:rPr kumimoji="0" lang="en-GB" sz="1400" b="1" i="0" u="none" strike="noStrike" kern="100" cap="none" spc="0" normalizeH="0" baseline="0" noProof="0" dirty="0">
                <a:ln>
                  <a:noFill/>
                </a:ln>
                <a:solidFill>
                  <a:srgbClr val="0F4761"/>
                </a:solidFill>
                <a:effectLst/>
                <a:uLnTx/>
                <a:uFillTx/>
                <a:latin typeface="Aptos" panose="020B0004020202020204" pitchFamily="34" charset="0"/>
                <a:ea typeface="Times New Roman" panose="02020603050405020304" pitchFamily="18" charset="0"/>
                <a:cs typeface="Times New Roman" panose="02020603050405020304" pitchFamily="18" charset="0"/>
              </a:rPr>
              <a:t>Administration and regulation of assisted dying services</a:t>
            </a:r>
          </a:p>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1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SPPC amendments requiring that SG produce regulations about the regulation and oversight of  persons who carry out AD under the act, to ensure the safety and wellbeing of the people provided with AD including: regulation of settings where AD may or may not take place; the role of HIS and the Care Inspectorate in regulation and scrutiny; and a process to raise concerns about the provision of AD to a person were all rejected.</a:t>
            </a:r>
          </a:p>
        </p:txBody>
      </p:sp>
    </p:spTree>
    <p:extLst>
      <p:ext uri="{BB962C8B-B14F-4D97-AF65-F5344CB8AC3E}">
        <p14:creationId xmlns:p14="http://schemas.microsoft.com/office/powerpoint/2010/main" val="29599798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31273-C899-EA39-A664-042E034585D4}"/>
            </a:ext>
          </a:extLst>
        </p:cNvPr>
        <p:cNvGrpSpPr/>
        <p:nvPr/>
      </p:nvGrpSpPr>
      <p:grpSpPr>
        <a:xfrm>
          <a:off x="0" y="0"/>
          <a:ext cx="0" cy="0"/>
          <a:chOff x="0" y="0"/>
          <a:chExt cx="0" cy="0"/>
        </a:xfrm>
      </p:grpSpPr>
      <p:pic>
        <p:nvPicPr>
          <p:cNvPr id="3" name="Picture 2" descr="A blue and white logo&#10;&#10;AI-generated content may be incorrect.">
            <a:extLst>
              <a:ext uri="{FF2B5EF4-FFF2-40B4-BE49-F238E27FC236}">
                <a16:creationId xmlns:a16="http://schemas.microsoft.com/office/drawing/2014/main" id="{8876D748-C59F-0148-E2B4-9AC65BFBE7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1297" y="393290"/>
            <a:ext cx="2821622" cy="1441458"/>
          </a:xfrm>
          <a:prstGeom prst="rect">
            <a:avLst/>
          </a:prstGeom>
        </p:spPr>
      </p:pic>
      <p:sp>
        <p:nvSpPr>
          <p:cNvPr id="4" name="TextBox 3">
            <a:extLst>
              <a:ext uri="{FF2B5EF4-FFF2-40B4-BE49-F238E27FC236}">
                <a16:creationId xmlns:a16="http://schemas.microsoft.com/office/drawing/2014/main" id="{BC850C93-9631-CA8C-C32D-CDE15BDBE281}"/>
              </a:ext>
            </a:extLst>
          </p:cNvPr>
          <p:cNvSpPr txBox="1"/>
          <p:nvPr/>
        </p:nvSpPr>
        <p:spPr>
          <a:xfrm>
            <a:off x="524049" y="590799"/>
            <a:ext cx="7837525" cy="523220"/>
          </a:xfrm>
          <a:prstGeom prst="rect">
            <a:avLst/>
          </a:prstGeom>
          <a:noFill/>
        </p:spPr>
        <p:txBody>
          <a:bodyPr wrap="square" rtlCol="0">
            <a:spAutoFit/>
          </a:bodyPr>
          <a:lstStyle/>
          <a:p>
            <a:r>
              <a:rPr lang="en-US" sz="2800" dirty="0"/>
              <a:t>How was the Bill amended at Stage 2?</a:t>
            </a:r>
            <a:endParaRPr lang="en-GB" sz="2800" dirty="0"/>
          </a:p>
        </p:txBody>
      </p:sp>
      <p:sp>
        <p:nvSpPr>
          <p:cNvPr id="5" name="TextBox 4">
            <a:extLst>
              <a:ext uri="{FF2B5EF4-FFF2-40B4-BE49-F238E27FC236}">
                <a16:creationId xmlns:a16="http://schemas.microsoft.com/office/drawing/2014/main" id="{B38D2B14-98B6-871E-4959-4E6AF85ADE3B}"/>
              </a:ext>
            </a:extLst>
          </p:cNvPr>
          <p:cNvSpPr txBox="1"/>
          <p:nvPr/>
        </p:nvSpPr>
        <p:spPr>
          <a:xfrm>
            <a:off x="524049" y="1236525"/>
            <a:ext cx="9430656" cy="3540200"/>
          </a:xfrm>
          <a:prstGeom prst="rect">
            <a:avLst/>
          </a:prstGeom>
          <a:noFill/>
        </p:spPr>
        <p:txBody>
          <a:bodyPr wrap="square">
            <a:spAutoFit/>
          </a:bodyPr>
          <a:lstStyle/>
          <a:p>
            <a:pPr>
              <a:lnSpc>
                <a:spcPct val="115000"/>
              </a:lnSpc>
              <a:spcBef>
                <a:spcPts val="800"/>
              </a:spcBef>
              <a:spcAft>
                <a:spcPts val="400"/>
              </a:spcAft>
              <a:buNone/>
            </a:pPr>
            <a:r>
              <a:rPr lang="en-US" sz="16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rPr>
              <a:t>Definition of terminal illness</a:t>
            </a:r>
            <a:endParaRPr lang="en-GB" sz="16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Clause added that a person is not terminally ill only because they have a disability or a mental disorder.</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1400"/>
              </a:spcAft>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Clause added to define mental disorder (by reference to Mental Health Act (2003)</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Bef>
                <a:spcPts val="800"/>
              </a:spcBef>
              <a:spcAft>
                <a:spcPts val="400"/>
              </a:spcAft>
              <a:buNone/>
            </a:pPr>
            <a:r>
              <a:rPr lang="en-US" sz="1600" b="1" kern="100" dirty="0">
                <a:solidFill>
                  <a:srgbClr val="0F4761"/>
                </a:solidFill>
                <a:effectLst/>
                <a:highlight>
                  <a:srgbClr val="FFFF00"/>
                </a:highlight>
                <a:latin typeface="Aptos Display" panose="020B0004020202020204" pitchFamily="34" charset="0"/>
                <a:ea typeface="Times New Roman" panose="02020603050405020304" pitchFamily="18" charset="0"/>
                <a:cs typeface="Times New Roman" panose="02020603050405020304" pitchFamily="18" charset="0"/>
              </a:rPr>
              <a:t>Eligibility</a:t>
            </a:r>
            <a:endParaRPr lang="en-GB" sz="1600" b="1" kern="100" dirty="0">
              <a:solidFill>
                <a:srgbClr val="0F4761"/>
              </a:solidFill>
              <a:effectLst/>
              <a:highlight>
                <a:srgbClr val="FFFF00"/>
              </a:highlight>
              <a:latin typeface="Aptos Display" panose="020B0004020202020204" pitchFamily="34"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1400"/>
              </a:spcAft>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Minimum age raised from 16 to 18 years (and this is reflected in a change to the forms documenting eligibility).</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Bef>
                <a:spcPts val="800"/>
              </a:spcBef>
              <a:spcAft>
                <a:spcPts val="400"/>
              </a:spcAft>
              <a:buNone/>
            </a:pPr>
            <a:r>
              <a:rPr lang="en-US" sz="16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rPr>
              <a:t>Training for </a:t>
            </a:r>
            <a:r>
              <a:rPr lang="en-US" sz="1600" b="1" kern="100" dirty="0" err="1">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rPr>
              <a:t>co-ordinating</a:t>
            </a:r>
            <a:r>
              <a:rPr lang="en-US" sz="16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rPr>
              <a:t> registered medical practitioners (CRMP) and independent registered medical practitioners (IRMP)</a:t>
            </a:r>
            <a:endParaRPr lang="en-GB" sz="16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(there are 2 doctors involved the lead one (CRMP) and independent one (IRMP) who essentially repeats the assessment after the CRMP). RMPs used here sometimes to indicate both roles).</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Bef>
                <a:spcPts val="600"/>
              </a:spcBef>
              <a:spcAft>
                <a:spcPts val="1400"/>
              </a:spcAft>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Language strengthened so that SG MUST specify by regulations the training required for these roles.</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467ECC53-5026-1BB0-8C9C-39C2AB19EA89}"/>
              </a:ext>
            </a:extLst>
          </p:cNvPr>
          <p:cNvSpPr txBox="1"/>
          <p:nvPr/>
        </p:nvSpPr>
        <p:spPr>
          <a:xfrm>
            <a:off x="524049" y="4776725"/>
            <a:ext cx="9223266" cy="1342675"/>
          </a:xfrm>
          <a:prstGeom prst="rect">
            <a:avLst/>
          </a:prstGeom>
          <a:noFill/>
        </p:spPr>
        <p:txBody>
          <a:bodyPr wrap="square">
            <a:spAutoFit/>
          </a:bodyPr>
          <a:lstStyle/>
          <a:p>
            <a:pPr>
              <a:lnSpc>
                <a:spcPct val="115000"/>
              </a:lnSpc>
              <a:spcBef>
                <a:spcPts val="800"/>
              </a:spcBef>
              <a:spcAft>
                <a:spcPts val="400"/>
              </a:spcAft>
              <a:buNone/>
            </a:pPr>
            <a:r>
              <a:rPr lang="en-US" sz="1600" b="1" kern="100" dirty="0">
                <a:solidFill>
                  <a:srgbClr val="0F4761"/>
                </a:solidFill>
                <a:effectLst/>
                <a:highlight>
                  <a:srgbClr val="FFFF00"/>
                </a:highlight>
                <a:latin typeface="Aptos Display" panose="020B0004020202020204" pitchFamily="34" charset="0"/>
                <a:ea typeface="Times New Roman" panose="02020603050405020304" pitchFamily="18" charset="0"/>
                <a:cs typeface="Times New Roman" panose="02020603050405020304" pitchFamily="18" charset="0"/>
              </a:rPr>
              <a:t>Duty to direct </a:t>
            </a:r>
            <a:endParaRPr lang="en-GB" sz="1600" b="1" kern="100" dirty="0">
              <a:solidFill>
                <a:srgbClr val="0F4761"/>
              </a:solidFill>
              <a:effectLst/>
              <a:highlight>
                <a:srgbClr val="FFFF00"/>
              </a:highlight>
              <a:latin typeface="Aptos Display" panose="020B0004020202020204" pitchFamily="34"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A new section with a couple of clauses requires that where a medical practitioner is approached by someone seeking AD, but the practitioner is unable or unwilling act as the CMP they must either:</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15000"/>
              </a:lnSpc>
              <a:buFont typeface="Courier New" panose="02070309020205020404" pitchFamily="49" charset="0"/>
              <a:buChar char="o"/>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Direct the person to another doctor who may be willing to be the CMP or/</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15000"/>
              </a:lnSpc>
              <a:spcAft>
                <a:spcPts val="1400"/>
              </a:spcAft>
              <a:buFont typeface="Courier New" panose="02070309020205020404" pitchFamily="49" charset="0"/>
              <a:buChar char="o"/>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Direct the person to information about AD in Scotland</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7790567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AD7A7-7C4E-2673-8952-9FBFC099D4E3}"/>
            </a:ext>
          </a:extLst>
        </p:cNvPr>
        <p:cNvGrpSpPr/>
        <p:nvPr/>
      </p:nvGrpSpPr>
      <p:grpSpPr>
        <a:xfrm>
          <a:off x="0" y="0"/>
          <a:ext cx="0" cy="0"/>
          <a:chOff x="0" y="0"/>
          <a:chExt cx="0" cy="0"/>
        </a:xfrm>
      </p:grpSpPr>
      <p:pic>
        <p:nvPicPr>
          <p:cNvPr id="3" name="Picture 2" descr="A blue and white logo&#10;&#10;AI-generated content may be incorrect.">
            <a:extLst>
              <a:ext uri="{FF2B5EF4-FFF2-40B4-BE49-F238E27FC236}">
                <a16:creationId xmlns:a16="http://schemas.microsoft.com/office/drawing/2014/main" id="{EB419878-D461-28C5-3BDA-977E061A35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1297" y="393290"/>
            <a:ext cx="2821622" cy="1441458"/>
          </a:xfrm>
          <a:prstGeom prst="rect">
            <a:avLst/>
          </a:prstGeom>
        </p:spPr>
      </p:pic>
      <p:sp>
        <p:nvSpPr>
          <p:cNvPr id="4" name="TextBox 3">
            <a:extLst>
              <a:ext uri="{FF2B5EF4-FFF2-40B4-BE49-F238E27FC236}">
                <a16:creationId xmlns:a16="http://schemas.microsoft.com/office/drawing/2014/main" id="{F95EF25C-83B0-0B97-4D21-40A6A2BD0E0B}"/>
              </a:ext>
            </a:extLst>
          </p:cNvPr>
          <p:cNvSpPr txBox="1"/>
          <p:nvPr/>
        </p:nvSpPr>
        <p:spPr>
          <a:xfrm>
            <a:off x="524049" y="590799"/>
            <a:ext cx="7837525" cy="523220"/>
          </a:xfrm>
          <a:prstGeom prst="rect">
            <a:avLst/>
          </a:prstGeom>
          <a:noFill/>
        </p:spPr>
        <p:txBody>
          <a:bodyPr wrap="square" rtlCol="0">
            <a:spAutoFit/>
          </a:bodyPr>
          <a:lstStyle/>
          <a:p>
            <a:r>
              <a:rPr lang="en-US" sz="2800" dirty="0"/>
              <a:t>How was the Bill amended at Stage 2?</a:t>
            </a:r>
            <a:endParaRPr lang="en-GB" sz="2800" dirty="0"/>
          </a:p>
        </p:txBody>
      </p:sp>
      <p:sp>
        <p:nvSpPr>
          <p:cNvPr id="6" name="TextBox 5">
            <a:extLst>
              <a:ext uri="{FF2B5EF4-FFF2-40B4-BE49-F238E27FC236}">
                <a16:creationId xmlns:a16="http://schemas.microsoft.com/office/drawing/2014/main" id="{460D3434-EB2D-3FA2-0B26-B4215A0370C0}"/>
              </a:ext>
            </a:extLst>
          </p:cNvPr>
          <p:cNvSpPr txBox="1"/>
          <p:nvPr/>
        </p:nvSpPr>
        <p:spPr>
          <a:xfrm>
            <a:off x="524048" y="1114019"/>
            <a:ext cx="9110146" cy="4103431"/>
          </a:xfrm>
          <a:prstGeom prst="rect">
            <a:avLst/>
          </a:prstGeom>
          <a:noFill/>
        </p:spPr>
        <p:txBody>
          <a:bodyPr wrap="square">
            <a:spAutoFit/>
          </a:bodyPr>
          <a:lstStyle/>
          <a:p>
            <a:pPr>
              <a:lnSpc>
                <a:spcPct val="115000"/>
              </a:lnSpc>
              <a:spcBef>
                <a:spcPts val="800"/>
              </a:spcBef>
              <a:spcAft>
                <a:spcPts val="400"/>
              </a:spcAft>
              <a:buNone/>
            </a:pPr>
            <a:r>
              <a:rPr lang="en-US" sz="1600" b="1" kern="100" dirty="0">
                <a:solidFill>
                  <a:srgbClr val="0F4761"/>
                </a:solidFill>
                <a:effectLst/>
                <a:highlight>
                  <a:srgbClr val="FFFF00"/>
                </a:highlight>
                <a:latin typeface="Aptos Display" panose="020B0004020202020204" pitchFamily="34" charset="0"/>
                <a:ea typeface="Times New Roman" panose="02020603050405020304" pitchFamily="18" charset="0"/>
                <a:cs typeface="Times New Roman" panose="02020603050405020304" pitchFamily="18" charset="0"/>
              </a:rPr>
              <a:t>Medical practitioners’ assessments</a:t>
            </a:r>
            <a:endParaRPr lang="en-GB" sz="1600" b="1" kern="100" dirty="0">
              <a:solidFill>
                <a:srgbClr val="0F4761"/>
              </a:solidFill>
              <a:effectLst/>
              <a:highlight>
                <a:srgbClr val="FFFF00"/>
              </a:highlight>
              <a:latin typeface="Aptos Display" panose="020B0004020202020204" pitchFamily="34"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A clause added such that the assessments must include ascertaining where the person seeking AD has been provided with, or offered, appropriate social care relevant to the terminal illness</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RMPs must make enquiries of professionals currently or recently providing health/social care to the person requesting AD (in so far as the RMP considers appropriate)</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RMPs must consider making enquiries of health, social care or social work professional with qualifications or experience of something relevant to the person being assessed</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Broadening of the things the RMP must explain and discuss (alongside palliative care) to include hospice or other care, including symptom management and psychological support.</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RMPs must “enquire about and discuss the person’s reasons for wishing to be lawfully provided with assistance to end their own life”.  </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RMPs must inform the person seeking AD that they may be referred for a social work assessment (and explain any potential benefits of such an assessment). </a:t>
            </a:r>
            <a:r>
              <a:rPr lang="en-US" sz="1200" i="1" kern="100" dirty="0">
                <a:effectLst/>
                <a:latin typeface="Aptos" panose="020B0004020202020204" pitchFamily="34" charset="0"/>
                <a:ea typeface="Aptos" panose="020B0004020202020204" pitchFamily="34" charset="0"/>
                <a:cs typeface="Times New Roman" panose="02020603050405020304" pitchFamily="18" charset="0"/>
              </a:rPr>
              <a:t>But there is a strange cross reference to</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“subsection (4)(a)” </a:t>
            </a:r>
            <a:r>
              <a:rPr lang="en-US" sz="1200" i="1" kern="100" dirty="0">
                <a:effectLst/>
                <a:latin typeface="Aptos" panose="020B0004020202020204" pitchFamily="34" charset="0"/>
                <a:ea typeface="Aptos" panose="020B0004020202020204" pitchFamily="34" charset="0"/>
                <a:cs typeface="Times New Roman" panose="02020603050405020304" pitchFamily="18" charset="0"/>
              </a:rPr>
              <a:t>which doesn’t seem to exist/make sense</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Where the RMP has any doubt about the capacity of a person seeking AD they MUST refer the person to a specialist. (previously the Bill said “MAY refer”). </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1400"/>
              </a:spcAft>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Where the RMP has any doubt about whether the person seeking AD is “terminally ill” they MUST refer the person to a specialist. (previously the Bill said “MAY refer”).</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5936FA19-7267-5D0E-9030-A65D1E2FEFD8}"/>
              </a:ext>
            </a:extLst>
          </p:cNvPr>
          <p:cNvSpPr txBox="1"/>
          <p:nvPr/>
        </p:nvSpPr>
        <p:spPr>
          <a:xfrm>
            <a:off x="524048" y="5546766"/>
            <a:ext cx="8619950" cy="917944"/>
          </a:xfrm>
          <a:prstGeom prst="rect">
            <a:avLst/>
          </a:prstGeom>
          <a:noFill/>
        </p:spPr>
        <p:txBody>
          <a:bodyPr wrap="square">
            <a:spAutoFit/>
          </a:bodyPr>
          <a:lstStyle/>
          <a:p>
            <a:pPr>
              <a:lnSpc>
                <a:spcPct val="115000"/>
              </a:lnSpc>
              <a:spcBef>
                <a:spcPts val="800"/>
              </a:spcBef>
              <a:spcAft>
                <a:spcPts val="400"/>
              </a:spcAft>
              <a:buNone/>
            </a:pPr>
            <a:r>
              <a:rPr lang="en-US" sz="16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rPr>
              <a:t>Signing by a proxy</a:t>
            </a:r>
            <a:endParaRPr lang="en-GB" sz="16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1400"/>
              </a:spcAft>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Instead of only advocates, solicitors and JPs being able to act as a proxy, the Bill now allows any adult who has known the person for 2 years, or who meets a description (to be specified in SG regulations).</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8E3F14B1-91D4-BE90-ECC6-47CC5CE464A3}"/>
              </a:ext>
            </a:extLst>
          </p:cNvPr>
          <p:cNvSpPr txBox="1"/>
          <p:nvPr/>
        </p:nvSpPr>
        <p:spPr>
          <a:xfrm>
            <a:off x="524047" y="5120498"/>
            <a:ext cx="11029802" cy="523220"/>
          </a:xfrm>
          <a:prstGeom prst="rect">
            <a:avLst/>
          </a:prstGeom>
          <a:noFill/>
        </p:spPr>
        <p:txBody>
          <a:bodyPr wrap="square" rtlCol="0">
            <a:spAutoFit/>
          </a:bodyPr>
          <a:lstStyle/>
          <a:p>
            <a:pPr marL="171450" indent="-171450">
              <a:buFont typeface="Arial" panose="020B0604020202020204" pitchFamily="34" charset="0"/>
              <a:buChar char="•"/>
            </a:pPr>
            <a:r>
              <a:rPr lang="en-US" sz="1200" dirty="0"/>
              <a:t>      </a:t>
            </a:r>
            <a:r>
              <a:rPr lang="en-US" sz="1400" dirty="0"/>
              <a:t>RMPs must inform the person that they can be referred for a palliative care assessment to explore whether any additional support could    be provided to them </a:t>
            </a:r>
            <a:endParaRPr lang="en-GB" sz="1400" dirty="0"/>
          </a:p>
        </p:txBody>
      </p:sp>
    </p:spTree>
    <p:extLst>
      <p:ext uri="{BB962C8B-B14F-4D97-AF65-F5344CB8AC3E}">
        <p14:creationId xmlns:p14="http://schemas.microsoft.com/office/powerpoint/2010/main" val="37735132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3CE47-405A-5086-AFFC-B296BD572E42}"/>
            </a:ext>
          </a:extLst>
        </p:cNvPr>
        <p:cNvGrpSpPr/>
        <p:nvPr/>
      </p:nvGrpSpPr>
      <p:grpSpPr>
        <a:xfrm>
          <a:off x="0" y="0"/>
          <a:ext cx="0" cy="0"/>
          <a:chOff x="0" y="0"/>
          <a:chExt cx="0" cy="0"/>
        </a:xfrm>
      </p:grpSpPr>
      <p:pic>
        <p:nvPicPr>
          <p:cNvPr id="3" name="Picture 2" descr="A blue and white logo&#10;&#10;AI-generated content may be incorrect.">
            <a:extLst>
              <a:ext uri="{FF2B5EF4-FFF2-40B4-BE49-F238E27FC236}">
                <a16:creationId xmlns:a16="http://schemas.microsoft.com/office/drawing/2014/main" id="{9CEDEE29-67AA-E476-3818-95745D89A3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1297" y="393290"/>
            <a:ext cx="2821622" cy="1441458"/>
          </a:xfrm>
          <a:prstGeom prst="rect">
            <a:avLst/>
          </a:prstGeom>
        </p:spPr>
      </p:pic>
      <p:sp>
        <p:nvSpPr>
          <p:cNvPr id="4" name="TextBox 3">
            <a:extLst>
              <a:ext uri="{FF2B5EF4-FFF2-40B4-BE49-F238E27FC236}">
                <a16:creationId xmlns:a16="http://schemas.microsoft.com/office/drawing/2014/main" id="{ECBBF25B-3D7A-C2E9-09B7-D97EF98BAFD4}"/>
              </a:ext>
            </a:extLst>
          </p:cNvPr>
          <p:cNvSpPr txBox="1"/>
          <p:nvPr/>
        </p:nvSpPr>
        <p:spPr>
          <a:xfrm>
            <a:off x="524049" y="590799"/>
            <a:ext cx="7837525" cy="523220"/>
          </a:xfrm>
          <a:prstGeom prst="rect">
            <a:avLst/>
          </a:prstGeom>
          <a:noFill/>
        </p:spPr>
        <p:txBody>
          <a:bodyPr wrap="square" rtlCol="0">
            <a:spAutoFit/>
          </a:bodyPr>
          <a:lstStyle/>
          <a:p>
            <a:r>
              <a:rPr lang="en-US" sz="2800" dirty="0"/>
              <a:t>How was the Bill amended at Stage 2?</a:t>
            </a:r>
            <a:endParaRPr lang="en-GB" sz="2800" dirty="0"/>
          </a:p>
        </p:txBody>
      </p:sp>
      <p:sp>
        <p:nvSpPr>
          <p:cNvPr id="5" name="TextBox 4">
            <a:extLst>
              <a:ext uri="{FF2B5EF4-FFF2-40B4-BE49-F238E27FC236}">
                <a16:creationId xmlns:a16="http://schemas.microsoft.com/office/drawing/2014/main" id="{460667F9-8DB2-DC79-4689-11FDC2787AE2}"/>
              </a:ext>
            </a:extLst>
          </p:cNvPr>
          <p:cNvSpPr txBox="1"/>
          <p:nvPr/>
        </p:nvSpPr>
        <p:spPr>
          <a:xfrm>
            <a:off x="524049" y="1114019"/>
            <a:ext cx="8507248" cy="1342675"/>
          </a:xfrm>
          <a:prstGeom prst="rect">
            <a:avLst/>
          </a:prstGeom>
          <a:noFill/>
        </p:spPr>
        <p:txBody>
          <a:bodyPr wrap="square">
            <a:spAutoFit/>
          </a:bodyPr>
          <a:lstStyle/>
          <a:p>
            <a:pPr>
              <a:lnSpc>
                <a:spcPct val="115000"/>
              </a:lnSpc>
              <a:spcBef>
                <a:spcPts val="800"/>
              </a:spcBef>
              <a:spcAft>
                <a:spcPts val="400"/>
              </a:spcAft>
              <a:buNone/>
            </a:pPr>
            <a:r>
              <a:rPr lang="en-US" sz="1600" b="1" kern="100" dirty="0">
                <a:solidFill>
                  <a:srgbClr val="0F4761"/>
                </a:solidFill>
                <a:effectLst/>
                <a:highlight>
                  <a:srgbClr val="FFFF00"/>
                </a:highlight>
                <a:latin typeface="Aptos Display" panose="020B0004020202020204" pitchFamily="34" charset="0"/>
                <a:ea typeface="Times New Roman" panose="02020603050405020304" pitchFamily="18" charset="0"/>
                <a:cs typeface="Times New Roman" panose="02020603050405020304" pitchFamily="18" charset="0"/>
              </a:rPr>
              <a:t>Right to advocacy </a:t>
            </a:r>
            <a:endParaRPr lang="en-GB" sz="1600" b="1" kern="100" dirty="0">
              <a:solidFill>
                <a:srgbClr val="0F4761"/>
              </a:solidFill>
              <a:effectLst/>
              <a:highlight>
                <a:srgbClr val="FFFF00"/>
              </a:highlight>
              <a:latin typeface="Aptos Display" panose="020B0004020202020204" pitchFamily="34"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A whole new section (14) granting a legal right of access to independent advocacy services to anyone considering requesting AD who “requires an advocate’s help to effectively and safely request that assistance and with the process leading up to provision of that assistance”.</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1400"/>
              </a:spcAft>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A subsection requires SG to set standards for such independent advocacy services</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A8ED5BC5-0F49-E99A-B579-A950D6B4B5A7}"/>
              </a:ext>
            </a:extLst>
          </p:cNvPr>
          <p:cNvSpPr txBox="1"/>
          <p:nvPr/>
        </p:nvSpPr>
        <p:spPr>
          <a:xfrm>
            <a:off x="524049" y="2555477"/>
            <a:ext cx="11419712" cy="3891065"/>
          </a:xfrm>
          <a:prstGeom prst="rect">
            <a:avLst/>
          </a:prstGeom>
          <a:noFill/>
        </p:spPr>
        <p:txBody>
          <a:bodyPr wrap="square">
            <a:spAutoFit/>
          </a:bodyPr>
          <a:lstStyle/>
          <a:p>
            <a:pPr>
              <a:lnSpc>
                <a:spcPct val="115000"/>
              </a:lnSpc>
              <a:spcBef>
                <a:spcPts val="800"/>
              </a:spcBef>
              <a:spcAft>
                <a:spcPts val="400"/>
              </a:spcAft>
              <a:buNone/>
            </a:pPr>
            <a:r>
              <a:rPr lang="en-US" sz="1600" b="1" kern="100" dirty="0">
                <a:solidFill>
                  <a:srgbClr val="0F4761"/>
                </a:solidFill>
                <a:effectLst/>
                <a:highlight>
                  <a:srgbClr val="FFFF00"/>
                </a:highlight>
                <a:latin typeface="Aptos Display" panose="020B0004020202020204" pitchFamily="34" charset="0"/>
                <a:ea typeface="Times New Roman" panose="02020603050405020304" pitchFamily="18" charset="0"/>
                <a:cs typeface="Times New Roman" panose="02020603050405020304" pitchFamily="18" charset="0"/>
              </a:rPr>
              <a:t>Provision of assistance (to shorten life)</a:t>
            </a:r>
            <a:endParaRPr lang="en-GB" sz="1600" b="1" kern="100" dirty="0">
              <a:solidFill>
                <a:srgbClr val="0F4761"/>
              </a:solidFill>
              <a:effectLst/>
              <a:highlight>
                <a:srgbClr val="FFFF00"/>
              </a:highlight>
              <a:latin typeface="Aptos Display" panose="020B0004020202020204" pitchFamily="34"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A clause requiring that the lethal meds must be provided to the RMP (or an authorized healthcare professional they have delegated to) by a registered pharmacist</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A nurse has to be accompanied by a doctor when providing the lethal meds (previously it could have been a lone nurse)</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A doctor has to confirm immediately prior to providing the lethal meds that the person has capacity and is acting voluntarily without coercion (previously this may have been left to a nurse)</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A clause stating that “for the avoidance of doubt, nothing in this section authorises any person to administer an approved substance to the adult on their behalf with the intention of bringing about the adult’s death”.</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A clause setting out the sorts of assistance which the CMP may provide: preparing the substance for use; preparing a medical device which can be used to self-administer; help the person to ingest or otherwise use the substance. A subsequent clause saying that none of this assistance must prevent the final decision and act of using the lethal substance being taken by the person. And a clause saying that a nurse must be accompanied by another health professional if providing this assistance.</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A clause allowing the RMP (or authorized health professional) not stay in the same room as the person once they have used the substance (but they must “remain with the adult”, presumably nearby, until they have died).</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A clause requiring that CRMP must record and report to PHS any complications, adverse reactions, or unintended consequences arising from the lethal meds.</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A clause requiring SG to produce regulations on the training, qualifications and experience required of the “authorized health profession” to whom the CRMP may delegate aspects of the provision of assistance.</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1400"/>
              </a:spcAft>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A clause requiring SG to consult before producing these regulations (and also regulations specifying the “approved substance”).</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0821775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552CC-089E-852B-6E77-40360C068A3F}"/>
            </a:ext>
          </a:extLst>
        </p:cNvPr>
        <p:cNvGrpSpPr/>
        <p:nvPr/>
      </p:nvGrpSpPr>
      <p:grpSpPr>
        <a:xfrm>
          <a:off x="0" y="0"/>
          <a:ext cx="0" cy="0"/>
          <a:chOff x="0" y="0"/>
          <a:chExt cx="0" cy="0"/>
        </a:xfrm>
      </p:grpSpPr>
      <p:pic>
        <p:nvPicPr>
          <p:cNvPr id="3" name="Picture 2" descr="A blue and white logo&#10;&#10;AI-generated content may be incorrect.">
            <a:extLst>
              <a:ext uri="{FF2B5EF4-FFF2-40B4-BE49-F238E27FC236}">
                <a16:creationId xmlns:a16="http://schemas.microsoft.com/office/drawing/2014/main" id="{981BE096-4541-BDE7-6264-20B8CED236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1297" y="393290"/>
            <a:ext cx="2821622" cy="1441458"/>
          </a:xfrm>
          <a:prstGeom prst="rect">
            <a:avLst/>
          </a:prstGeom>
        </p:spPr>
      </p:pic>
      <p:sp>
        <p:nvSpPr>
          <p:cNvPr id="4" name="TextBox 3">
            <a:extLst>
              <a:ext uri="{FF2B5EF4-FFF2-40B4-BE49-F238E27FC236}">
                <a16:creationId xmlns:a16="http://schemas.microsoft.com/office/drawing/2014/main" id="{19677EDD-5D7D-8264-8671-69BDF45B6867}"/>
              </a:ext>
            </a:extLst>
          </p:cNvPr>
          <p:cNvSpPr txBox="1"/>
          <p:nvPr/>
        </p:nvSpPr>
        <p:spPr>
          <a:xfrm>
            <a:off x="524049" y="590799"/>
            <a:ext cx="7837525" cy="523220"/>
          </a:xfrm>
          <a:prstGeom prst="rect">
            <a:avLst/>
          </a:prstGeom>
          <a:noFill/>
        </p:spPr>
        <p:txBody>
          <a:bodyPr wrap="square" rtlCol="0">
            <a:spAutoFit/>
          </a:bodyPr>
          <a:lstStyle/>
          <a:p>
            <a:r>
              <a:rPr lang="en-US" sz="2800" dirty="0"/>
              <a:t>How was the Bill amended at Stage 2?</a:t>
            </a:r>
            <a:endParaRPr lang="en-GB" sz="2800" dirty="0"/>
          </a:p>
        </p:txBody>
      </p:sp>
      <p:sp>
        <p:nvSpPr>
          <p:cNvPr id="6" name="TextBox 5">
            <a:extLst>
              <a:ext uri="{FF2B5EF4-FFF2-40B4-BE49-F238E27FC236}">
                <a16:creationId xmlns:a16="http://schemas.microsoft.com/office/drawing/2014/main" id="{1C4F09DB-2394-E6E8-1105-3E928B2FB90B}"/>
              </a:ext>
            </a:extLst>
          </p:cNvPr>
          <p:cNvSpPr txBox="1"/>
          <p:nvPr/>
        </p:nvSpPr>
        <p:spPr>
          <a:xfrm>
            <a:off x="524049" y="1544489"/>
            <a:ext cx="10712702" cy="4153958"/>
          </a:xfrm>
          <a:prstGeom prst="rect">
            <a:avLst/>
          </a:prstGeom>
          <a:noFill/>
        </p:spPr>
        <p:txBody>
          <a:bodyPr wrap="square">
            <a:spAutoFit/>
          </a:bodyPr>
          <a:lstStyle/>
          <a:p>
            <a:pPr>
              <a:lnSpc>
                <a:spcPct val="115000"/>
              </a:lnSpc>
              <a:spcBef>
                <a:spcPts val="800"/>
              </a:spcBef>
              <a:spcAft>
                <a:spcPts val="400"/>
              </a:spcAft>
              <a:buNone/>
            </a:pPr>
            <a:r>
              <a:rPr lang="en-US" sz="1600" b="1" kern="100" dirty="0">
                <a:solidFill>
                  <a:srgbClr val="0F4761"/>
                </a:solidFill>
                <a:effectLst/>
                <a:highlight>
                  <a:srgbClr val="FFFF00"/>
                </a:highlight>
                <a:latin typeface="Aptos Display" panose="020B0004020202020204" pitchFamily="34" charset="0"/>
                <a:ea typeface="Times New Roman" panose="02020603050405020304" pitchFamily="18" charset="0"/>
                <a:cs typeface="Times New Roman" panose="02020603050405020304" pitchFamily="18" charset="0"/>
              </a:rPr>
              <a:t>Conscientious objection</a:t>
            </a:r>
            <a:endParaRPr lang="en-GB" sz="1600" b="1" kern="100" dirty="0">
              <a:solidFill>
                <a:srgbClr val="0F4761"/>
              </a:solidFill>
              <a:effectLst/>
              <a:highlight>
                <a:srgbClr val="FFFF00"/>
              </a:highlight>
              <a:latin typeface="Aptos Display" panose="020B0004020202020204" pitchFamily="34" charset="0"/>
              <a:ea typeface="Times New Roman" panose="02020603050405020304" pitchFamily="18" charset="0"/>
              <a:cs typeface="Times New Roman" panose="02020603050405020304" pitchFamily="18" charset="0"/>
            </a:endParaRPr>
          </a:p>
          <a:p>
            <a:pPr>
              <a:lnSpc>
                <a:spcPct val="115000"/>
              </a:lnSpc>
              <a:spcAft>
                <a:spcPts val="800"/>
              </a:spcAft>
              <a:buNone/>
            </a:pPr>
            <a:r>
              <a:rPr lang="en-US" sz="2000" kern="100" dirty="0">
                <a:effectLst/>
                <a:latin typeface="Aptos" panose="020B0004020202020204" pitchFamily="34" charset="0"/>
                <a:ea typeface="Aptos" panose="020B0004020202020204" pitchFamily="34" charset="0"/>
                <a:cs typeface="Times New Roman" panose="02020603050405020304" pitchFamily="18" charset="0"/>
              </a:rPr>
              <a:t>The amendments here are a bit confusing (and possibly not internally consistent).</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US" sz="2000" kern="100" dirty="0">
                <a:effectLst/>
                <a:latin typeface="Aptos" panose="020B0004020202020204" pitchFamily="34" charset="0"/>
                <a:ea typeface="Aptos" panose="020B0004020202020204" pitchFamily="34" charset="0"/>
                <a:cs typeface="Times New Roman" panose="02020603050405020304" pitchFamily="18" charset="0"/>
              </a:rPr>
              <a:t>The first clause in this section has been changed as follows “An individual is not under any duty (whether arising from any statutory or other legal requirement) to participate directly in anything authorised by this Act </a:t>
            </a:r>
            <a:r>
              <a:rPr lang="en-US" sz="2000" strike="sngStrike" kern="100" dirty="0">
                <a:effectLst/>
                <a:latin typeface="Aptos" panose="020B0004020202020204" pitchFamily="34" charset="0"/>
                <a:ea typeface="Aptos" panose="020B0004020202020204" pitchFamily="34" charset="0"/>
                <a:cs typeface="Times New Roman" panose="02020603050405020304" pitchFamily="18" charset="0"/>
              </a:rPr>
              <a:t>to which that individual has a conscientious objection “</a:t>
            </a:r>
            <a:r>
              <a:rPr lang="en-US" sz="2000" kern="100" dirty="0">
                <a:effectLst/>
                <a:latin typeface="Aptos" panose="020B0004020202020204" pitchFamily="34" charset="0"/>
                <a:ea typeface="Aptos" panose="020B0004020202020204" pitchFamily="34" charset="0"/>
                <a:cs typeface="Times New Roman" panose="02020603050405020304" pitchFamily="18" charset="0"/>
              </a:rPr>
              <a:t>. So no need to justify non-participation by virtue of belief/conscience.  </a:t>
            </a:r>
          </a:p>
          <a:p>
            <a:pPr>
              <a:lnSpc>
                <a:spcPct val="115000"/>
              </a:lnSpc>
              <a:spcAft>
                <a:spcPts val="800"/>
              </a:spcAft>
              <a:buNone/>
            </a:pPr>
            <a:r>
              <a:rPr lang="en-US" sz="2000" kern="100" dirty="0">
                <a:effectLst/>
                <a:latin typeface="Aptos" panose="020B0004020202020204" pitchFamily="34" charset="0"/>
                <a:ea typeface="Aptos" panose="020B0004020202020204" pitchFamily="34" charset="0"/>
                <a:cs typeface="Times New Roman" panose="02020603050405020304" pitchFamily="18" charset="0"/>
              </a:rPr>
              <a:t>However, there are then 3 subsequent amendments which essentially require that a person not participating must not be subject to any detriment by virtue of their not participating.  Two of these non-detriment clauses make reference to non-participation due to conscience. This looks like it will need to be clarified at Stage 3, probably by deleting all clauses with reference to conscience.(?)</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6884228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21874-1643-EE85-8BBF-B66ABE7C0A1E}"/>
            </a:ext>
          </a:extLst>
        </p:cNvPr>
        <p:cNvGrpSpPr/>
        <p:nvPr/>
      </p:nvGrpSpPr>
      <p:grpSpPr>
        <a:xfrm>
          <a:off x="0" y="0"/>
          <a:ext cx="0" cy="0"/>
          <a:chOff x="0" y="0"/>
          <a:chExt cx="0" cy="0"/>
        </a:xfrm>
      </p:grpSpPr>
      <p:pic>
        <p:nvPicPr>
          <p:cNvPr id="3" name="Picture 2" descr="A blue and white logo&#10;&#10;AI-generated content may be incorrect.">
            <a:extLst>
              <a:ext uri="{FF2B5EF4-FFF2-40B4-BE49-F238E27FC236}">
                <a16:creationId xmlns:a16="http://schemas.microsoft.com/office/drawing/2014/main" id="{80FE1B0A-7BD5-E229-3F4F-D69789316C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1297" y="393290"/>
            <a:ext cx="2821622" cy="1441458"/>
          </a:xfrm>
          <a:prstGeom prst="rect">
            <a:avLst/>
          </a:prstGeom>
        </p:spPr>
      </p:pic>
      <p:sp>
        <p:nvSpPr>
          <p:cNvPr id="4" name="TextBox 3">
            <a:extLst>
              <a:ext uri="{FF2B5EF4-FFF2-40B4-BE49-F238E27FC236}">
                <a16:creationId xmlns:a16="http://schemas.microsoft.com/office/drawing/2014/main" id="{9BDB56E8-9353-801F-51B6-AD179D8AF897}"/>
              </a:ext>
            </a:extLst>
          </p:cNvPr>
          <p:cNvSpPr txBox="1"/>
          <p:nvPr/>
        </p:nvSpPr>
        <p:spPr>
          <a:xfrm>
            <a:off x="524049" y="590799"/>
            <a:ext cx="7837525" cy="523220"/>
          </a:xfrm>
          <a:prstGeom prst="rect">
            <a:avLst/>
          </a:prstGeom>
          <a:noFill/>
        </p:spPr>
        <p:txBody>
          <a:bodyPr wrap="square" rtlCol="0">
            <a:spAutoFit/>
          </a:bodyPr>
          <a:lstStyle/>
          <a:p>
            <a:r>
              <a:rPr lang="en-US" sz="2800" dirty="0"/>
              <a:t>How was the Bill amended at Stage 2?</a:t>
            </a:r>
            <a:endParaRPr lang="en-GB" sz="2800" dirty="0"/>
          </a:p>
        </p:txBody>
      </p:sp>
      <p:sp>
        <p:nvSpPr>
          <p:cNvPr id="5" name="TextBox 4">
            <a:extLst>
              <a:ext uri="{FF2B5EF4-FFF2-40B4-BE49-F238E27FC236}">
                <a16:creationId xmlns:a16="http://schemas.microsoft.com/office/drawing/2014/main" id="{EC0C41A7-B650-6773-32E6-75B572C438EB}"/>
              </a:ext>
            </a:extLst>
          </p:cNvPr>
          <p:cNvSpPr txBox="1"/>
          <p:nvPr/>
        </p:nvSpPr>
        <p:spPr>
          <a:xfrm>
            <a:off x="524049" y="1114019"/>
            <a:ext cx="9628620" cy="1767407"/>
          </a:xfrm>
          <a:prstGeom prst="rect">
            <a:avLst/>
          </a:prstGeom>
          <a:noFill/>
        </p:spPr>
        <p:txBody>
          <a:bodyPr wrap="square">
            <a:spAutoFit/>
          </a:bodyPr>
          <a:lstStyle/>
          <a:p>
            <a:pPr>
              <a:lnSpc>
                <a:spcPct val="115000"/>
              </a:lnSpc>
              <a:spcBef>
                <a:spcPts val="800"/>
              </a:spcBef>
              <a:spcAft>
                <a:spcPts val="400"/>
              </a:spcAft>
              <a:buNone/>
            </a:pPr>
            <a:r>
              <a:rPr lang="en-US" sz="1600" b="1" kern="100" dirty="0">
                <a:solidFill>
                  <a:srgbClr val="0F4761"/>
                </a:solidFill>
                <a:effectLst/>
                <a:highlight>
                  <a:srgbClr val="FFFF00"/>
                </a:highlight>
                <a:latin typeface="Aptos Display" panose="020B0004020202020204" pitchFamily="34" charset="0"/>
                <a:ea typeface="Times New Roman" panose="02020603050405020304" pitchFamily="18" charset="0"/>
                <a:cs typeface="Times New Roman" panose="02020603050405020304" pitchFamily="18" charset="0"/>
              </a:rPr>
              <a:t>No duty to raise assisted dying</a:t>
            </a:r>
            <a:endParaRPr lang="en-GB" sz="1600" b="1" kern="100" dirty="0">
              <a:solidFill>
                <a:srgbClr val="0F4761"/>
              </a:solidFill>
              <a:effectLst/>
              <a:highlight>
                <a:srgbClr val="FFFF00"/>
              </a:highlight>
              <a:latin typeface="Aptos Display" panose="020B0004020202020204" pitchFamily="34"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A new clause stating that no medical practitioner is under any duty to raise the subject of AD with a person</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A new clause stating that nothing in the previous clause prevents a medical practitioner raising the subject if they judge it to be “appropriate” to discuss it with a person (but see below for people aged under 18)</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Health professionals must not raise the subject of AD with a person under 18 unless it has first been raised by the person themselves (either with that professional or another one previously).</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1400"/>
              </a:spcAft>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Provision of AD must not be part of an anticipatory care plan (sic) for anyone under 18.</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8FB07F68-C788-5E3E-5B44-1AE30F25F61E}"/>
              </a:ext>
            </a:extLst>
          </p:cNvPr>
          <p:cNvSpPr txBox="1"/>
          <p:nvPr/>
        </p:nvSpPr>
        <p:spPr>
          <a:xfrm>
            <a:off x="524049" y="3020787"/>
            <a:ext cx="10797543" cy="2988254"/>
          </a:xfrm>
          <a:prstGeom prst="rect">
            <a:avLst/>
          </a:prstGeom>
          <a:noFill/>
        </p:spPr>
        <p:txBody>
          <a:bodyPr wrap="square">
            <a:spAutoFit/>
          </a:bodyPr>
          <a:lstStyle/>
          <a:p>
            <a:pPr>
              <a:lnSpc>
                <a:spcPct val="115000"/>
              </a:lnSpc>
              <a:spcBef>
                <a:spcPts val="800"/>
              </a:spcBef>
              <a:spcAft>
                <a:spcPts val="400"/>
              </a:spcAft>
              <a:buNone/>
            </a:pPr>
            <a:r>
              <a:rPr lang="en-US" sz="16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rPr>
              <a:t>Provision of assistance outwith the NHS</a:t>
            </a:r>
            <a:endParaRPr lang="en-GB" sz="16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A new section:</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Bef>
                <a:spcPts val="600"/>
              </a:spcBef>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SG must consult and then develop regulations about the provision of AD outside the NHS including</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15000"/>
              </a:lnSpc>
              <a:buFont typeface="Courier New" panose="02070309020205020404" pitchFamily="49" charset="0"/>
              <a:buChar char="o"/>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The role of HIS and Care Inspectorate</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15000"/>
              </a:lnSpc>
              <a:spcAft>
                <a:spcPts val="1400"/>
              </a:spcAft>
              <a:buFont typeface="Courier New" panose="02070309020205020404" pitchFamily="49" charset="0"/>
              <a:buChar char="o"/>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Any settings or services where AD must not be provided</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Bef>
                <a:spcPts val="800"/>
              </a:spcBef>
              <a:spcAft>
                <a:spcPts val="400"/>
              </a:spcAft>
              <a:buNone/>
            </a:pPr>
            <a:r>
              <a:rPr lang="en-US" sz="16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rPr>
              <a:t>Offences</a:t>
            </a:r>
            <a:endParaRPr lang="en-GB" sz="16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A new offence of coercing or pressuring a person into using a lethal substance (previously the only offence was coercing a person to make a first or second Declaration of intent to pursue AD)</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1400"/>
              </a:spcAft>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A new offence of advertising AD (to promote, encourage or solicit the provision of AD to a person) punishable by a fine or max 2-year imprisonment. An associated clause seeks to ensure the advertising ban doesn’t impinge on the provision of information for professionals or the public.</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10334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9100D1-48FC-6C94-975F-4B94BF362543}"/>
            </a:ext>
          </a:extLst>
        </p:cNvPr>
        <p:cNvGrpSpPr/>
        <p:nvPr/>
      </p:nvGrpSpPr>
      <p:grpSpPr>
        <a:xfrm>
          <a:off x="0" y="0"/>
          <a:ext cx="0" cy="0"/>
          <a:chOff x="0" y="0"/>
          <a:chExt cx="0" cy="0"/>
        </a:xfrm>
      </p:grpSpPr>
      <p:pic>
        <p:nvPicPr>
          <p:cNvPr id="3" name="Picture 2" descr="A blue and white logo&#10;&#10;AI-generated content may be incorrect.">
            <a:extLst>
              <a:ext uri="{FF2B5EF4-FFF2-40B4-BE49-F238E27FC236}">
                <a16:creationId xmlns:a16="http://schemas.microsoft.com/office/drawing/2014/main" id="{6F4BBDD4-83CD-CBC8-E9B0-17BE0F6794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1297" y="393290"/>
            <a:ext cx="2821622" cy="1441458"/>
          </a:xfrm>
          <a:prstGeom prst="rect">
            <a:avLst/>
          </a:prstGeom>
        </p:spPr>
      </p:pic>
      <p:sp>
        <p:nvSpPr>
          <p:cNvPr id="4" name="TextBox 3">
            <a:extLst>
              <a:ext uri="{FF2B5EF4-FFF2-40B4-BE49-F238E27FC236}">
                <a16:creationId xmlns:a16="http://schemas.microsoft.com/office/drawing/2014/main" id="{985B9F0B-A406-CFC3-5A90-83E007F838AA}"/>
              </a:ext>
            </a:extLst>
          </p:cNvPr>
          <p:cNvSpPr txBox="1"/>
          <p:nvPr/>
        </p:nvSpPr>
        <p:spPr>
          <a:xfrm>
            <a:off x="524049" y="590799"/>
            <a:ext cx="7837525" cy="523220"/>
          </a:xfrm>
          <a:prstGeom prst="rect">
            <a:avLst/>
          </a:prstGeom>
          <a:noFill/>
        </p:spPr>
        <p:txBody>
          <a:bodyPr wrap="square" rtlCol="0">
            <a:spAutoFit/>
          </a:bodyPr>
          <a:lstStyle/>
          <a:p>
            <a:r>
              <a:rPr lang="en-US" sz="2800" dirty="0"/>
              <a:t>How was the Bill amended at Stage 2?</a:t>
            </a:r>
            <a:endParaRPr lang="en-GB" sz="2800" dirty="0"/>
          </a:p>
        </p:txBody>
      </p:sp>
      <p:sp>
        <p:nvSpPr>
          <p:cNvPr id="6" name="TextBox 5">
            <a:extLst>
              <a:ext uri="{FF2B5EF4-FFF2-40B4-BE49-F238E27FC236}">
                <a16:creationId xmlns:a16="http://schemas.microsoft.com/office/drawing/2014/main" id="{F504438D-20CE-B910-EB01-59D1F118BB59}"/>
              </a:ext>
            </a:extLst>
          </p:cNvPr>
          <p:cNvSpPr txBox="1"/>
          <p:nvPr/>
        </p:nvSpPr>
        <p:spPr>
          <a:xfrm>
            <a:off x="524048" y="1114019"/>
            <a:ext cx="11532833" cy="5354415"/>
          </a:xfrm>
          <a:prstGeom prst="rect">
            <a:avLst/>
          </a:prstGeom>
          <a:noFill/>
        </p:spPr>
        <p:txBody>
          <a:bodyPr wrap="square">
            <a:spAutoFit/>
          </a:bodyPr>
          <a:lstStyle/>
          <a:p>
            <a:pPr>
              <a:lnSpc>
                <a:spcPct val="115000"/>
              </a:lnSpc>
              <a:spcBef>
                <a:spcPts val="800"/>
              </a:spcBef>
              <a:spcAft>
                <a:spcPts val="400"/>
              </a:spcAft>
              <a:buNone/>
            </a:pPr>
            <a:r>
              <a:rPr lang="en-US" sz="1600" b="1" kern="100" dirty="0">
                <a:solidFill>
                  <a:srgbClr val="0F4761"/>
                </a:solidFill>
                <a:effectLst/>
                <a:highlight>
                  <a:srgbClr val="FFFF00"/>
                </a:highlight>
                <a:latin typeface="Aptos Display" panose="020B0004020202020204" pitchFamily="34" charset="0"/>
                <a:ea typeface="Times New Roman" panose="02020603050405020304" pitchFamily="18" charset="0"/>
                <a:cs typeface="Times New Roman" panose="02020603050405020304" pitchFamily="18" charset="0"/>
              </a:rPr>
              <a:t>Assessment of likely impact of Act on palliative and end of life care services</a:t>
            </a:r>
            <a:endParaRPr lang="en-GB" sz="1600" b="1" kern="100" dirty="0">
              <a:solidFill>
                <a:srgbClr val="0F4761"/>
              </a:solidFill>
              <a:effectLst/>
              <a:highlight>
                <a:srgbClr val="FFFF00"/>
              </a:highlight>
              <a:latin typeface="Aptos Display" panose="020B0004020202020204" pitchFamily="34" charset="0"/>
              <a:ea typeface="Times New Roman" panose="02020603050405020304" pitchFamily="18" charset="0"/>
              <a:cs typeface="Times New Roman" panose="02020603050405020304" pitchFamily="18" charset="0"/>
            </a:endParaRPr>
          </a:p>
          <a:p>
            <a:pPr>
              <a:lnSpc>
                <a:spcPct val="115000"/>
              </a:lnSpc>
              <a:spcAft>
                <a:spcPts val="800"/>
              </a:spcAft>
              <a:buNone/>
            </a:pPr>
            <a:r>
              <a:rPr lang="en-US" sz="1400" kern="100" dirty="0">
                <a:effectLst/>
                <a:latin typeface="Aptos" panose="020B0004020202020204" pitchFamily="34" charset="0"/>
                <a:ea typeface="Aptos" panose="020B0004020202020204" pitchFamily="34" charset="0"/>
                <a:cs typeface="Times New Roman" panose="02020603050405020304" pitchFamily="18" charset="0"/>
              </a:rPr>
              <a:t>A new section:</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Bef>
                <a:spcPts val="600"/>
              </a:spcBef>
              <a:buFont typeface="Symbol" panose="05050102010706020507" pitchFamily="18" charset="2"/>
              <a:buChar char=""/>
            </a:pPr>
            <a:r>
              <a:rPr lang="en-US" sz="1400" kern="100" dirty="0">
                <a:effectLst/>
                <a:latin typeface="Aptos" panose="020B0004020202020204" pitchFamily="34" charset="0"/>
                <a:ea typeface="Aptos" panose="020B0004020202020204" pitchFamily="34" charset="0"/>
                <a:cs typeface="Times New Roman" panose="02020603050405020304" pitchFamily="18" charset="0"/>
              </a:rPr>
              <a:t>As soon as the Bill becomes law SG must carry out an assessment of, and publish a report on, the likely impact of the law on hospices and providers of palliative care services including effects on:</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15000"/>
              </a:lnSpc>
              <a:buFont typeface="Courier New" panose="02070309020205020404" pitchFamily="49" charset="0"/>
              <a:buChar char="o"/>
            </a:pPr>
            <a:r>
              <a:rPr lang="en-US" sz="1400" kern="100" dirty="0">
                <a:effectLst/>
                <a:latin typeface="Aptos" panose="020B0004020202020204" pitchFamily="34" charset="0"/>
                <a:ea typeface="Aptos" panose="020B0004020202020204" pitchFamily="34" charset="0"/>
                <a:cs typeface="Times New Roman" panose="02020603050405020304" pitchFamily="18" charset="0"/>
              </a:rPr>
              <a:t>Staffing, including training and support required</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15000"/>
              </a:lnSpc>
              <a:buFont typeface="Courier New" panose="02070309020205020404" pitchFamily="49" charset="0"/>
              <a:buChar char="o"/>
            </a:pPr>
            <a:r>
              <a:rPr lang="en-US" sz="1400" kern="100" dirty="0">
                <a:effectLst/>
                <a:latin typeface="Aptos" panose="020B0004020202020204" pitchFamily="34" charset="0"/>
                <a:ea typeface="Aptos" panose="020B0004020202020204" pitchFamily="34" charset="0"/>
                <a:cs typeface="Times New Roman" panose="02020603050405020304" pitchFamily="18" charset="0"/>
              </a:rPr>
              <a:t>Operation of existing services</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15000"/>
              </a:lnSpc>
              <a:buFont typeface="Courier New" panose="02070309020205020404" pitchFamily="49" charset="0"/>
              <a:buChar char="o"/>
            </a:pPr>
            <a:r>
              <a:rPr lang="en-US" sz="1400" kern="100" dirty="0">
                <a:effectLst/>
                <a:latin typeface="Aptos" panose="020B0004020202020204" pitchFamily="34" charset="0"/>
                <a:ea typeface="Aptos" panose="020B0004020202020204" pitchFamily="34" charset="0"/>
                <a:cs typeface="Times New Roman" panose="02020603050405020304" pitchFamily="18" charset="0"/>
              </a:rPr>
              <a:t>Existing funding streams</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15000"/>
              </a:lnSpc>
              <a:spcAft>
                <a:spcPts val="1400"/>
              </a:spcAft>
              <a:buFont typeface="Courier New" panose="02070309020205020404" pitchFamily="49" charset="0"/>
              <a:buChar char="o"/>
            </a:pPr>
            <a:r>
              <a:rPr lang="en-US" sz="1400" kern="100" dirty="0">
                <a:effectLst/>
                <a:latin typeface="Aptos" panose="020B0004020202020204" pitchFamily="34" charset="0"/>
                <a:ea typeface="Aptos" panose="020B0004020202020204" pitchFamily="34" charset="0"/>
                <a:cs typeface="Times New Roman" panose="02020603050405020304" pitchFamily="18" charset="0"/>
              </a:rPr>
              <a:t>Regulation and scrutiny of palliative and end of life care</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Bef>
                <a:spcPts val="800"/>
              </a:spcBef>
              <a:spcAft>
                <a:spcPts val="400"/>
              </a:spcAft>
              <a:buNone/>
            </a:pPr>
            <a:r>
              <a:rPr lang="en-US" sz="1600" b="1" kern="100" dirty="0">
                <a:solidFill>
                  <a:srgbClr val="0F4761"/>
                </a:solidFill>
                <a:effectLst/>
                <a:highlight>
                  <a:srgbClr val="FFFF00"/>
                </a:highlight>
                <a:latin typeface="Aptos Display" panose="020B0004020202020204" pitchFamily="34" charset="0"/>
                <a:ea typeface="Times New Roman" panose="02020603050405020304" pitchFamily="18" charset="0"/>
                <a:cs typeface="Times New Roman" panose="02020603050405020304" pitchFamily="18" charset="0"/>
              </a:rPr>
              <a:t>Code of practice on interaction with palliative and end of life care services</a:t>
            </a:r>
            <a:endParaRPr lang="en-GB" sz="1600" b="1" kern="100" dirty="0">
              <a:solidFill>
                <a:srgbClr val="0F4761"/>
              </a:solidFill>
              <a:effectLst/>
              <a:highlight>
                <a:srgbClr val="FFFF00"/>
              </a:highlight>
              <a:latin typeface="Aptos Display" panose="020B0004020202020204" pitchFamily="34" charset="0"/>
              <a:ea typeface="Times New Roman" panose="02020603050405020304" pitchFamily="18" charset="0"/>
              <a:cs typeface="Times New Roman" panose="02020603050405020304" pitchFamily="18" charset="0"/>
            </a:endParaRPr>
          </a:p>
          <a:p>
            <a:pPr>
              <a:lnSpc>
                <a:spcPct val="115000"/>
              </a:lnSpc>
              <a:spcAft>
                <a:spcPts val="800"/>
              </a:spcAft>
              <a:buNone/>
            </a:pPr>
            <a:r>
              <a:rPr lang="en-US" sz="1400" kern="100" dirty="0">
                <a:effectLst/>
                <a:latin typeface="Aptos" panose="020B0004020202020204" pitchFamily="34" charset="0"/>
                <a:ea typeface="Aptos" panose="020B0004020202020204" pitchFamily="34" charset="0"/>
                <a:cs typeface="Times New Roman" panose="02020603050405020304" pitchFamily="18" charset="0"/>
              </a:rPr>
              <a:t>Another new section.</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Bef>
                <a:spcPts val="600"/>
              </a:spcBef>
              <a:buFont typeface="Symbol" panose="05050102010706020507" pitchFamily="18" charset="2"/>
              <a:buChar char=""/>
            </a:pPr>
            <a:r>
              <a:rPr lang="en-US" sz="1400" kern="100" dirty="0">
                <a:effectLst/>
                <a:latin typeface="Aptos" panose="020B0004020202020204" pitchFamily="34" charset="0"/>
                <a:ea typeface="Aptos" panose="020B0004020202020204" pitchFamily="34" charset="0"/>
                <a:cs typeface="Times New Roman" panose="02020603050405020304" pitchFamily="18" charset="0"/>
              </a:rPr>
              <a:t>After publishing the impact assessment report mentioned above SG must consult and prepare a code of practice on the interaction between provision of AD and the support provided by hospices and providers of palliative and end of life care. The code of practice must cover:</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15000"/>
              </a:lnSpc>
              <a:buFont typeface="Courier New" panose="02070309020205020404" pitchFamily="49" charset="0"/>
              <a:buChar char="o"/>
            </a:pPr>
            <a:r>
              <a:rPr lang="en-US" sz="1400" kern="100" dirty="0">
                <a:effectLst/>
                <a:latin typeface="Aptos" panose="020B0004020202020204" pitchFamily="34" charset="0"/>
                <a:ea typeface="Aptos" panose="020B0004020202020204" pitchFamily="34" charset="0"/>
                <a:cs typeface="Times New Roman" panose="02020603050405020304" pitchFamily="18" charset="0"/>
              </a:rPr>
              <a:t>Guidance, training and support to health and social care professionals providing hospice, palliative and end of life care (including staff of non-statutory providers)</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15000"/>
              </a:lnSpc>
              <a:buFont typeface="Courier New" panose="02070309020205020404" pitchFamily="49" charset="0"/>
              <a:buChar char="o"/>
            </a:pPr>
            <a:r>
              <a:rPr lang="en-US" sz="1400" kern="100" dirty="0">
                <a:effectLst/>
                <a:latin typeface="Aptos" panose="020B0004020202020204" pitchFamily="34" charset="0"/>
                <a:ea typeface="Aptos" panose="020B0004020202020204" pitchFamily="34" charset="0"/>
                <a:cs typeface="Times New Roman" panose="02020603050405020304" pitchFamily="18" charset="0"/>
              </a:rPr>
              <a:t>Any measures to impact any adverse impacts on existing palliative and end of life care services</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15000"/>
              </a:lnSpc>
              <a:buFont typeface="Courier New" panose="02070309020205020404" pitchFamily="49" charset="0"/>
              <a:buChar char="o"/>
            </a:pPr>
            <a:r>
              <a:rPr lang="en-US" sz="1400" kern="100" dirty="0">
                <a:effectLst/>
                <a:latin typeface="Aptos" panose="020B0004020202020204" pitchFamily="34" charset="0"/>
                <a:ea typeface="Aptos" panose="020B0004020202020204" pitchFamily="34" charset="0"/>
                <a:cs typeface="Times New Roman" panose="02020603050405020304" pitchFamily="18" charset="0"/>
              </a:rPr>
              <a:t>How existing and future statutory funding streams intended to support palliative care services can be differentiated to ensure that AD is not funded at the expense of existing palliative care services</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15000"/>
              </a:lnSpc>
              <a:spcAft>
                <a:spcPts val="1400"/>
              </a:spcAft>
              <a:buFont typeface="Courier New" panose="02070309020205020404" pitchFamily="49" charset="0"/>
              <a:buChar char="o"/>
            </a:pPr>
            <a:r>
              <a:rPr lang="en-US" sz="1400" kern="100" dirty="0">
                <a:effectLst/>
                <a:latin typeface="Aptos" panose="020B0004020202020204" pitchFamily="34" charset="0"/>
                <a:ea typeface="Aptos" panose="020B0004020202020204" pitchFamily="34" charset="0"/>
                <a:cs typeface="Times New Roman" panose="02020603050405020304" pitchFamily="18" charset="0"/>
              </a:rPr>
              <a:t>How provisions in any AD Act interact with existing regulation and scrutiny of palliative care services</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3920235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07565-A5C2-C56C-71D4-2C122D5E7AE7}"/>
            </a:ext>
          </a:extLst>
        </p:cNvPr>
        <p:cNvGrpSpPr/>
        <p:nvPr/>
      </p:nvGrpSpPr>
      <p:grpSpPr>
        <a:xfrm>
          <a:off x="0" y="0"/>
          <a:ext cx="0" cy="0"/>
          <a:chOff x="0" y="0"/>
          <a:chExt cx="0" cy="0"/>
        </a:xfrm>
      </p:grpSpPr>
      <p:pic>
        <p:nvPicPr>
          <p:cNvPr id="3" name="Picture 2" descr="A blue and white logo&#10;&#10;AI-generated content may be incorrect.">
            <a:extLst>
              <a:ext uri="{FF2B5EF4-FFF2-40B4-BE49-F238E27FC236}">
                <a16:creationId xmlns:a16="http://schemas.microsoft.com/office/drawing/2014/main" id="{599E8D7A-3530-CC06-DD98-9FA515ED31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1297" y="393290"/>
            <a:ext cx="2821622" cy="1441458"/>
          </a:xfrm>
          <a:prstGeom prst="rect">
            <a:avLst/>
          </a:prstGeom>
        </p:spPr>
      </p:pic>
      <p:sp>
        <p:nvSpPr>
          <p:cNvPr id="4" name="TextBox 3">
            <a:extLst>
              <a:ext uri="{FF2B5EF4-FFF2-40B4-BE49-F238E27FC236}">
                <a16:creationId xmlns:a16="http://schemas.microsoft.com/office/drawing/2014/main" id="{DDC4ED98-6002-1FDA-E69E-E712A879E44A}"/>
              </a:ext>
            </a:extLst>
          </p:cNvPr>
          <p:cNvSpPr txBox="1"/>
          <p:nvPr/>
        </p:nvSpPr>
        <p:spPr>
          <a:xfrm>
            <a:off x="524049" y="590799"/>
            <a:ext cx="7837525" cy="523220"/>
          </a:xfrm>
          <a:prstGeom prst="rect">
            <a:avLst/>
          </a:prstGeom>
          <a:noFill/>
        </p:spPr>
        <p:txBody>
          <a:bodyPr wrap="square" rtlCol="0">
            <a:spAutoFit/>
          </a:bodyPr>
          <a:lstStyle/>
          <a:p>
            <a:r>
              <a:rPr lang="en-US" sz="2800" dirty="0"/>
              <a:t>How was the Bill amended at Stage 2?</a:t>
            </a:r>
            <a:endParaRPr lang="en-GB" sz="2800" dirty="0"/>
          </a:p>
        </p:txBody>
      </p:sp>
      <p:sp>
        <p:nvSpPr>
          <p:cNvPr id="5" name="TextBox 4">
            <a:extLst>
              <a:ext uri="{FF2B5EF4-FFF2-40B4-BE49-F238E27FC236}">
                <a16:creationId xmlns:a16="http://schemas.microsoft.com/office/drawing/2014/main" id="{E72F49AA-88A2-DD76-A7CC-F04116C305DD}"/>
              </a:ext>
            </a:extLst>
          </p:cNvPr>
          <p:cNvSpPr txBox="1"/>
          <p:nvPr/>
        </p:nvSpPr>
        <p:spPr>
          <a:xfrm>
            <a:off x="622168" y="1036470"/>
            <a:ext cx="11472421" cy="5917197"/>
          </a:xfrm>
          <a:prstGeom prst="rect">
            <a:avLst/>
          </a:prstGeom>
          <a:noFill/>
        </p:spPr>
        <p:txBody>
          <a:bodyPr wrap="square">
            <a:spAutoFit/>
          </a:bodyPr>
          <a:lstStyle/>
          <a:p>
            <a:pPr>
              <a:lnSpc>
                <a:spcPct val="115000"/>
              </a:lnSpc>
              <a:spcBef>
                <a:spcPts val="800"/>
              </a:spcBef>
              <a:spcAft>
                <a:spcPts val="400"/>
              </a:spcAft>
              <a:buNone/>
            </a:pPr>
            <a:r>
              <a:rPr lang="en-US"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rPr>
              <a:t>Guidance</a:t>
            </a:r>
            <a:endParaRPr lang="en-GB"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15000"/>
              </a:lnSpc>
              <a:spcAft>
                <a:spcPts val="800"/>
              </a:spcAft>
              <a:buNone/>
            </a:pPr>
            <a:r>
              <a:rPr lang="en-US" kern="100" dirty="0">
                <a:effectLst/>
                <a:latin typeface="Aptos" panose="020B0004020202020204" pitchFamily="34" charset="0"/>
                <a:ea typeface="Aptos" panose="020B0004020202020204" pitchFamily="34" charset="0"/>
                <a:cs typeface="Times New Roman" panose="02020603050405020304" pitchFamily="18" charset="0"/>
              </a:rPr>
              <a:t>This section lists all the areas of SG Guidance associated with the Bill.</a:t>
            </a:r>
            <a:endParaRPr lang="en-GB"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Bef>
                <a:spcPts val="600"/>
              </a:spcBef>
              <a:buFont typeface="Symbol" panose="05050102010706020507" pitchFamily="18" charset="2"/>
              <a:buChar char=""/>
            </a:pPr>
            <a:r>
              <a:rPr lang="en-US" kern="100" dirty="0">
                <a:effectLst/>
                <a:latin typeface="Aptos" panose="020B0004020202020204" pitchFamily="34" charset="0"/>
                <a:ea typeface="Aptos" panose="020B0004020202020204" pitchFamily="34" charset="0"/>
                <a:cs typeface="Times New Roman" panose="02020603050405020304" pitchFamily="18" charset="0"/>
              </a:rPr>
              <a:t>All the guidance listed MUST be developed (previously “may”)</a:t>
            </a:r>
            <a:endParaRPr lang="en-GB"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US" kern="100" dirty="0">
                <a:effectLst/>
                <a:latin typeface="Aptos" panose="020B0004020202020204" pitchFamily="34" charset="0"/>
                <a:ea typeface="Aptos" panose="020B0004020202020204" pitchFamily="34" charset="0"/>
                <a:cs typeface="Times New Roman" panose="02020603050405020304" pitchFamily="18" charset="0"/>
              </a:rPr>
              <a:t>New requirement to produce guidance on training and quality assurance to ensure “the effective implementation of the Act”</a:t>
            </a:r>
            <a:endParaRPr lang="en-GB"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US" kern="100" dirty="0">
                <a:effectLst/>
                <a:latin typeface="Aptos" panose="020B0004020202020204" pitchFamily="34" charset="0"/>
                <a:ea typeface="Aptos" panose="020B0004020202020204" pitchFamily="34" charset="0"/>
                <a:cs typeface="Times New Roman" panose="02020603050405020304" pitchFamily="18" charset="0"/>
              </a:rPr>
              <a:t>For all the guidance listed SG must consult trades unions and professional bodies representing people who may carry out functions under the Act (and anyone else they think appropriate)</a:t>
            </a:r>
            <a:endParaRPr lang="en-GB"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1400"/>
              </a:spcAft>
              <a:buFont typeface="Symbol" panose="05050102010706020507" pitchFamily="18" charset="2"/>
              <a:buChar char=""/>
            </a:pPr>
            <a:r>
              <a:rPr lang="en-US" kern="100" dirty="0">
                <a:effectLst/>
                <a:latin typeface="Aptos" panose="020B0004020202020204" pitchFamily="34" charset="0"/>
                <a:ea typeface="Aptos" panose="020B0004020202020204" pitchFamily="34" charset="0"/>
                <a:cs typeface="Times New Roman" panose="02020603050405020304" pitchFamily="18" charset="0"/>
              </a:rPr>
              <a:t>A new clause requiring that guidance of the kind mentioned in subsection (2)(g) must be developed with and approved by the Lord Advocate’s office.  </a:t>
            </a:r>
            <a:r>
              <a:rPr lang="en-US" i="1" kern="100" dirty="0">
                <a:effectLst/>
                <a:latin typeface="Aptos" panose="020B0004020202020204" pitchFamily="34" charset="0"/>
                <a:ea typeface="Aptos" panose="020B0004020202020204" pitchFamily="34" charset="0"/>
                <a:cs typeface="Times New Roman" panose="02020603050405020304" pitchFamily="18" charset="0"/>
              </a:rPr>
              <a:t>But that subsection doesn’t exist because the amendment creating it was rejected!</a:t>
            </a:r>
            <a:r>
              <a:rPr lang="en-US" kern="100" dirty="0">
                <a:effectLst/>
                <a:latin typeface="Aptos" panose="020B0004020202020204" pitchFamily="34" charset="0"/>
                <a:ea typeface="Aptos" panose="020B0004020202020204" pitchFamily="34" charset="0"/>
                <a:cs typeface="Times New Roman" panose="02020603050405020304" pitchFamily="18" charset="0"/>
              </a:rPr>
              <a:t>  It would have been guidance on where the legal and professional accountability lies for AD. </a:t>
            </a:r>
            <a:endParaRPr lang="en-GB"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Bef>
                <a:spcPts val="800"/>
              </a:spcBef>
              <a:spcAft>
                <a:spcPts val="400"/>
              </a:spcAft>
              <a:buNone/>
            </a:pPr>
            <a:r>
              <a:rPr lang="en-US" b="1" kern="100" dirty="0">
                <a:solidFill>
                  <a:srgbClr val="0F4761"/>
                </a:solidFill>
                <a:effectLst/>
                <a:highlight>
                  <a:srgbClr val="FFFF00"/>
                </a:highlight>
                <a:latin typeface="Aptos Display" panose="020B0004020202020204" pitchFamily="34" charset="0"/>
                <a:ea typeface="Times New Roman" panose="02020603050405020304" pitchFamily="18" charset="0"/>
                <a:cs typeface="Times New Roman" panose="02020603050405020304" pitchFamily="18" charset="0"/>
              </a:rPr>
              <a:t>Duty to provide information</a:t>
            </a:r>
            <a:endParaRPr lang="en-GB" b="1" kern="100" dirty="0">
              <a:solidFill>
                <a:srgbClr val="0F4761"/>
              </a:solidFill>
              <a:effectLst/>
              <a:highlight>
                <a:srgbClr val="FFFF00"/>
              </a:highlight>
              <a:latin typeface="Aptos Display" panose="020B0004020202020204" pitchFamily="34" charset="0"/>
              <a:ea typeface="Times New Roman" panose="02020603050405020304" pitchFamily="18" charset="0"/>
              <a:cs typeface="Times New Roman" panose="02020603050405020304" pitchFamily="18" charset="0"/>
            </a:endParaRPr>
          </a:p>
          <a:p>
            <a:pPr>
              <a:lnSpc>
                <a:spcPct val="115000"/>
              </a:lnSpc>
              <a:spcAft>
                <a:spcPts val="800"/>
              </a:spcAft>
              <a:buNone/>
            </a:pPr>
            <a:r>
              <a:rPr lang="en-US" kern="100" dirty="0">
                <a:effectLst/>
                <a:latin typeface="Aptos" panose="020B0004020202020204" pitchFamily="34" charset="0"/>
                <a:ea typeface="Aptos" panose="020B0004020202020204" pitchFamily="34" charset="0"/>
                <a:cs typeface="Times New Roman" panose="02020603050405020304" pitchFamily="18" charset="0"/>
              </a:rPr>
              <a:t>A new Section:</a:t>
            </a:r>
            <a:endParaRPr lang="en-GB"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Bef>
                <a:spcPts val="600"/>
              </a:spcBef>
              <a:buFont typeface="Symbol" panose="05050102010706020507" pitchFamily="18" charset="2"/>
              <a:buChar char=""/>
            </a:pPr>
            <a:r>
              <a:rPr lang="en-US" kern="100" dirty="0">
                <a:effectLst/>
                <a:latin typeface="Aptos" panose="020B0004020202020204" pitchFamily="34" charset="0"/>
                <a:ea typeface="Aptos" panose="020B0004020202020204" pitchFamily="34" charset="0"/>
                <a:cs typeface="Times New Roman" panose="02020603050405020304" pitchFamily="18" charset="0"/>
              </a:rPr>
              <a:t>SG must ensure information about AD in forms accessible to and understandable by:</a:t>
            </a:r>
            <a:endParaRPr lang="en-GB"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15000"/>
              </a:lnSpc>
              <a:buFont typeface="Courier New" panose="02070309020205020404" pitchFamily="49" charset="0"/>
              <a:buChar char="o"/>
            </a:pPr>
            <a:r>
              <a:rPr lang="en-US" kern="100" dirty="0">
                <a:effectLst/>
                <a:latin typeface="Aptos" panose="020B0004020202020204" pitchFamily="34" charset="0"/>
                <a:ea typeface="Aptos" panose="020B0004020202020204" pitchFamily="34" charset="0"/>
                <a:cs typeface="Times New Roman" panose="02020603050405020304" pitchFamily="18" charset="0"/>
              </a:rPr>
              <a:t>Terminally ill adults wanting AD</a:t>
            </a:r>
            <a:endParaRPr lang="en-GB"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15000"/>
              </a:lnSpc>
              <a:buFont typeface="Courier New" panose="02070309020205020404" pitchFamily="49" charset="0"/>
              <a:buChar char="o"/>
            </a:pPr>
            <a:r>
              <a:rPr lang="en-US" kern="100" dirty="0">
                <a:effectLst/>
                <a:latin typeface="Aptos" panose="020B0004020202020204" pitchFamily="34" charset="0"/>
                <a:ea typeface="Aptos" panose="020B0004020202020204" pitchFamily="34" charset="0"/>
                <a:cs typeface="Times New Roman" panose="02020603050405020304" pitchFamily="18" charset="0"/>
              </a:rPr>
              <a:t>Health and social care professionals</a:t>
            </a:r>
            <a:endParaRPr lang="en-GB"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15000"/>
              </a:lnSpc>
              <a:spcAft>
                <a:spcPts val="1400"/>
              </a:spcAft>
              <a:buFont typeface="Courier New" panose="02070309020205020404" pitchFamily="49" charset="0"/>
              <a:buChar char="o"/>
            </a:pPr>
            <a:r>
              <a:rPr lang="en-US" kern="100" dirty="0">
                <a:effectLst/>
                <a:latin typeface="Aptos" panose="020B0004020202020204" pitchFamily="34" charset="0"/>
                <a:ea typeface="Aptos" panose="020B0004020202020204" pitchFamily="34" charset="0"/>
                <a:cs typeface="Times New Roman" panose="02020603050405020304" pitchFamily="18" charset="0"/>
              </a:rPr>
              <a:t>The general public</a:t>
            </a:r>
            <a:endParaRPr lang="en-GB"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1221279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24CBF-24E9-750F-6456-5AF1E88CEAAD}"/>
            </a:ext>
          </a:extLst>
        </p:cNvPr>
        <p:cNvGrpSpPr/>
        <p:nvPr/>
      </p:nvGrpSpPr>
      <p:grpSpPr>
        <a:xfrm>
          <a:off x="0" y="0"/>
          <a:ext cx="0" cy="0"/>
          <a:chOff x="0" y="0"/>
          <a:chExt cx="0" cy="0"/>
        </a:xfrm>
      </p:grpSpPr>
      <p:pic>
        <p:nvPicPr>
          <p:cNvPr id="3" name="Picture 2" descr="A blue and white logo&#10;&#10;AI-generated content may be incorrect.">
            <a:extLst>
              <a:ext uri="{FF2B5EF4-FFF2-40B4-BE49-F238E27FC236}">
                <a16:creationId xmlns:a16="http://schemas.microsoft.com/office/drawing/2014/main" id="{83502087-40B2-4C1E-6FCC-D31E97010B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1297" y="393290"/>
            <a:ext cx="2821622" cy="1441458"/>
          </a:xfrm>
          <a:prstGeom prst="rect">
            <a:avLst/>
          </a:prstGeom>
        </p:spPr>
      </p:pic>
      <p:sp>
        <p:nvSpPr>
          <p:cNvPr id="4" name="TextBox 3">
            <a:extLst>
              <a:ext uri="{FF2B5EF4-FFF2-40B4-BE49-F238E27FC236}">
                <a16:creationId xmlns:a16="http://schemas.microsoft.com/office/drawing/2014/main" id="{6342D0F5-2C84-5439-77F1-BF7FCBA61B53}"/>
              </a:ext>
            </a:extLst>
          </p:cNvPr>
          <p:cNvSpPr txBox="1"/>
          <p:nvPr/>
        </p:nvSpPr>
        <p:spPr>
          <a:xfrm>
            <a:off x="524049" y="590799"/>
            <a:ext cx="7837525" cy="523220"/>
          </a:xfrm>
          <a:prstGeom prst="rect">
            <a:avLst/>
          </a:prstGeom>
          <a:noFill/>
        </p:spPr>
        <p:txBody>
          <a:bodyPr wrap="square" rtlCol="0">
            <a:spAutoFit/>
          </a:bodyPr>
          <a:lstStyle/>
          <a:p>
            <a:r>
              <a:rPr lang="en-US" sz="2800" dirty="0"/>
              <a:t>Anorak Corner</a:t>
            </a:r>
            <a:endParaRPr lang="en-GB" sz="2800" dirty="0"/>
          </a:p>
        </p:txBody>
      </p:sp>
      <p:graphicFrame>
        <p:nvGraphicFramePr>
          <p:cNvPr id="2" name="Table 1">
            <a:extLst>
              <a:ext uri="{FF2B5EF4-FFF2-40B4-BE49-F238E27FC236}">
                <a16:creationId xmlns:a16="http://schemas.microsoft.com/office/drawing/2014/main" id="{8DBC8F60-7FA6-3EBF-426F-A4A5AF592EE3}"/>
              </a:ext>
            </a:extLst>
          </p:cNvPr>
          <p:cNvGraphicFramePr>
            <a:graphicFrameLocks noGrp="1"/>
          </p:cNvGraphicFramePr>
          <p:nvPr>
            <p:extLst>
              <p:ext uri="{D42A27DB-BD31-4B8C-83A1-F6EECF244321}">
                <p14:modId xmlns:p14="http://schemas.microsoft.com/office/powerpoint/2010/main" val="4014947509"/>
              </p:ext>
            </p:extLst>
          </p:nvPr>
        </p:nvGraphicFramePr>
        <p:xfrm>
          <a:off x="6618477" y="1980415"/>
          <a:ext cx="5224202" cy="4757232"/>
        </p:xfrm>
        <a:graphic>
          <a:graphicData uri="http://schemas.openxmlformats.org/drawingml/2006/table">
            <a:tbl>
              <a:tblPr firstRow="1" firstCol="1" bandRow="1"/>
              <a:tblGrid>
                <a:gridCol w="3310304">
                  <a:extLst>
                    <a:ext uri="{9D8B030D-6E8A-4147-A177-3AD203B41FA5}">
                      <a16:colId xmlns:a16="http://schemas.microsoft.com/office/drawing/2014/main" val="4200582692"/>
                    </a:ext>
                  </a:extLst>
                </a:gridCol>
                <a:gridCol w="1048898">
                  <a:extLst>
                    <a:ext uri="{9D8B030D-6E8A-4147-A177-3AD203B41FA5}">
                      <a16:colId xmlns:a16="http://schemas.microsoft.com/office/drawing/2014/main" val="947691190"/>
                    </a:ext>
                  </a:extLst>
                </a:gridCol>
                <a:gridCol w="865000">
                  <a:extLst>
                    <a:ext uri="{9D8B030D-6E8A-4147-A177-3AD203B41FA5}">
                      <a16:colId xmlns:a16="http://schemas.microsoft.com/office/drawing/2014/main" val="1803355145"/>
                    </a:ext>
                  </a:extLst>
                </a:gridCol>
              </a:tblGrid>
              <a:tr h="374316">
                <a:tc>
                  <a:txBody>
                    <a:bodyPr/>
                    <a:lstStyle/>
                    <a:p>
                      <a:pPr algn="ctr">
                        <a:lnSpc>
                          <a:spcPct val="115000"/>
                        </a:lnSpc>
                        <a:spcAft>
                          <a:spcPts val="800"/>
                        </a:spcAft>
                        <a:buNone/>
                      </a:pPr>
                      <a:r>
                        <a:rPr lang="en-US" sz="1100" b="1"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Topic of Regulations</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2579" marR="62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800"/>
                        </a:spcAft>
                        <a:buNone/>
                      </a:pPr>
                      <a:r>
                        <a:rPr lang="en-US" sz="1100" b="1"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Affirmative procedure</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2579" marR="62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800"/>
                        </a:spcAft>
                        <a:buNone/>
                      </a:pPr>
                      <a:r>
                        <a:rPr lang="en-US" sz="1100" b="1"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Negative Procedure</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2579" marR="62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712583462"/>
                  </a:ext>
                </a:extLst>
              </a:tr>
              <a:tr h="879585">
                <a:tc>
                  <a:txBody>
                    <a:bodyPr/>
                    <a:lstStyle/>
                    <a:p>
                      <a:pPr>
                        <a:lnSpc>
                          <a:spcPct val="115000"/>
                        </a:lnSpc>
                        <a:spcAft>
                          <a:spcPts val="800"/>
                        </a:spcAft>
                        <a:buNone/>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Training, qualifications and experience of CRMPs, IRMPs and “authorized health professionals”</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579" marR="62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en-US" sz="1800" b="1" i="1" kern="100">
                          <a:effectLst/>
                          <a:latin typeface="Aptos" panose="020B0004020202020204" pitchFamily="34" charset="0"/>
                          <a:ea typeface="Aptos" panose="020B0004020202020204" pitchFamily="34" charset="0"/>
                          <a:cs typeface="Times New Roman" panose="02020603050405020304" pitchFamily="18" charset="0"/>
                        </a:rPr>
                        <a:t>✓</a:t>
                      </a:r>
                      <a:r>
                        <a:rPr lang="en-US" sz="1100" kern="100">
                          <a:effectLst/>
                          <a:latin typeface="Aptos" panose="020B0004020202020204" pitchFamily="34" charset="0"/>
                          <a:ea typeface="Aptos" panose="020B0004020202020204" pitchFamily="34" charset="0"/>
                          <a:cs typeface="Times New Roman" panose="02020603050405020304" pitchFamily="18" charset="0"/>
                        </a:rPr>
                        <a:t>    </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US" sz="1100" kern="100">
                          <a:effectLst/>
                          <a:latin typeface="Aptos" panose="020B0004020202020204" pitchFamily="34" charset="0"/>
                          <a:ea typeface="Aptos" panose="020B0004020202020204" pitchFamily="34" charset="0"/>
                          <a:cs typeface="Times New Roman" panose="02020603050405020304" pitchFamily="18" charset="0"/>
                        </a:rPr>
                        <a:t>(initial regulations only)</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US" sz="1100" kern="100">
                          <a:effectLst/>
                          <a:latin typeface="Aptos" panose="020B0004020202020204" pitchFamily="34" charset="0"/>
                          <a:ea typeface="Aptos" panose="020B0004020202020204" pitchFamily="34" charset="0"/>
                          <a:cs typeface="Times New Roman" panose="02020603050405020304" pitchFamily="18" charset="0"/>
                        </a:rPr>
                        <a:t> </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2579" marR="62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579" marR="62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12620563"/>
                  </a:ext>
                </a:extLst>
              </a:tr>
              <a:tr h="304088">
                <a:tc>
                  <a:txBody>
                    <a:bodyPr/>
                    <a:lstStyle/>
                    <a:p>
                      <a:pPr>
                        <a:lnSpc>
                          <a:spcPct val="115000"/>
                        </a:lnSpc>
                        <a:spcAft>
                          <a:spcPts val="800"/>
                        </a:spcAft>
                        <a:buNone/>
                      </a:pPr>
                      <a:r>
                        <a:rPr lang="en-US" sz="1100" kern="100">
                          <a:effectLst/>
                          <a:latin typeface="Aptos" panose="020B0004020202020204" pitchFamily="34" charset="0"/>
                          <a:ea typeface="Aptos" panose="020B0004020202020204" pitchFamily="34" charset="0"/>
                          <a:cs typeface="Times New Roman" panose="02020603050405020304" pitchFamily="18" charset="0"/>
                        </a:rPr>
                        <a:t>Independent advocacy service standards</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2579" marR="62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en-US" sz="1800" b="1" i="1" kern="100">
                          <a:effectLst/>
                          <a:latin typeface="Aptos" panose="020B0004020202020204" pitchFamily="34" charset="0"/>
                          <a:ea typeface="Aptos" panose="020B0004020202020204" pitchFamily="34" charset="0"/>
                          <a:cs typeface="Times New Roman" panose="02020603050405020304" pitchFamily="18" charset="0"/>
                        </a:rPr>
                        <a:t>✓</a:t>
                      </a:r>
                      <a:r>
                        <a:rPr lang="en-US" sz="1100" kern="100">
                          <a:effectLst/>
                          <a:latin typeface="Aptos" panose="020B0004020202020204" pitchFamily="34" charset="0"/>
                          <a:ea typeface="Aptos" panose="020B0004020202020204" pitchFamily="34" charset="0"/>
                          <a:cs typeface="Times New Roman" panose="02020603050405020304" pitchFamily="18" charset="0"/>
                        </a:rPr>
                        <a:t>  </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2579" marR="62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en-US" sz="1100" kern="100">
                          <a:effectLst/>
                          <a:latin typeface="Aptos" panose="020B0004020202020204" pitchFamily="34" charset="0"/>
                          <a:ea typeface="Aptos" panose="020B0004020202020204" pitchFamily="34" charset="0"/>
                          <a:cs typeface="Times New Roman" panose="02020603050405020304" pitchFamily="18" charset="0"/>
                        </a:rPr>
                        <a:t> </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2579" marR="62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61972987"/>
                  </a:ext>
                </a:extLst>
              </a:tr>
              <a:tr h="304088">
                <a:tc>
                  <a:txBody>
                    <a:bodyPr/>
                    <a:lstStyle/>
                    <a:p>
                      <a:pPr>
                        <a:lnSpc>
                          <a:spcPct val="115000"/>
                        </a:lnSpc>
                        <a:spcAft>
                          <a:spcPts val="800"/>
                        </a:spcAft>
                        <a:buNone/>
                      </a:pPr>
                      <a:r>
                        <a:rPr lang="en-US" sz="1100" kern="100">
                          <a:effectLst/>
                          <a:latin typeface="Aptos" panose="020B0004020202020204" pitchFamily="34" charset="0"/>
                          <a:ea typeface="Aptos" panose="020B0004020202020204" pitchFamily="34" charset="0"/>
                          <a:cs typeface="Times New Roman" panose="02020603050405020304" pitchFamily="18" charset="0"/>
                        </a:rPr>
                        <a:t>Specifying an approved substance</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2579" marR="62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en-US" sz="1800" b="1" i="1" kern="100">
                          <a:effectLst/>
                          <a:latin typeface="Aptos" panose="020B0004020202020204" pitchFamily="34" charset="0"/>
                          <a:ea typeface="Aptos" panose="020B0004020202020204" pitchFamily="34" charset="0"/>
                          <a:cs typeface="Times New Roman" panose="02020603050405020304" pitchFamily="18" charset="0"/>
                        </a:rPr>
                        <a:t>✓</a:t>
                      </a:r>
                      <a:r>
                        <a:rPr lang="en-US" sz="1100" kern="100">
                          <a:effectLst/>
                          <a:latin typeface="Aptos" panose="020B0004020202020204" pitchFamily="34" charset="0"/>
                          <a:ea typeface="Aptos" panose="020B0004020202020204" pitchFamily="34" charset="0"/>
                          <a:cs typeface="Times New Roman" panose="02020603050405020304" pitchFamily="18" charset="0"/>
                        </a:rPr>
                        <a:t>  </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2579" marR="62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en-US" sz="1100" kern="100">
                          <a:effectLst/>
                          <a:latin typeface="Aptos" panose="020B0004020202020204" pitchFamily="34" charset="0"/>
                          <a:ea typeface="Aptos" panose="020B0004020202020204" pitchFamily="34" charset="0"/>
                          <a:cs typeface="Times New Roman" panose="02020603050405020304" pitchFamily="18" charset="0"/>
                        </a:rPr>
                        <a:t> </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2579" marR="62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16862693"/>
                  </a:ext>
                </a:extLst>
              </a:tr>
              <a:tr h="566226">
                <a:tc>
                  <a:txBody>
                    <a:bodyPr/>
                    <a:lstStyle/>
                    <a:p>
                      <a:pPr>
                        <a:lnSpc>
                          <a:spcPct val="115000"/>
                        </a:lnSpc>
                        <a:spcAft>
                          <a:spcPts val="800"/>
                        </a:spcAft>
                        <a:buNone/>
                      </a:pPr>
                      <a:r>
                        <a:rPr lang="en-US" sz="1100" kern="100">
                          <a:effectLst/>
                          <a:latin typeface="Aptos" panose="020B0004020202020204" pitchFamily="34" charset="0"/>
                          <a:ea typeface="Aptos" panose="020B0004020202020204" pitchFamily="34" charset="0"/>
                          <a:cs typeface="Times New Roman" panose="02020603050405020304" pitchFamily="18" charset="0"/>
                        </a:rPr>
                        <a:t>Information which must be provided to Public Health Scotland for their annual reports on AD</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2579" marR="62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en-US" sz="1800" b="1" i="1" kern="100">
                          <a:effectLst/>
                          <a:latin typeface="Aptos" panose="020B0004020202020204" pitchFamily="34" charset="0"/>
                          <a:ea typeface="Aptos" panose="020B0004020202020204" pitchFamily="34" charset="0"/>
                          <a:cs typeface="Times New Roman" panose="02020603050405020304" pitchFamily="18" charset="0"/>
                        </a:rPr>
                        <a:t>✓</a:t>
                      </a:r>
                      <a:r>
                        <a:rPr lang="en-US" sz="1100" kern="100">
                          <a:effectLst/>
                          <a:latin typeface="Aptos" panose="020B0004020202020204" pitchFamily="34" charset="0"/>
                          <a:ea typeface="Aptos" panose="020B0004020202020204" pitchFamily="34" charset="0"/>
                          <a:cs typeface="Times New Roman" panose="02020603050405020304" pitchFamily="18" charset="0"/>
                        </a:rPr>
                        <a:t>  </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2579" marR="62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en-US" sz="1100" kern="100">
                          <a:effectLst/>
                          <a:latin typeface="Aptos" panose="020B0004020202020204" pitchFamily="34" charset="0"/>
                          <a:ea typeface="Aptos" panose="020B0004020202020204" pitchFamily="34" charset="0"/>
                          <a:cs typeface="Times New Roman" panose="02020603050405020304" pitchFamily="18" charset="0"/>
                        </a:rPr>
                        <a:t> </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2579" marR="62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95895606"/>
                  </a:ext>
                </a:extLst>
              </a:tr>
              <a:tr h="304088">
                <a:tc>
                  <a:txBody>
                    <a:bodyPr/>
                    <a:lstStyle/>
                    <a:p>
                      <a:pPr>
                        <a:lnSpc>
                          <a:spcPct val="115000"/>
                        </a:lnSpc>
                        <a:spcAft>
                          <a:spcPts val="800"/>
                        </a:spcAft>
                        <a:buNone/>
                      </a:pPr>
                      <a:r>
                        <a:rPr lang="en-US" sz="1100" kern="100">
                          <a:effectLst/>
                          <a:latin typeface="Aptos" panose="020B0004020202020204" pitchFamily="34" charset="0"/>
                          <a:ea typeface="Aptos" panose="020B0004020202020204" pitchFamily="34" charset="0"/>
                          <a:cs typeface="Times New Roman" panose="02020603050405020304" pitchFamily="18" charset="0"/>
                        </a:rPr>
                        <a:t>Incidental minor tweaks to the Act</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2579" marR="62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en-US" sz="1800" b="1" i="1" kern="100">
                          <a:effectLst/>
                          <a:latin typeface="Aptos" panose="020B0004020202020204" pitchFamily="34" charset="0"/>
                          <a:ea typeface="Aptos" panose="020B0004020202020204" pitchFamily="34" charset="0"/>
                          <a:cs typeface="Times New Roman" panose="02020603050405020304" pitchFamily="18" charset="0"/>
                        </a:rPr>
                        <a:t>✓</a:t>
                      </a:r>
                      <a:r>
                        <a:rPr lang="en-US" sz="1100" kern="100">
                          <a:effectLst/>
                          <a:latin typeface="Aptos" panose="020B0004020202020204" pitchFamily="34" charset="0"/>
                          <a:ea typeface="Aptos" panose="020B0004020202020204" pitchFamily="34" charset="0"/>
                          <a:cs typeface="Times New Roman" panose="02020603050405020304" pitchFamily="18" charset="0"/>
                        </a:rPr>
                        <a:t>  </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2579" marR="62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en-US" sz="1100" kern="100">
                          <a:effectLst/>
                          <a:latin typeface="Aptos" panose="020B0004020202020204" pitchFamily="34" charset="0"/>
                          <a:ea typeface="Aptos" panose="020B0004020202020204" pitchFamily="34" charset="0"/>
                          <a:cs typeface="Times New Roman" panose="02020603050405020304" pitchFamily="18" charset="0"/>
                        </a:rPr>
                        <a:t> </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2579" marR="62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94893864"/>
                  </a:ext>
                </a:extLst>
              </a:tr>
              <a:tr h="374316">
                <a:tc>
                  <a:txBody>
                    <a:bodyPr/>
                    <a:lstStyle/>
                    <a:p>
                      <a:pPr>
                        <a:lnSpc>
                          <a:spcPct val="115000"/>
                        </a:lnSpc>
                        <a:spcAft>
                          <a:spcPts val="800"/>
                        </a:spcAft>
                        <a:buNone/>
                      </a:pPr>
                      <a:r>
                        <a:rPr lang="en-US" sz="1100" kern="100">
                          <a:effectLst/>
                          <a:latin typeface="Aptos" panose="020B0004020202020204" pitchFamily="34" charset="0"/>
                          <a:ea typeface="Aptos" panose="020B0004020202020204" pitchFamily="34" charset="0"/>
                          <a:cs typeface="Times New Roman" panose="02020603050405020304" pitchFamily="18" charset="0"/>
                        </a:rPr>
                        <a:t>Forms of identity which can be used to comply with Act</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2579" marR="62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en-US" sz="1800" b="1" i="1" kern="100">
                          <a:effectLst/>
                          <a:latin typeface="Aptos" panose="020B0004020202020204" pitchFamily="34" charset="0"/>
                          <a:ea typeface="Aptos" panose="020B0004020202020204" pitchFamily="34" charset="0"/>
                          <a:cs typeface="Times New Roman" panose="02020603050405020304" pitchFamily="18" charset="0"/>
                        </a:rPr>
                        <a:t> </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2579" marR="62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en-US" sz="1800" b="1" i="1" kern="100">
                          <a:effectLst/>
                          <a:latin typeface="Aptos" panose="020B0004020202020204" pitchFamily="34" charset="0"/>
                          <a:ea typeface="Aptos" panose="020B0004020202020204" pitchFamily="34" charset="0"/>
                          <a:cs typeface="Times New Roman" panose="02020603050405020304" pitchFamily="18" charset="0"/>
                        </a:rPr>
                        <a:t>✓</a:t>
                      </a:r>
                      <a:r>
                        <a:rPr lang="en-US" sz="1100" kern="100">
                          <a:effectLst/>
                          <a:latin typeface="Aptos" panose="020B0004020202020204" pitchFamily="34" charset="0"/>
                          <a:ea typeface="Aptos" panose="020B0004020202020204" pitchFamily="34" charset="0"/>
                          <a:cs typeface="Times New Roman" panose="02020603050405020304" pitchFamily="18" charset="0"/>
                        </a:rPr>
                        <a:t>  </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2579" marR="62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56938285"/>
                  </a:ext>
                </a:extLst>
              </a:tr>
              <a:tr h="304088">
                <a:tc>
                  <a:txBody>
                    <a:bodyPr/>
                    <a:lstStyle/>
                    <a:p>
                      <a:pPr>
                        <a:lnSpc>
                          <a:spcPct val="115000"/>
                        </a:lnSpc>
                        <a:spcAft>
                          <a:spcPts val="800"/>
                        </a:spcAft>
                        <a:buNone/>
                      </a:pPr>
                      <a:r>
                        <a:rPr lang="en-US" sz="1100" kern="100">
                          <a:effectLst/>
                          <a:latin typeface="Aptos" panose="020B0004020202020204" pitchFamily="34" charset="0"/>
                          <a:ea typeface="Aptos" panose="020B0004020202020204" pitchFamily="34" charset="0"/>
                          <a:cs typeface="Times New Roman" panose="02020603050405020304" pitchFamily="18" charset="0"/>
                        </a:rPr>
                        <a:t>Description of person who can be a proxy</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2579" marR="62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en-US" sz="1800" b="1" i="1" kern="100">
                          <a:effectLst/>
                          <a:latin typeface="Aptos" panose="020B0004020202020204" pitchFamily="34" charset="0"/>
                          <a:ea typeface="Aptos" panose="020B0004020202020204" pitchFamily="34" charset="0"/>
                          <a:cs typeface="Times New Roman" panose="02020603050405020304" pitchFamily="18" charset="0"/>
                        </a:rPr>
                        <a:t> </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2579" marR="62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en-US" sz="1800" b="1" i="1" kern="100">
                          <a:effectLst/>
                          <a:latin typeface="Aptos" panose="020B0004020202020204" pitchFamily="34" charset="0"/>
                          <a:ea typeface="Aptos" panose="020B0004020202020204" pitchFamily="34" charset="0"/>
                          <a:cs typeface="Times New Roman" panose="02020603050405020304" pitchFamily="18" charset="0"/>
                        </a:rPr>
                        <a:t>✓</a:t>
                      </a:r>
                      <a:r>
                        <a:rPr lang="en-US" sz="1100" kern="100">
                          <a:effectLst/>
                          <a:latin typeface="Aptos" panose="020B0004020202020204" pitchFamily="34" charset="0"/>
                          <a:ea typeface="Aptos" panose="020B0004020202020204" pitchFamily="34" charset="0"/>
                          <a:cs typeface="Times New Roman" panose="02020603050405020304" pitchFamily="18" charset="0"/>
                        </a:rPr>
                        <a:t>  </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2579" marR="62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52442320"/>
                  </a:ext>
                </a:extLst>
              </a:tr>
              <a:tr h="374316">
                <a:tc>
                  <a:txBody>
                    <a:bodyPr/>
                    <a:lstStyle/>
                    <a:p>
                      <a:pPr>
                        <a:lnSpc>
                          <a:spcPct val="115000"/>
                        </a:lnSpc>
                        <a:spcAft>
                          <a:spcPts val="800"/>
                        </a:spcAft>
                        <a:buNone/>
                      </a:pPr>
                      <a:r>
                        <a:rPr lang="en-US" sz="1100" kern="100">
                          <a:effectLst/>
                          <a:latin typeface="Aptos" panose="020B0004020202020204" pitchFamily="34" charset="0"/>
                          <a:ea typeface="Aptos" panose="020B0004020202020204" pitchFamily="34" charset="0"/>
                          <a:cs typeface="Times New Roman" panose="02020603050405020304" pitchFamily="18" charset="0"/>
                        </a:rPr>
                        <a:t>Tweaks to the scope of data PHS must provide in their reports to ministers</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2579" marR="62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en-US" sz="1800" b="1" i="1" kern="100">
                          <a:effectLst/>
                          <a:latin typeface="Aptos" panose="020B0004020202020204" pitchFamily="34" charset="0"/>
                          <a:ea typeface="Aptos" panose="020B0004020202020204" pitchFamily="34" charset="0"/>
                          <a:cs typeface="Times New Roman" panose="02020603050405020304" pitchFamily="18" charset="0"/>
                        </a:rPr>
                        <a:t> </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2579" marR="62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en-US" sz="1800" b="1" i="1" kern="100">
                          <a:effectLst/>
                          <a:latin typeface="Aptos" panose="020B0004020202020204" pitchFamily="34" charset="0"/>
                          <a:ea typeface="Aptos" panose="020B0004020202020204" pitchFamily="34" charset="0"/>
                          <a:cs typeface="Times New Roman" panose="02020603050405020304" pitchFamily="18" charset="0"/>
                        </a:rPr>
                        <a:t>✓</a:t>
                      </a:r>
                      <a:r>
                        <a:rPr lang="en-US" sz="1100" kern="100">
                          <a:effectLst/>
                          <a:latin typeface="Aptos" panose="020B0004020202020204" pitchFamily="34" charset="0"/>
                          <a:ea typeface="Aptos" panose="020B0004020202020204" pitchFamily="34" charset="0"/>
                          <a:cs typeface="Times New Roman" panose="02020603050405020304" pitchFamily="18" charset="0"/>
                        </a:rPr>
                        <a:t>  </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2579" marR="62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90372851"/>
                  </a:ext>
                </a:extLst>
              </a:tr>
              <a:tr h="566226">
                <a:tc>
                  <a:txBody>
                    <a:bodyPr/>
                    <a:lstStyle/>
                    <a:p>
                      <a:pPr>
                        <a:lnSpc>
                          <a:spcPct val="115000"/>
                        </a:lnSpc>
                        <a:spcAft>
                          <a:spcPts val="800"/>
                        </a:spcAft>
                        <a:buNone/>
                      </a:pPr>
                      <a:r>
                        <a:rPr lang="en-US" sz="1100" kern="100">
                          <a:effectLst/>
                          <a:latin typeface="Aptos" panose="020B0004020202020204" pitchFamily="34" charset="0"/>
                          <a:ea typeface="Aptos" panose="020B0004020202020204" pitchFamily="34" charset="0"/>
                          <a:cs typeface="Times New Roman" panose="02020603050405020304" pitchFamily="18" charset="0"/>
                        </a:rPr>
                        <a:t>Changes to the “Statements” – the forms used to record the AD process completed by CRMP</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2579" marR="62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en-US" sz="1800" b="1" i="1" kern="100">
                          <a:effectLst/>
                          <a:latin typeface="Aptos" panose="020B0004020202020204" pitchFamily="34" charset="0"/>
                          <a:ea typeface="Aptos" panose="020B0004020202020204" pitchFamily="34" charset="0"/>
                          <a:cs typeface="Times New Roman" panose="02020603050405020304" pitchFamily="18" charset="0"/>
                        </a:rPr>
                        <a:t> </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2579" marR="62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en-US" sz="1800" b="1" i="1" kern="100" dirty="0">
                          <a:effectLst/>
                          <a:latin typeface="Aptos" panose="020B0004020202020204" pitchFamily="34" charset="0"/>
                          <a:ea typeface="Aptos" panose="020B0004020202020204" pitchFamily="34" charset="0"/>
                          <a:cs typeface="Times New Roman" panose="02020603050405020304" pitchFamily="18" charset="0"/>
                        </a:rPr>
                        <a:t>✓</a:t>
                      </a:r>
                      <a:r>
                        <a:rPr lang="en-US" sz="1100"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579" marR="62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07358308"/>
                  </a:ext>
                </a:extLst>
              </a:tr>
            </a:tbl>
          </a:graphicData>
        </a:graphic>
      </p:graphicFrame>
      <p:sp>
        <p:nvSpPr>
          <p:cNvPr id="8" name="TextBox 7">
            <a:extLst>
              <a:ext uri="{FF2B5EF4-FFF2-40B4-BE49-F238E27FC236}">
                <a16:creationId xmlns:a16="http://schemas.microsoft.com/office/drawing/2014/main" id="{22D975B2-C6D3-F38E-80B1-1A5C8CE2B9AB}"/>
              </a:ext>
            </a:extLst>
          </p:cNvPr>
          <p:cNvSpPr txBox="1"/>
          <p:nvPr/>
        </p:nvSpPr>
        <p:spPr>
          <a:xfrm>
            <a:off x="524049" y="1746399"/>
            <a:ext cx="4981205" cy="1053365"/>
          </a:xfrm>
          <a:prstGeom prst="rect">
            <a:avLst/>
          </a:prstGeom>
          <a:noFill/>
        </p:spPr>
        <p:txBody>
          <a:bodyPr wrap="square">
            <a:spAutoFit/>
          </a:bodyPr>
          <a:lstStyle/>
          <a:p>
            <a:pPr>
              <a:lnSpc>
                <a:spcPct val="115000"/>
              </a:lnSpc>
              <a:spcBef>
                <a:spcPts val="800"/>
              </a:spcBef>
              <a:spcAft>
                <a:spcPts val="400"/>
              </a:spcAft>
              <a:buNone/>
            </a:pPr>
            <a:r>
              <a:rPr lang="en-US" sz="16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rPr>
              <a:t>Regulation-making powers</a:t>
            </a:r>
            <a:endParaRPr lang="en-GB" sz="16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There are two ways SG can make regulations.  The “negative procedure” essentially involves little scrutiny.  The “affirmative procedure” enables a bit more scrutiny.  The revised Bill requires the following:</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C8B502A7-EFE7-6236-2B11-3D8C60572A4A}"/>
              </a:ext>
            </a:extLst>
          </p:cNvPr>
          <p:cNvSpPr txBox="1"/>
          <p:nvPr/>
        </p:nvSpPr>
        <p:spPr>
          <a:xfrm>
            <a:off x="524049" y="3429000"/>
            <a:ext cx="5224202" cy="1130309"/>
          </a:xfrm>
          <a:prstGeom prst="rect">
            <a:avLst/>
          </a:prstGeom>
          <a:noFill/>
        </p:spPr>
        <p:txBody>
          <a:bodyPr wrap="square">
            <a:spAutoFit/>
          </a:bodyPr>
          <a:lstStyle/>
          <a:p>
            <a:pPr>
              <a:lnSpc>
                <a:spcPct val="115000"/>
              </a:lnSpc>
              <a:spcBef>
                <a:spcPts val="800"/>
              </a:spcBef>
              <a:spcAft>
                <a:spcPts val="400"/>
              </a:spcAft>
              <a:buNone/>
            </a:pPr>
            <a:r>
              <a:rPr lang="en-US" sz="16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rPr>
              <a:t>Commencement of the Act </a:t>
            </a:r>
            <a:endParaRPr lang="en-GB" sz="16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1400"/>
              </a:spcAft>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A new requirement that the ACT can’t come into effect until arrangements for people to access for independent advocacy are in place</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448728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BF5C46E9-3544-2A0C-5B76-411AE3309F2D}"/>
              </a:ext>
            </a:extLst>
          </p:cNvPr>
          <p:cNvGraphicFramePr/>
          <p:nvPr>
            <p:extLst>
              <p:ext uri="{D42A27DB-BD31-4B8C-83A1-F6EECF244321}">
                <p14:modId xmlns:p14="http://schemas.microsoft.com/office/powerpoint/2010/main" val="1413625825"/>
              </p:ext>
            </p:extLst>
          </p:nvPr>
        </p:nvGraphicFramePr>
        <p:xfrm>
          <a:off x="3365500" y="1196147"/>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D0870AE3-6301-8CBE-40F2-503A556B7DD3}"/>
              </a:ext>
            </a:extLst>
          </p:cNvPr>
          <p:cNvSpPr txBox="1"/>
          <p:nvPr/>
        </p:nvSpPr>
        <p:spPr>
          <a:xfrm>
            <a:off x="1104900" y="1196147"/>
            <a:ext cx="1752600" cy="5078313"/>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accent1">
                <a:hueOff val="0"/>
                <a:satOff val="0"/>
                <a:lumOff val="0"/>
              </a:schemeClr>
            </a:solidFill>
          </a:ln>
        </p:spPr>
        <p:txBody>
          <a:bodyPr wrap="square" rtlCol="0">
            <a:spAutoFit/>
          </a:bodyPr>
          <a:lstStyle/>
          <a:p>
            <a:endParaRPr lang="en-GB" dirty="0"/>
          </a:p>
          <a:p>
            <a:r>
              <a:rPr lang="en-GB" dirty="0"/>
              <a:t>End of Nov</a:t>
            </a:r>
          </a:p>
          <a:p>
            <a:endParaRPr lang="en-GB" dirty="0"/>
          </a:p>
          <a:p>
            <a:endParaRPr lang="en-GB" dirty="0"/>
          </a:p>
          <a:p>
            <a:endParaRPr lang="en-GB" dirty="0"/>
          </a:p>
          <a:p>
            <a:r>
              <a:rPr lang="en-GB" dirty="0"/>
              <a:t>Now awaiting publication of deadline </a:t>
            </a:r>
            <a:r>
              <a:rPr lang="en-GB"/>
              <a:t>for amendments</a:t>
            </a:r>
            <a:endParaRPr lang="en-GB" dirty="0"/>
          </a:p>
          <a:p>
            <a:endParaRPr lang="en-GB" dirty="0"/>
          </a:p>
          <a:p>
            <a:r>
              <a:rPr lang="en-GB" dirty="0"/>
              <a:t>Late Feb/March??</a:t>
            </a:r>
          </a:p>
          <a:p>
            <a:endParaRPr lang="en-GB" dirty="0"/>
          </a:p>
          <a:p>
            <a:endParaRPr lang="en-GB" dirty="0"/>
          </a:p>
          <a:p>
            <a:endParaRPr lang="en-GB" dirty="0"/>
          </a:p>
          <a:p>
            <a:endParaRPr lang="en-GB" dirty="0"/>
          </a:p>
          <a:p>
            <a:r>
              <a:rPr lang="en-GB" dirty="0"/>
              <a:t>By March 2026</a:t>
            </a:r>
          </a:p>
          <a:p>
            <a:endParaRPr lang="en-GB" dirty="0"/>
          </a:p>
        </p:txBody>
      </p:sp>
      <p:sp>
        <p:nvSpPr>
          <p:cNvPr id="4" name="TextBox 3">
            <a:extLst>
              <a:ext uri="{FF2B5EF4-FFF2-40B4-BE49-F238E27FC236}">
                <a16:creationId xmlns:a16="http://schemas.microsoft.com/office/drawing/2014/main" id="{E6C59879-38CA-AE2A-D29B-9D67E63CDF0F}"/>
              </a:ext>
            </a:extLst>
          </p:cNvPr>
          <p:cNvSpPr txBox="1"/>
          <p:nvPr/>
        </p:nvSpPr>
        <p:spPr>
          <a:xfrm>
            <a:off x="1104900" y="243186"/>
            <a:ext cx="5358864" cy="46166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GB" sz="2400" dirty="0"/>
              <a:t>Next Steps – Stages 3 and Finalisation</a:t>
            </a:r>
          </a:p>
        </p:txBody>
      </p:sp>
    </p:spTree>
    <p:extLst>
      <p:ext uri="{BB962C8B-B14F-4D97-AF65-F5344CB8AC3E}">
        <p14:creationId xmlns:p14="http://schemas.microsoft.com/office/powerpoint/2010/main" val="29957960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and white logo&#10;&#10;AI-generated content may be incorrect.">
            <a:extLst>
              <a:ext uri="{FF2B5EF4-FFF2-40B4-BE49-F238E27FC236}">
                <a16:creationId xmlns:a16="http://schemas.microsoft.com/office/drawing/2014/main" id="{B83FEC4F-73B6-0E71-E929-405A9D1058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1297" y="393290"/>
            <a:ext cx="2821622" cy="1441458"/>
          </a:xfrm>
          <a:prstGeom prst="rect">
            <a:avLst/>
          </a:prstGeom>
        </p:spPr>
      </p:pic>
      <p:sp>
        <p:nvSpPr>
          <p:cNvPr id="4" name="TextBox 3">
            <a:extLst>
              <a:ext uri="{FF2B5EF4-FFF2-40B4-BE49-F238E27FC236}">
                <a16:creationId xmlns:a16="http://schemas.microsoft.com/office/drawing/2014/main" id="{89560EB2-7FF4-9426-E666-2D4F5B8DF89F}"/>
              </a:ext>
            </a:extLst>
          </p:cNvPr>
          <p:cNvSpPr txBox="1"/>
          <p:nvPr/>
        </p:nvSpPr>
        <p:spPr>
          <a:xfrm>
            <a:off x="1278193" y="589935"/>
            <a:ext cx="7526441" cy="954107"/>
          </a:xfrm>
          <a:prstGeom prst="rect">
            <a:avLst/>
          </a:prstGeom>
          <a:noFill/>
        </p:spPr>
        <p:txBody>
          <a:bodyPr wrap="square" rtlCol="0">
            <a:spAutoFit/>
          </a:bodyPr>
          <a:lstStyle/>
          <a:p>
            <a:r>
              <a:rPr lang="en-US" sz="2800" dirty="0"/>
              <a:t>How Might SPPC and Others Seek (again) to Amend the Bill?</a:t>
            </a:r>
            <a:endParaRPr lang="en-GB" sz="2800" dirty="0"/>
          </a:p>
        </p:txBody>
      </p:sp>
      <p:sp>
        <p:nvSpPr>
          <p:cNvPr id="5" name="TextBox 4">
            <a:extLst>
              <a:ext uri="{FF2B5EF4-FFF2-40B4-BE49-F238E27FC236}">
                <a16:creationId xmlns:a16="http://schemas.microsoft.com/office/drawing/2014/main" id="{CA8FF344-C5F5-12BB-510F-DC5C032A8928}"/>
              </a:ext>
            </a:extLst>
          </p:cNvPr>
          <p:cNvSpPr txBox="1"/>
          <p:nvPr/>
        </p:nvSpPr>
        <p:spPr>
          <a:xfrm>
            <a:off x="508434" y="1902797"/>
            <a:ext cx="10500851" cy="4955203"/>
          </a:xfrm>
          <a:prstGeom prst="rect">
            <a:avLst/>
          </a:prstGeom>
          <a:noFill/>
        </p:spPr>
        <p:txBody>
          <a:bodyPr wrap="square" rtlCol="0">
            <a:spAutoFit/>
          </a:bodyPr>
          <a:lstStyle/>
          <a:p>
            <a:pPr marL="285750" indent="-285750">
              <a:buFont typeface="Arial" panose="020B0604020202020204" pitchFamily="34" charset="0"/>
              <a:buChar char="•"/>
            </a:pPr>
            <a:r>
              <a:rPr lang="en-US" sz="2000" dirty="0"/>
              <a:t>A tighter / narrower definition of “terminal illness” by adding a 6 month prognosis requirement</a:t>
            </a:r>
          </a:p>
          <a:p>
            <a:pPr marL="285750" indent="-285750">
              <a:buFont typeface="Arial" panose="020B0604020202020204" pitchFamily="34" charset="0"/>
              <a:buChar char="•"/>
            </a:pPr>
            <a:r>
              <a:rPr lang="en-US" sz="2000" dirty="0"/>
              <a:t>A requirement to consider undue indirect pressures (</a:t>
            </a:r>
            <a:r>
              <a:rPr lang="en-US" sz="2000" dirty="0" err="1"/>
              <a:t>eg</a:t>
            </a:r>
            <a:r>
              <a:rPr lang="en-US" sz="2000" dirty="0"/>
              <a:t> feeling a burden, financial difficulties, unavailable care options)</a:t>
            </a:r>
          </a:p>
          <a:p>
            <a:pPr marL="285750" indent="-285750">
              <a:buFont typeface="Arial" panose="020B0604020202020204" pitchFamily="34" charset="0"/>
              <a:buChar char="•"/>
            </a:pPr>
            <a:r>
              <a:rPr lang="en-US" sz="2000" dirty="0"/>
              <a:t>A requirement to document the reasons given for seeking AD</a:t>
            </a:r>
          </a:p>
          <a:p>
            <a:pPr marL="285750" indent="-285750">
              <a:buFont typeface="Arial" panose="020B0604020202020204" pitchFamily="34" charset="0"/>
              <a:buChar char="•"/>
            </a:pPr>
            <a:r>
              <a:rPr lang="en-US" sz="2000" dirty="0"/>
              <a:t>Protecting palliative care budgets and other resources</a:t>
            </a:r>
          </a:p>
          <a:p>
            <a:pPr marL="285750" indent="-285750">
              <a:buFont typeface="Arial" panose="020B0604020202020204" pitchFamily="34" charset="0"/>
              <a:buChar char="•"/>
            </a:pPr>
            <a:r>
              <a:rPr lang="en-US" sz="2000" dirty="0"/>
              <a:t>Require assessing CRMP to seek information held by local authorities about people who may be at risk/vulnerable</a:t>
            </a:r>
          </a:p>
          <a:p>
            <a:pPr marL="285750" indent="-285750">
              <a:buFont typeface="Arial" panose="020B0604020202020204" pitchFamily="34" charset="0"/>
              <a:buChar char="•"/>
            </a:pPr>
            <a:r>
              <a:rPr lang="en-US" sz="2000" dirty="0"/>
              <a:t>Require the CRMP to produce a report on the evidence used to inform the decision and the reasoning supporting the decision made.</a:t>
            </a:r>
          </a:p>
          <a:p>
            <a:pPr marL="285750" indent="-285750">
              <a:buFont typeface="Arial" panose="020B0604020202020204" pitchFamily="34" charset="0"/>
              <a:buChar char="•"/>
            </a:pPr>
            <a:r>
              <a:rPr lang="en-US" sz="2000" dirty="0"/>
              <a:t>Place a duty on SG to produce regulations about what should happen when a person who has taken the lethal substance doesn’t die within a reasonable timeframe.</a:t>
            </a:r>
          </a:p>
          <a:p>
            <a:pPr marL="285750" indent="-285750">
              <a:buFont typeface="Arial" panose="020B0604020202020204" pitchFamily="34" charset="0"/>
              <a:buChar char="•"/>
            </a:pPr>
            <a:r>
              <a:rPr lang="en-US" sz="2000" dirty="0"/>
              <a:t>Add a process by which concerns about an AD or a planned AD may be raised</a:t>
            </a:r>
          </a:p>
          <a:p>
            <a:pPr marL="285750" indent="-285750">
              <a:buFont typeface="Arial" panose="020B0604020202020204" pitchFamily="34" charset="0"/>
              <a:buChar char="•"/>
            </a:pPr>
            <a:r>
              <a:rPr lang="en-US" sz="2000" dirty="0">
                <a:solidFill>
                  <a:srgbClr val="FF0000"/>
                </a:solidFill>
              </a:rPr>
              <a:t>Suggestions please</a:t>
            </a:r>
          </a:p>
          <a:p>
            <a:endParaRPr lang="en-US" dirty="0"/>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336948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0347016-3626-BE6E-568A-F9CA64D9296D}"/>
              </a:ext>
            </a:extLst>
          </p:cNvPr>
          <p:cNvSpPr txBox="1"/>
          <p:nvPr/>
        </p:nvSpPr>
        <p:spPr>
          <a:xfrm>
            <a:off x="367185" y="219498"/>
            <a:ext cx="5358864" cy="46166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GB" sz="2400" dirty="0"/>
              <a:t>Links to Key Documents</a:t>
            </a:r>
          </a:p>
        </p:txBody>
      </p:sp>
      <p:sp>
        <p:nvSpPr>
          <p:cNvPr id="2" name="TextBox 1">
            <a:extLst>
              <a:ext uri="{FF2B5EF4-FFF2-40B4-BE49-F238E27FC236}">
                <a16:creationId xmlns:a16="http://schemas.microsoft.com/office/drawing/2014/main" id="{AB26CB44-397C-69C6-8530-DEF00D364D68}"/>
              </a:ext>
            </a:extLst>
          </p:cNvPr>
          <p:cNvSpPr txBox="1"/>
          <p:nvPr/>
        </p:nvSpPr>
        <p:spPr>
          <a:xfrm>
            <a:off x="1891352" y="1120676"/>
            <a:ext cx="9118024" cy="2031325"/>
          </a:xfrm>
          <a:prstGeom prst="rect">
            <a:avLst/>
          </a:prstGeom>
          <a:gradFill>
            <a:gsLst>
              <a:gs pos="0">
                <a:schemeClr val="accent3">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marL="285750" indent="-285750">
              <a:buFont typeface="Arial" panose="020B0604020202020204" pitchFamily="34" charset="0"/>
              <a:buChar char="•"/>
            </a:pPr>
            <a:r>
              <a:rPr lang="en-GB" dirty="0"/>
              <a:t>Flow chart of parliamentary process</a:t>
            </a:r>
          </a:p>
          <a:p>
            <a:pPr marL="285750" indent="-285750">
              <a:buFont typeface="Arial" panose="020B0604020202020204" pitchFamily="34" charset="0"/>
              <a:buChar char="•"/>
            </a:pPr>
            <a:r>
              <a:rPr lang="en-GB" dirty="0"/>
              <a:t>SPPC’s approach to the issues of “assisted dying”</a:t>
            </a:r>
          </a:p>
          <a:p>
            <a:pPr marL="285750" indent="-285750">
              <a:buFont typeface="Arial" panose="020B0604020202020204" pitchFamily="34" charset="0"/>
              <a:buChar char="•"/>
            </a:pPr>
            <a:r>
              <a:rPr lang="en-GB" dirty="0"/>
              <a:t>Evidence submitted by SPPC to the Health Committee</a:t>
            </a:r>
          </a:p>
          <a:p>
            <a:r>
              <a:rPr lang="en-GB" dirty="0">
                <a:solidFill>
                  <a:schemeClr val="tx1">
                    <a:lumMod val="95000"/>
                    <a:lumOff val="5000"/>
                  </a:schemeClr>
                </a:solidFill>
                <a:hlinkClick r:id="rId2">
                  <a:extLst>
                    <a:ext uri="{A12FA001-AC4F-418D-AE19-62706E023703}">
                      <ahyp:hlinkClr xmlns:ahyp="http://schemas.microsoft.com/office/drawing/2018/hyperlinkcolor" val="tx"/>
                    </a:ext>
                  </a:extLst>
                </a:hlinkClick>
              </a:rPr>
              <a:t>https://www.palliativecarescotland.org.uk/news/news/assisted-dying-bill-published/</a:t>
            </a:r>
            <a:r>
              <a:rPr lang="en-GB" dirty="0">
                <a:solidFill>
                  <a:schemeClr val="tx1">
                    <a:lumMod val="95000"/>
                    <a:lumOff val="5000"/>
                  </a:schemeClr>
                </a:solidFill>
              </a:rPr>
              <a:t> </a:t>
            </a:r>
          </a:p>
          <a:p>
            <a:pPr marL="285750" indent="-285750">
              <a:buFont typeface="Arial" panose="020B0604020202020204" pitchFamily="34" charset="0"/>
              <a:buChar char="•"/>
            </a:pPr>
            <a:r>
              <a:rPr lang="en-GB" dirty="0">
                <a:solidFill>
                  <a:schemeClr val="tx1">
                    <a:lumMod val="95000"/>
                    <a:lumOff val="5000"/>
                  </a:schemeClr>
                </a:solidFill>
              </a:rPr>
              <a:t>Summary of SPPC work at Stage 2 and outcomes of all amendments </a:t>
            </a:r>
            <a:r>
              <a:rPr lang="en-GB" dirty="0">
                <a:solidFill>
                  <a:schemeClr val="tx1">
                    <a:lumMod val="95000"/>
                    <a:lumOff val="5000"/>
                  </a:schemeClr>
                </a:solidFill>
                <a:hlinkClick r:id="rId3"/>
              </a:rPr>
              <a:t>https://www.palliativecarescotland.org.uk/news/news/assisted-dying-bill---latest-update/</a:t>
            </a:r>
            <a:r>
              <a:rPr lang="en-GB" dirty="0">
                <a:solidFill>
                  <a:schemeClr val="tx1">
                    <a:lumMod val="95000"/>
                    <a:lumOff val="5000"/>
                  </a:schemeClr>
                </a:solidFill>
              </a:rPr>
              <a:t> </a:t>
            </a:r>
          </a:p>
        </p:txBody>
      </p:sp>
      <p:sp>
        <p:nvSpPr>
          <p:cNvPr id="3" name="TextBox 2">
            <a:extLst>
              <a:ext uri="{FF2B5EF4-FFF2-40B4-BE49-F238E27FC236}">
                <a16:creationId xmlns:a16="http://schemas.microsoft.com/office/drawing/2014/main" id="{C7109226-8A6F-BDBD-7E06-EE7BC9DED931}"/>
              </a:ext>
            </a:extLst>
          </p:cNvPr>
          <p:cNvSpPr txBox="1"/>
          <p:nvPr/>
        </p:nvSpPr>
        <p:spPr>
          <a:xfrm>
            <a:off x="1891352" y="3840480"/>
            <a:ext cx="9118024" cy="2862322"/>
          </a:xfrm>
          <a:prstGeom prst="rect">
            <a:avLst/>
          </a:prstGeom>
          <a:gradFill>
            <a:gsLst>
              <a:gs pos="0">
                <a:schemeClr val="accent3">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marL="285750" indent="-285750">
              <a:buFont typeface="Arial" panose="020B0604020202020204" pitchFamily="34" charset="0"/>
              <a:buChar char="•"/>
            </a:pPr>
            <a:r>
              <a:rPr lang="en-GB" dirty="0"/>
              <a:t>The Bill (</a:t>
            </a:r>
            <a:r>
              <a:rPr lang="en-GB" dirty="0" err="1"/>
              <a:t>oringal</a:t>
            </a:r>
            <a:r>
              <a:rPr lang="en-GB" dirty="0"/>
              <a:t> version and now as amended)</a:t>
            </a:r>
          </a:p>
          <a:p>
            <a:pPr marL="285750" indent="-285750">
              <a:buFont typeface="Arial" panose="020B0604020202020204" pitchFamily="34" charset="0"/>
              <a:buChar char="•"/>
            </a:pPr>
            <a:r>
              <a:rPr lang="en-GB" dirty="0"/>
              <a:t>All the background papers - Policy Memorandum, Financial Memorandum, Delegated Powers Memorandum, Explanatory Notes</a:t>
            </a:r>
          </a:p>
          <a:p>
            <a:pPr marL="285750" indent="-285750">
              <a:buFont typeface="Arial" panose="020B0604020202020204" pitchFamily="34" charset="0"/>
              <a:buChar char="•"/>
            </a:pPr>
            <a:r>
              <a:rPr lang="en-GB" dirty="0"/>
              <a:t>Stage 1 Committee Report</a:t>
            </a:r>
          </a:p>
          <a:p>
            <a:pPr marL="285750" indent="-285750">
              <a:buFont typeface="Arial" panose="020B0604020202020204" pitchFamily="34" charset="0"/>
              <a:buChar char="•"/>
            </a:pPr>
            <a:r>
              <a:rPr lang="en-GB" dirty="0"/>
              <a:t>Minutes and video of everything that happened at Stage 2</a:t>
            </a:r>
          </a:p>
          <a:p>
            <a:pPr marL="285750" indent="-285750">
              <a:buFont typeface="Arial" panose="020B0604020202020204" pitchFamily="34" charset="0"/>
              <a:buChar char="•"/>
            </a:pPr>
            <a:r>
              <a:rPr lang="en-GB" dirty="0"/>
              <a:t>Correspondence with the Committee (including SG positions)</a:t>
            </a:r>
          </a:p>
          <a:p>
            <a:pPr marL="285750" indent="-285750">
              <a:buFont typeface="Arial" panose="020B0604020202020204" pitchFamily="34" charset="0"/>
              <a:buChar char="•"/>
            </a:pPr>
            <a:r>
              <a:rPr lang="en-GB" dirty="0"/>
              <a:t>Deadline for Stage 3 amendments, and lists of amendments once they start to be submitted</a:t>
            </a:r>
          </a:p>
          <a:p>
            <a:r>
              <a:rPr lang="en-GB" dirty="0">
                <a:solidFill>
                  <a:schemeClr val="tx1">
                    <a:lumMod val="95000"/>
                    <a:lumOff val="5000"/>
                  </a:schemeClr>
                </a:solidFill>
                <a:hlinkClick r:id="rId4">
                  <a:extLst>
                    <a:ext uri="{A12FA001-AC4F-418D-AE19-62706E023703}">
                      <ahyp:hlinkClr xmlns:ahyp="http://schemas.microsoft.com/office/drawing/2018/hyperlinkcolor" val="tx"/>
                    </a:ext>
                  </a:extLst>
                </a:hlinkClick>
              </a:rPr>
              <a:t>https://www.parliament.scot/bills-and-laws/bills/assisted-dying-for-terminally-ill-adults-scotland-bill</a:t>
            </a:r>
            <a:r>
              <a:rPr lang="en-GB" dirty="0">
                <a:solidFill>
                  <a:schemeClr val="tx1">
                    <a:lumMod val="95000"/>
                    <a:lumOff val="5000"/>
                  </a:schemeClr>
                </a:solidFill>
              </a:rPr>
              <a:t> </a:t>
            </a:r>
          </a:p>
        </p:txBody>
      </p:sp>
    </p:spTree>
    <p:extLst>
      <p:ext uri="{BB962C8B-B14F-4D97-AF65-F5344CB8AC3E}">
        <p14:creationId xmlns:p14="http://schemas.microsoft.com/office/powerpoint/2010/main" val="24327929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8af00c48-6f5a-47f3-a08e-7e7944597777" xsi:nil="true"/>
    <lcf76f155ced4ddcb4097134ff3c332f xmlns="8bc5aece-e6f2-4128-86c4-bc2af1ce6013">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1066BBE51E48146B4802BE8977738FC" ma:contentTypeVersion="19" ma:contentTypeDescription="Create a new document." ma:contentTypeScope="" ma:versionID="72da2b231e3ea89a788c70ea674bd824">
  <xsd:schema xmlns:xsd="http://www.w3.org/2001/XMLSchema" xmlns:xs="http://www.w3.org/2001/XMLSchema" xmlns:p="http://schemas.microsoft.com/office/2006/metadata/properties" xmlns:ns2="8bc5aece-e6f2-4128-86c4-bc2af1ce6013" xmlns:ns3="8af00c48-6f5a-47f3-a08e-7e7944597777" targetNamespace="http://schemas.microsoft.com/office/2006/metadata/properties" ma:root="true" ma:fieldsID="df414f00db568415c351a14c43974d57" ns2:_="" ns3:_="">
    <xsd:import namespace="8bc5aece-e6f2-4128-86c4-bc2af1ce6013"/>
    <xsd:import namespace="8af00c48-6f5a-47f3-a08e-7e794459777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c5aece-e6f2-4128-86c4-bc2af1ce601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1759d2a-ac79-40f5-9f0b-a50eeb01c14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af00c48-6f5a-47f3-a08e-7e7944597777"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6383f945-529d-4ee9-a01b-378d74074df0}" ma:internalName="TaxCatchAll" ma:showField="CatchAllData" ma:web="8af00c48-6f5a-47f3-a08e-7e794459777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A837871-0559-4F42-96E8-B3213ACBA305}">
  <ds:schemaRefs>
    <ds:schemaRef ds:uri="http://schemas.microsoft.com/office/2006/documentManagement/types"/>
    <ds:schemaRef ds:uri="http://purl.org/dc/elements/1.1/"/>
    <ds:schemaRef ds:uri="http://www.w3.org/XML/1998/namespace"/>
    <ds:schemaRef ds:uri="http://purl.org/dc/dcmitype/"/>
    <ds:schemaRef ds:uri="http://schemas.microsoft.com/office/infopath/2007/PartnerControls"/>
    <ds:schemaRef ds:uri="http://schemas.openxmlformats.org/package/2006/metadata/core-properties"/>
    <ds:schemaRef ds:uri="8af00c48-6f5a-47f3-a08e-7e7944597777"/>
    <ds:schemaRef ds:uri="8bc5aece-e6f2-4128-86c4-bc2af1ce6013"/>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EF3E2349-D0C8-4166-863D-19FDFEC77F1E}">
  <ds:schemaRefs>
    <ds:schemaRef ds:uri="http://schemas.microsoft.com/sharepoint/v3/contenttype/forms"/>
  </ds:schemaRefs>
</ds:datastoreItem>
</file>

<file path=customXml/itemProps3.xml><?xml version="1.0" encoding="utf-8"?>
<ds:datastoreItem xmlns:ds="http://schemas.openxmlformats.org/officeDocument/2006/customXml" ds:itemID="{249F89F3-9E31-4274-AF58-1B5AA63CAE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bc5aece-e6f2-4128-86c4-bc2af1ce6013"/>
    <ds:schemaRef ds:uri="8af00c48-6f5a-47f3-a08e-7e79445977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1094</TotalTime>
  <Words>4085</Words>
  <Application>Microsoft Office PowerPoint</Application>
  <PresentationFormat>Widescreen</PresentationFormat>
  <Paragraphs>313</Paragraphs>
  <Slides>18</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Aptos</vt:lpstr>
      <vt:lpstr>Aptos Display</vt:lpstr>
      <vt:lpstr>Arial</vt:lpstr>
      <vt:lpstr>Courier New</vt:lpstr>
      <vt:lpstr>Symbol</vt:lpstr>
      <vt:lpstr>Office Theme</vt:lpstr>
      <vt:lpstr>Update on the Assisted Dying for Terminally Ill Adults (Scotland) Bill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Update on the Assisted Dying for Terminally Ill Adults (Scotland) Bill</dc:title>
  <dc:creator>Mark Hazelwood</dc:creator>
  <cp:lastModifiedBy>Mark Hazelwood</cp:lastModifiedBy>
  <cp:revision>6</cp:revision>
  <cp:lastPrinted>2025-09-05T09:39:32Z</cp:lastPrinted>
  <dcterms:created xsi:type="dcterms:W3CDTF">2024-05-30T08:07:54Z</dcterms:created>
  <dcterms:modified xsi:type="dcterms:W3CDTF">2025-12-10T17:52:44Z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0x010100C1066BBE51E48146B4802BE8977738FC</vt:lpwstr>
  </property>
  <property fmtid="{D5CDD505-2E9C-101B-9397-08002B2CF9AE}" pid="3" name="MediaServiceImageTags">
    <vt:lpwstr/>
  </property>
</Properties>
</file>