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Lst>
  <p:notesMasterIdLst>
    <p:notesMasterId r:id="rId23"/>
  </p:notesMasterIdLst>
  <p:handoutMasterIdLst>
    <p:handoutMasterId r:id="rId24"/>
  </p:handoutMasterIdLst>
  <p:sldIdLst>
    <p:sldId id="265" r:id="rId5"/>
    <p:sldId id="412" r:id="rId6"/>
    <p:sldId id="396" r:id="rId7"/>
    <p:sldId id="397" r:id="rId8"/>
    <p:sldId id="398" r:id="rId9"/>
    <p:sldId id="399" r:id="rId10"/>
    <p:sldId id="400" r:id="rId11"/>
    <p:sldId id="401" r:id="rId12"/>
    <p:sldId id="402" r:id="rId13"/>
    <p:sldId id="413" r:id="rId14"/>
    <p:sldId id="403" r:id="rId15"/>
    <p:sldId id="404" r:id="rId16"/>
    <p:sldId id="407" r:id="rId17"/>
    <p:sldId id="406" r:id="rId18"/>
    <p:sldId id="408" r:id="rId19"/>
    <p:sldId id="409" r:id="rId20"/>
    <p:sldId id="410" r:id="rId21"/>
    <p:sldId id="411" r:id="rId2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B4F31-4574-48C4-B42F-692B5D6CF868}" v="60" dt="2025-06-11T14:25:55.676"/>
    <p1510:client id="{7CB0216B-4B30-4DFF-859B-C8B630808776}" v="2" dt="2025-06-12T06:23:01.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2409" autoAdjust="0"/>
  </p:normalViewPr>
  <p:slideViewPr>
    <p:cSldViewPr snapToGrid="0">
      <p:cViewPr varScale="1">
        <p:scale>
          <a:sx n="80" d="100"/>
          <a:sy n="80" d="100"/>
        </p:scale>
        <p:origin x="96" y="5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ine Ellison" userId="01d43359-420f-47b1-960b-a77be0d97bf8" providerId="ADAL" clId="{7CB0216B-4B30-4DFF-859B-C8B630808776}"/>
    <pc:docChg chg="modNotesMaster modHandout">
      <pc:chgData name="Pauline Ellison" userId="01d43359-420f-47b1-960b-a77be0d97bf8" providerId="ADAL" clId="{7CB0216B-4B30-4DFF-859B-C8B630808776}" dt="2025-06-12T06:22:06.391" v="0"/>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98660730011345E-2"/>
          <c:y val="7.4730060217056637E-2"/>
          <c:w val="0.93345551166785112"/>
          <c:h val="0.76400489381058445"/>
        </c:manualLayout>
      </c:layout>
      <c:lineChart>
        <c:grouping val="standard"/>
        <c:varyColors val="0"/>
        <c:ser>
          <c:idx val="0"/>
          <c:order val="0"/>
          <c:tx>
            <c:strRef>
              <c:f>median!$B$1</c:f>
              <c:strCache>
                <c:ptCount val="1"/>
                <c:pt idx="0">
                  <c:v>Total</c:v>
                </c:pt>
              </c:strCache>
            </c:strRef>
          </c:tx>
          <c:spPr>
            <a:ln w="28575" cap="rnd">
              <a:solidFill>
                <a:schemeClr val="accent1"/>
              </a:solidFill>
              <a:round/>
            </a:ln>
            <a:effectLst/>
          </c:spPr>
          <c:marker>
            <c:symbol val="none"/>
          </c:marker>
          <c:cat>
            <c:numRef>
              <c:f>median!$A$26:$A$61</c:f>
              <c:numCache>
                <c:formatCode>mmm\-yy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numCache>
            </c:numRef>
          </c:cat>
          <c:val>
            <c:numRef>
              <c:f>median!$B$26:$B$61</c:f>
              <c:numCache>
                <c:formatCode>General</c:formatCode>
                <c:ptCount val="36"/>
                <c:pt idx="0">
                  <c:v>10</c:v>
                </c:pt>
                <c:pt idx="1">
                  <c:v>10</c:v>
                </c:pt>
                <c:pt idx="2">
                  <c:v>9</c:v>
                </c:pt>
                <c:pt idx="3">
                  <c:v>10</c:v>
                </c:pt>
                <c:pt idx="4">
                  <c:v>11</c:v>
                </c:pt>
                <c:pt idx="5">
                  <c:v>7</c:v>
                </c:pt>
                <c:pt idx="6">
                  <c:v>4</c:v>
                </c:pt>
                <c:pt idx="7">
                  <c:v>7</c:v>
                </c:pt>
                <c:pt idx="8">
                  <c:v>6</c:v>
                </c:pt>
                <c:pt idx="9">
                  <c:v>12</c:v>
                </c:pt>
                <c:pt idx="10">
                  <c:v>12</c:v>
                </c:pt>
                <c:pt idx="11">
                  <c:v>10</c:v>
                </c:pt>
                <c:pt idx="12">
                  <c:v>15</c:v>
                </c:pt>
                <c:pt idx="13">
                  <c:v>7</c:v>
                </c:pt>
                <c:pt idx="14">
                  <c:v>13</c:v>
                </c:pt>
                <c:pt idx="15">
                  <c:v>21</c:v>
                </c:pt>
                <c:pt idx="16">
                  <c:v>14</c:v>
                </c:pt>
                <c:pt idx="17">
                  <c:v>9</c:v>
                </c:pt>
                <c:pt idx="18">
                  <c:v>16</c:v>
                </c:pt>
                <c:pt idx="19">
                  <c:v>21</c:v>
                </c:pt>
                <c:pt idx="20">
                  <c:v>11</c:v>
                </c:pt>
                <c:pt idx="21">
                  <c:v>23</c:v>
                </c:pt>
                <c:pt idx="22">
                  <c:v>21</c:v>
                </c:pt>
                <c:pt idx="23">
                  <c:v>15</c:v>
                </c:pt>
                <c:pt idx="24">
                  <c:v>27</c:v>
                </c:pt>
                <c:pt idx="25">
                  <c:v>12</c:v>
                </c:pt>
                <c:pt idx="26">
                  <c:v>32</c:v>
                </c:pt>
                <c:pt idx="27">
                  <c:v>23</c:v>
                </c:pt>
                <c:pt idx="28">
                  <c:v>40</c:v>
                </c:pt>
                <c:pt idx="29">
                  <c:v>17</c:v>
                </c:pt>
                <c:pt idx="30">
                  <c:v>48</c:v>
                </c:pt>
                <c:pt idx="31">
                  <c:v>23</c:v>
                </c:pt>
                <c:pt idx="32">
                  <c:v>30</c:v>
                </c:pt>
                <c:pt idx="33">
                  <c:v>36</c:v>
                </c:pt>
                <c:pt idx="34">
                  <c:v>27</c:v>
                </c:pt>
                <c:pt idx="35">
                  <c:v>25</c:v>
                </c:pt>
              </c:numCache>
            </c:numRef>
          </c:val>
          <c:smooth val="0"/>
          <c:extLst>
            <c:ext xmlns:c16="http://schemas.microsoft.com/office/drawing/2014/chart" uri="{C3380CC4-5D6E-409C-BE32-E72D297353CC}">
              <c16:uniqueId val="{00000000-A324-48F0-8ACA-3441713A3DC1}"/>
            </c:ext>
          </c:extLst>
        </c:ser>
        <c:ser>
          <c:idx val="1"/>
          <c:order val="1"/>
          <c:tx>
            <c:strRef>
              <c:f>median!$C$1</c:f>
              <c:strCache>
                <c:ptCount val="1"/>
                <c:pt idx="0">
                  <c:v>Annual Median</c:v>
                </c:pt>
              </c:strCache>
            </c:strRef>
          </c:tx>
          <c:spPr>
            <a:ln w="28575" cap="rnd">
              <a:solidFill>
                <a:schemeClr val="accent2"/>
              </a:solidFill>
              <a:round/>
            </a:ln>
            <a:effectLst/>
          </c:spPr>
          <c:marker>
            <c:symbol val="none"/>
          </c:marker>
          <c:cat>
            <c:numRef>
              <c:f>median!$A$26:$A$61</c:f>
              <c:numCache>
                <c:formatCode>mmm\-yy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numCache>
            </c:numRef>
          </c:cat>
          <c:val>
            <c:numRef>
              <c:f>median!$C$26:$C$61</c:f>
              <c:numCache>
                <c:formatCode>General</c:formatCode>
                <c:ptCount val="36"/>
                <c:pt idx="0">
                  <c:v>10</c:v>
                </c:pt>
                <c:pt idx="1">
                  <c:v>10</c:v>
                </c:pt>
                <c:pt idx="2">
                  <c:v>10</c:v>
                </c:pt>
                <c:pt idx="3">
                  <c:v>10</c:v>
                </c:pt>
                <c:pt idx="4">
                  <c:v>10</c:v>
                </c:pt>
                <c:pt idx="5">
                  <c:v>10</c:v>
                </c:pt>
                <c:pt idx="6">
                  <c:v>10</c:v>
                </c:pt>
                <c:pt idx="7">
                  <c:v>10</c:v>
                </c:pt>
                <c:pt idx="8">
                  <c:v>10</c:v>
                </c:pt>
                <c:pt idx="9">
                  <c:v>10</c:v>
                </c:pt>
                <c:pt idx="10">
                  <c:v>10</c:v>
                </c:pt>
                <c:pt idx="11">
                  <c:v>10</c:v>
                </c:pt>
                <c:pt idx="12">
                  <c:v>15</c:v>
                </c:pt>
                <c:pt idx="13">
                  <c:v>15</c:v>
                </c:pt>
                <c:pt idx="14">
                  <c:v>15</c:v>
                </c:pt>
                <c:pt idx="15">
                  <c:v>15</c:v>
                </c:pt>
                <c:pt idx="16">
                  <c:v>15</c:v>
                </c:pt>
                <c:pt idx="17">
                  <c:v>15</c:v>
                </c:pt>
                <c:pt idx="18">
                  <c:v>15</c:v>
                </c:pt>
                <c:pt idx="19">
                  <c:v>15</c:v>
                </c:pt>
                <c:pt idx="20">
                  <c:v>15</c:v>
                </c:pt>
                <c:pt idx="21">
                  <c:v>15</c:v>
                </c:pt>
                <c:pt idx="22">
                  <c:v>15</c:v>
                </c:pt>
                <c:pt idx="23">
                  <c:v>15</c:v>
                </c:pt>
                <c:pt idx="24" formatCode="0">
                  <c:v>27</c:v>
                </c:pt>
                <c:pt idx="25" formatCode="0">
                  <c:v>27</c:v>
                </c:pt>
                <c:pt idx="26" formatCode="0">
                  <c:v>27</c:v>
                </c:pt>
                <c:pt idx="27" formatCode="0">
                  <c:v>27</c:v>
                </c:pt>
                <c:pt idx="28" formatCode="0">
                  <c:v>27</c:v>
                </c:pt>
                <c:pt idx="29" formatCode="0">
                  <c:v>27</c:v>
                </c:pt>
                <c:pt idx="30" formatCode="0">
                  <c:v>27</c:v>
                </c:pt>
                <c:pt idx="31" formatCode="0">
                  <c:v>27</c:v>
                </c:pt>
                <c:pt idx="32" formatCode="0">
                  <c:v>27</c:v>
                </c:pt>
                <c:pt idx="33" formatCode="0">
                  <c:v>27</c:v>
                </c:pt>
                <c:pt idx="34" formatCode="0">
                  <c:v>27</c:v>
                </c:pt>
                <c:pt idx="35" formatCode="0">
                  <c:v>27</c:v>
                </c:pt>
              </c:numCache>
            </c:numRef>
          </c:val>
          <c:smooth val="0"/>
          <c:extLst>
            <c:ext xmlns:c16="http://schemas.microsoft.com/office/drawing/2014/chart" uri="{C3380CC4-5D6E-409C-BE32-E72D297353CC}">
              <c16:uniqueId val="{00000001-A324-48F0-8ACA-3441713A3DC1}"/>
            </c:ext>
          </c:extLst>
        </c:ser>
        <c:dLbls>
          <c:showLegendKey val="0"/>
          <c:showVal val="0"/>
          <c:showCatName val="0"/>
          <c:showSerName val="0"/>
          <c:showPercent val="0"/>
          <c:showBubbleSize val="0"/>
        </c:dLbls>
        <c:smooth val="0"/>
        <c:axId val="256788815"/>
        <c:axId val="256789775"/>
      </c:lineChart>
      <c:dateAx>
        <c:axId val="256788815"/>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6789775"/>
        <c:crosses val="autoZero"/>
        <c:auto val="1"/>
        <c:lblOffset val="100"/>
        <c:baseTimeUnit val="months"/>
      </c:dateAx>
      <c:valAx>
        <c:axId val="2567897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6788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ata7.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ata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7.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259E2-BABD-4A6B-BBCB-ABD11914E815}"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857D3C96-BF4F-4C4B-A043-2468287885F4}">
      <dgm:prSet/>
      <dgm:spPr/>
      <dgm:t>
        <a:bodyPr/>
        <a:lstStyle/>
        <a:p>
          <a:r>
            <a:rPr lang="en-GB" b="1" i="0"/>
            <a:t>A Strategic Partnership:</a:t>
          </a:r>
          <a:r>
            <a:rPr lang="en-GB" b="0" i="0"/>
            <a:t> A vital collaboration between the Scottish Ambulance Service and Macmillan Cancer Support (initially piloted 2019, national team from April 2022 - March 2025 with Macmillan funding). </a:t>
          </a:r>
          <a:endParaRPr lang="en-US"/>
        </a:p>
      </dgm:t>
    </dgm:pt>
    <dgm:pt modelId="{07EB41C3-1364-43C2-8787-CB4B8446FF50}" type="parTrans" cxnId="{F3C9774C-842D-4D2B-B3D9-352E15117834}">
      <dgm:prSet/>
      <dgm:spPr/>
      <dgm:t>
        <a:bodyPr/>
        <a:lstStyle/>
        <a:p>
          <a:endParaRPr lang="en-US"/>
        </a:p>
      </dgm:t>
    </dgm:pt>
    <dgm:pt modelId="{EE009A61-2174-47CF-B410-9C75B805888E}" type="sibTrans" cxnId="{F3C9774C-842D-4D2B-B3D9-352E15117834}">
      <dgm:prSet/>
      <dgm:spPr/>
      <dgm:t>
        <a:bodyPr/>
        <a:lstStyle/>
        <a:p>
          <a:endParaRPr lang="en-US"/>
        </a:p>
      </dgm:t>
    </dgm:pt>
    <dgm:pt modelId="{C8F7A280-70A9-4944-A254-E3AE7612E863}">
      <dgm:prSet/>
      <dgm:spPr/>
      <dgm:t>
        <a:bodyPr/>
        <a:lstStyle/>
        <a:p>
          <a:r>
            <a:rPr lang="en-GB" b="1" i="0"/>
            <a:t>Shared Vision:</a:t>
          </a:r>
          <a:r>
            <a:rPr lang="en-GB" b="0" i="0"/>
            <a:t> To significantly enhance the quality, responsiveness, and person-centredness of care provided by SAS to people in Scotland with palliative and end-of-life needs requiring an urgent ambulance response.</a:t>
          </a:r>
          <a:endParaRPr lang="en-US"/>
        </a:p>
      </dgm:t>
    </dgm:pt>
    <dgm:pt modelId="{B58F59FE-78E3-4AD3-BAED-43CFC3DB6E12}" type="parTrans" cxnId="{A25C3B07-C17F-4BBA-892D-D4AFD209AAD9}">
      <dgm:prSet/>
      <dgm:spPr/>
      <dgm:t>
        <a:bodyPr/>
        <a:lstStyle/>
        <a:p>
          <a:endParaRPr lang="en-US"/>
        </a:p>
      </dgm:t>
    </dgm:pt>
    <dgm:pt modelId="{CE932D48-551D-4050-AA0D-DC91C5F1AB6E}" type="sibTrans" cxnId="{A25C3B07-C17F-4BBA-892D-D4AFD209AAD9}">
      <dgm:prSet/>
      <dgm:spPr/>
      <dgm:t>
        <a:bodyPr/>
        <a:lstStyle/>
        <a:p>
          <a:endParaRPr lang="en-US"/>
        </a:p>
      </dgm:t>
    </dgm:pt>
    <dgm:pt modelId="{40C915EA-597B-4BC3-8E00-85FD054A3E9B}">
      <dgm:prSet/>
      <dgm:spPr/>
      <dgm:t>
        <a:bodyPr/>
        <a:lstStyle/>
        <a:p>
          <a:r>
            <a:rPr lang="en-GB" b="1" i="0"/>
            <a:t>Core Project Objectives</a:t>
          </a:r>
          <a:endParaRPr lang="en-US"/>
        </a:p>
      </dgm:t>
    </dgm:pt>
    <dgm:pt modelId="{A7CAC96F-DF98-4F12-9F76-48624134C397}" type="parTrans" cxnId="{8B4A5B34-A85E-44B5-81DD-CD1BBE028943}">
      <dgm:prSet/>
      <dgm:spPr/>
      <dgm:t>
        <a:bodyPr/>
        <a:lstStyle/>
        <a:p>
          <a:endParaRPr lang="en-US"/>
        </a:p>
      </dgm:t>
    </dgm:pt>
    <dgm:pt modelId="{DDA29223-E6B8-4576-8FF5-E5EC1D5AC973}" type="sibTrans" cxnId="{8B4A5B34-A85E-44B5-81DD-CD1BBE028943}">
      <dgm:prSet/>
      <dgm:spPr/>
      <dgm:t>
        <a:bodyPr/>
        <a:lstStyle/>
        <a:p>
          <a:endParaRPr lang="en-US"/>
        </a:p>
      </dgm:t>
    </dgm:pt>
    <dgm:pt modelId="{2B024DE3-0FE6-4B58-A4AD-A2B89534E214}">
      <dgm:prSet/>
      <dgm:spPr/>
      <dgm:t>
        <a:bodyPr/>
        <a:lstStyle/>
        <a:p>
          <a:r>
            <a:rPr lang="en-GB" b="1" i="0"/>
            <a:t>Empower SAS Clinicians</a:t>
          </a:r>
          <a:endParaRPr lang="en-US"/>
        </a:p>
      </dgm:t>
    </dgm:pt>
    <dgm:pt modelId="{660C18CC-766A-4897-AC4F-30E1EED134EF}" type="parTrans" cxnId="{038BC360-DF2E-4CAE-89BC-867F1D59D327}">
      <dgm:prSet/>
      <dgm:spPr/>
      <dgm:t>
        <a:bodyPr/>
        <a:lstStyle/>
        <a:p>
          <a:endParaRPr lang="en-US"/>
        </a:p>
      </dgm:t>
    </dgm:pt>
    <dgm:pt modelId="{55D66BF8-3561-468F-ADDF-DD81A5A131D4}" type="sibTrans" cxnId="{038BC360-DF2E-4CAE-89BC-867F1D59D327}">
      <dgm:prSet/>
      <dgm:spPr/>
      <dgm:t>
        <a:bodyPr/>
        <a:lstStyle/>
        <a:p>
          <a:endParaRPr lang="en-US"/>
        </a:p>
      </dgm:t>
    </dgm:pt>
    <dgm:pt modelId="{D351C8CD-7741-4667-B0A9-5B660158D723}">
      <dgm:prSet/>
      <dgm:spPr/>
      <dgm:t>
        <a:bodyPr/>
        <a:lstStyle/>
        <a:p>
          <a:r>
            <a:rPr lang="en-GB" b="1" i="0"/>
            <a:t>Improve Patient &amp; Carer Experiences &amp; Outcomes</a:t>
          </a:r>
          <a:endParaRPr lang="en-US"/>
        </a:p>
      </dgm:t>
    </dgm:pt>
    <dgm:pt modelId="{88DFA342-A25F-4DCC-86B5-0A903830E5A2}" type="parTrans" cxnId="{9C46A99E-11CB-4EE6-ABE5-297CF64A5FDC}">
      <dgm:prSet/>
      <dgm:spPr/>
      <dgm:t>
        <a:bodyPr/>
        <a:lstStyle/>
        <a:p>
          <a:endParaRPr lang="en-US"/>
        </a:p>
      </dgm:t>
    </dgm:pt>
    <dgm:pt modelId="{4481D68C-39E6-4389-83CA-B0B2B338C854}" type="sibTrans" cxnId="{9C46A99E-11CB-4EE6-ABE5-297CF64A5FDC}">
      <dgm:prSet/>
      <dgm:spPr/>
      <dgm:t>
        <a:bodyPr/>
        <a:lstStyle/>
        <a:p>
          <a:endParaRPr lang="en-US"/>
        </a:p>
      </dgm:t>
    </dgm:pt>
    <dgm:pt modelId="{29495BA9-0A02-404C-BAD8-3B60E2CEB357}">
      <dgm:prSet/>
      <dgm:spPr/>
      <dgm:t>
        <a:bodyPr/>
        <a:lstStyle/>
        <a:p>
          <a:r>
            <a:rPr lang="en-GB" b="1" i="0"/>
            <a:t>Develop Alternative Care Pathways</a:t>
          </a:r>
          <a:endParaRPr lang="en-US"/>
        </a:p>
      </dgm:t>
    </dgm:pt>
    <dgm:pt modelId="{3C418C43-2ACF-4720-898E-CF04BDA7A8C5}" type="parTrans" cxnId="{0F192CAD-2ED5-4BDF-ABC0-401A4A27A51C}">
      <dgm:prSet/>
      <dgm:spPr/>
      <dgm:t>
        <a:bodyPr/>
        <a:lstStyle/>
        <a:p>
          <a:endParaRPr lang="en-US"/>
        </a:p>
      </dgm:t>
    </dgm:pt>
    <dgm:pt modelId="{31A63F5A-481B-4E87-8498-B4D4891194CA}" type="sibTrans" cxnId="{0F192CAD-2ED5-4BDF-ABC0-401A4A27A51C}">
      <dgm:prSet/>
      <dgm:spPr/>
      <dgm:t>
        <a:bodyPr/>
        <a:lstStyle/>
        <a:p>
          <a:endParaRPr lang="en-US"/>
        </a:p>
      </dgm:t>
    </dgm:pt>
    <dgm:pt modelId="{AA2E09D1-AFB2-4CB0-B787-40FEDC0660CF}">
      <dgm:prSet/>
      <dgm:spPr/>
      <dgm:t>
        <a:bodyPr/>
        <a:lstStyle/>
        <a:p>
          <a:r>
            <a:rPr lang="en-GB" b="1" i="0"/>
            <a:t>Foster System Collaboration</a:t>
          </a:r>
          <a:endParaRPr lang="en-US"/>
        </a:p>
      </dgm:t>
    </dgm:pt>
    <dgm:pt modelId="{ED98F73F-BF01-4D7F-A8F3-3721946C8359}" type="parTrans" cxnId="{5E489132-56E0-4150-953C-BDCC3EF44FE1}">
      <dgm:prSet/>
      <dgm:spPr/>
      <dgm:t>
        <a:bodyPr/>
        <a:lstStyle/>
        <a:p>
          <a:endParaRPr lang="en-US"/>
        </a:p>
      </dgm:t>
    </dgm:pt>
    <dgm:pt modelId="{4862066F-8209-4DFD-A490-6E7BB8576CD3}" type="sibTrans" cxnId="{5E489132-56E0-4150-953C-BDCC3EF44FE1}">
      <dgm:prSet/>
      <dgm:spPr/>
      <dgm:t>
        <a:bodyPr/>
        <a:lstStyle/>
        <a:p>
          <a:endParaRPr lang="en-US"/>
        </a:p>
      </dgm:t>
    </dgm:pt>
    <dgm:pt modelId="{5FC67BBE-354A-41D4-A6DE-EF016AF06091}" type="pres">
      <dgm:prSet presAssocID="{706259E2-BABD-4A6B-BBCB-ABD11914E815}" presName="Name0" presStyleCnt="0">
        <dgm:presLayoutVars>
          <dgm:dir/>
          <dgm:animLvl val="lvl"/>
          <dgm:resizeHandles val="exact"/>
        </dgm:presLayoutVars>
      </dgm:prSet>
      <dgm:spPr/>
    </dgm:pt>
    <dgm:pt modelId="{B8AC02A6-5840-46BE-9B00-3B2F00C6B035}" type="pres">
      <dgm:prSet presAssocID="{40C915EA-597B-4BC3-8E00-85FD054A3E9B}" presName="boxAndChildren" presStyleCnt="0"/>
      <dgm:spPr/>
    </dgm:pt>
    <dgm:pt modelId="{90D09B15-2F33-41C3-AC7D-F4C9C1A2485E}" type="pres">
      <dgm:prSet presAssocID="{40C915EA-597B-4BC3-8E00-85FD054A3E9B}" presName="parentTextBox" presStyleLbl="node1" presStyleIdx="0" presStyleCnt="3"/>
      <dgm:spPr/>
    </dgm:pt>
    <dgm:pt modelId="{1DDD5D21-F4CF-4652-9528-3A117E7F70B1}" type="pres">
      <dgm:prSet presAssocID="{40C915EA-597B-4BC3-8E00-85FD054A3E9B}" presName="entireBox" presStyleLbl="node1" presStyleIdx="0" presStyleCnt="3" custLinFactNeighborX="402" custLinFactNeighborY="-2547"/>
      <dgm:spPr/>
    </dgm:pt>
    <dgm:pt modelId="{E08D7B38-7626-4D58-B5B7-228AE1B637B8}" type="pres">
      <dgm:prSet presAssocID="{40C915EA-597B-4BC3-8E00-85FD054A3E9B}" presName="descendantBox" presStyleCnt="0"/>
      <dgm:spPr/>
    </dgm:pt>
    <dgm:pt modelId="{1BF3B312-EAEF-4EFF-A8B0-3383FB8D3343}" type="pres">
      <dgm:prSet presAssocID="{2B024DE3-0FE6-4B58-A4AD-A2B89534E214}" presName="childTextBox" presStyleLbl="fgAccFollowNode1" presStyleIdx="0" presStyleCnt="4">
        <dgm:presLayoutVars>
          <dgm:bulletEnabled val="1"/>
        </dgm:presLayoutVars>
      </dgm:prSet>
      <dgm:spPr/>
    </dgm:pt>
    <dgm:pt modelId="{CAE7B0E0-DEDB-4942-9FEF-C6A5027FF099}" type="pres">
      <dgm:prSet presAssocID="{D351C8CD-7741-4667-B0A9-5B660158D723}" presName="childTextBox" presStyleLbl="fgAccFollowNode1" presStyleIdx="1" presStyleCnt="4">
        <dgm:presLayoutVars>
          <dgm:bulletEnabled val="1"/>
        </dgm:presLayoutVars>
      </dgm:prSet>
      <dgm:spPr/>
    </dgm:pt>
    <dgm:pt modelId="{E8C0184E-0927-41AF-8898-E907EF18FB44}" type="pres">
      <dgm:prSet presAssocID="{29495BA9-0A02-404C-BAD8-3B60E2CEB357}" presName="childTextBox" presStyleLbl="fgAccFollowNode1" presStyleIdx="2" presStyleCnt="4">
        <dgm:presLayoutVars>
          <dgm:bulletEnabled val="1"/>
        </dgm:presLayoutVars>
      </dgm:prSet>
      <dgm:spPr/>
    </dgm:pt>
    <dgm:pt modelId="{15560EBD-0E2F-4530-B129-BDF021F86E90}" type="pres">
      <dgm:prSet presAssocID="{AA2E09D1-AFB2-4CB0-B787-40FEDC0660CF}" presName="childTextBox" presStyleLbl="fgAccFollowNode1" presStyleIdx="3" presStyleCnt="4">
        <dgm:presLayoutVars>
          <dgm:bulletEnabled val="1"/>
        </dgm:presLayoutVars>
      </dgm:prSet>
      <dgm:spPr/>
    </dgm:pt>
    <dgm:pt modelId="{5DC1C335-7B7C-43F5-B960-E0E12EF8EFA3}" type="pres">
      <dgm:prSet presAssocID="{CE932D48-551D-4050-AA0D-DC91C5F1AB6E}" presName="sp" presStyleCnt="0"/>
      <dgm:spPr/>
    </dgm:pt>
    <dgm:pt modelId="{5245F911-155F-40CB-88A8-92188BCBCA6B}" type="pres">
      <dgm:prSet presAssocID="{C8F7A280-70A9-4944-A254-E3AE7612E863}" presName="arrowAndChildren" presStyleCnt="0"/>
      <dgm:spPr/>
    </dgm:pt>
    <dgm:pt modelId="{CF16709F-3606-4042-887A-7EAE67A6ECFF}" type="pres">
      <dgm:prSet presAssocID="{C8F7A280-70A9-4944-A254-E3AE7612E863}" presName="parentTextArrow" presStyleLbl="node1" presStyleIdx="1" presStyleCnt="3"/>
      <dgm:spPr/>
    </dgm:pt>
    <dgm:pt modelId="{BA22D808-ECCE-45CF-BF5A-691E122B262F}" type="pres">
      <dgm:prSet presAssocID="{EE009A61-2174-47CF-B410-9C75B805888E}" presName="sp" presStyleCnt="0"/>
      <dgm:spPr/>
    </dgm:pt>
    <dgm:pt modelId="{985580DB-AC91-48D1-B728-8EF71D4B8378}" type="pres">
      <dgm:prSet presAssocID="{857D3C96-BF4F-4C4B-A043-2468287885F4}" presName="arrowAndChildren" presStyleCnt="0"/>
      <dgm:spPr/>
    </dgm:pt>
    <dgm:pt modelId="{1621EB5B-B311-4E5E-93AE-2F6513097B97}" type="pres">
      <dgm:prSet presAssocID="{857D3C96-BF4F-4C4B-A043-2468287885F4}" presName="parentTextArrow" presStyleLbl="node1" presStyleIdx="2" presStyleCnt="3"/>
      <dgm:spPr/>
    </dgm:pt>
  </dgm:ptLst>
  <dgm:cxnLst>
    <dgm:cxn modelId="{A25C3B07-C17F-4BBA-892D-D4AFD209AAD9}" srcId="{706259E2-BABD-4A6B-BBCB-ABD11914E815}" destId="{C8F7A280-70A9-4944-A254-E3AE7612E863}" srcOrd="1" destOrd="0" parTransId="{B58F59FE-78E3-4AD3-BAED-43CFC3DB6E12}" sibTransId="{CE932D48-551D-4050-AA0D-DC91C5F1AB6E}"/>
    <dgm:cxn modelId="{7012642C-8E32-4855-AC53-E1B203671A78}" type="presOf" srcId="{706259E2-BABD-4A6B-BBCB-ABD11914E815}" destId="{5FC67BBE-354A-41D4-A6DE-EF016AF06091}" srcOrd="0" destOrd="0" presId="urn:microsoft.com/office/officeart/2005/8/layout/process4"/>
    <dgm:cxn modelId="{5E489132-56E0-4150-953C-BDCC3EF44FE1}" srcId="{40C915EA-597B-4BC3-8E00-85FD054A3E9B}" destId="{AA2E09D1-AFB2-4CB0-B787-40FEDC0660CF}" srcOrd="3" destOrd="0" parTransId="{ED98F73F-BF01-4D7F-A8F3-3721946C8359}" sibTransId="{4862066F-8209-4DFD-A490-6E7BB8576CD3}"/>
    <dgm:cxn modelId="{8B4A5B34-A85E-44B5-81DD-CD1BBE028943}" srcId="{706259E2-BABD-4A6B-BBCB-ABD11914E815}" destId="{40C915EA-597B-4BC3-8E00-85FD054A3E9B}" srcOrd="2" destOrd="0" parTransId="{A7CAC96F-DF98-4F12-9F76-48624134C397}" sibTransId="{DDA29223-E6B8-4576-8FF5-E5EC1D5AC973}"/>
    <dgm:cxn modelId="{038BC360-DF2E-4CAE-89BC-867F1D59D327}" srcId="{40C915EA-597B-4BC3-8E00-85FD054A3E9B}" destId="{2B024DE3-0FE6-4B58-A4AD-A2B89534E214}" srcOrd="0" destOrd="0" parTransId="{660C18CC-766A-4897-AC4F-30E1EED134EF}" sibTransId="{55D66BF8-3561-468F-ADDF-DD81A5A131D4}"/>
    <dgm:cxn modelId="{577C9943-69A9-4220-87E6-883E7607F4DB}" type="presOf" srcId="{2B024DE3-0FE6-4B58-A4AD-A2B89534E214}" destId="{1BF3B312-EAEF-4EFF-A8B0-3383FB8D3343}" srcOrd="0" destOrd="0" presId="urn:microsoft.com/office/officeart/2005/8/layout/process4"/>
    <dgm:cxn modelId="{F3C9774C-842D-4D2B-B3D9-352E15117834}" srcId="{706259E2-BABD-4A6B-BBCB-ABD11914E815}" destId="{857D3C96-BF4F-4C4B-A043-2468287885F4}" srcOrd="0" destOrd="0" parTransId="{07EB41C3-1364-43C2-8787-CB4B8446FF50}" sibTransId="{EE009A61-2174-47CF-B410-9C75B805888E}"/>
    <dgm:cxn modelId="{71476D8C-3822-4DB5-B132-BA9E3DF12A6C}" type="presOf" srcId="{C8F7A280-70A9-4944-A254-E3AE7612E863}" destId="{CF16709F-3606-4042-887A-7EAE67A6ECFF}" srcOrd="0" destOrd="0" presId="urn:microsoft.com/office/officeart/2005/8/layout/process4"/>
    <dgm:cxn modelId="{133B0991-263C-4FA0-9D3A-F55C14F5A9CE}" type="presOf" srcId="{29495BA9-0A02-404C-BAD8-3B60E2CEB357}" destId="{E8C0184E-0927-41AF-8898-E907EF18FB44}" srcOrd="0" destOrd="0" presId="urn:microsoft.com/office/officeart/2005/8/layout/process4"/>
    <dgm:cxn modelId="{9C46A99E-11CB-4EE6-ABE5-297CF64A5FDC}" srcId="{40C915EA-597B-4BC3-8E00-85FD054A3E9B}" destId="{D351C8CD-7741-4667-B0A9-5B660158D723}" srcOrd="1" destOrd="0" parTransId="{88DFA342-A25F-4DCC-86B5-0A903830E5A2}" sibTransId="{4481D68C-39E6-4389-83CA-B0B2B338C854}"/>
    <dgm:cxn modelId="{38CE109F-D79C-4951-AD30-E9460BA43380}" type="presOf" srcId="{40C915EA-597B-4BC3-8E00-85FD054A3E9B}" destId="{1DDD5D21-F4CF-4652-9528-3A117E7F70B1}" srcOrd="1" destOrd="0" presId="urn:microsoft.com/office/officeart/2005/8/layout/process4"/>
    <dgm:cxn modelId="{0F192CAD-2ED5-4BDF-ABC0-401A4A27A51C}" srcId="{40C915EA-597B-4BC3-8E00-85FD054A3E9B}" destId="{29495BA9-0A02-404C-BAD8-3B60E2CEB357}" srcOrd="2" destOrd="0" parTransId="{3C418C43-2ACF-4720-898E-CF04BDA7A8C5}" sibTransId="{31A63F5A-481B-4E87-8498-B4D4891194CA}"/>
    <dgm:cxn modelId="{A1D547B4-8B4F-47F2-ACB0-3A6049828061}" type="presOf" srcId="{40C915EA-597B-4BC3-8E00-85FD054A3E9B}" destId="{90D09B15-2F33-41C3-AC7D-F4C9C1A2485E}" srcOrd="0" destOrd="0" presId="urn:microsoft.com/office/officeart/2005/8/layout/process4"/>
    <dgm:cxn modelId="{8AEDA7C5-814F-40E0-8B1B-86324FBB0FA1}" type="presOf" srcId="{D351C8CD-7741-4667-B0A9-5B660158D723}" destId="{CAE7B0E0-DEDB-4942-9FEF-C6A5027FF099}" srcOrd="0" destOrd="0" presId="urn:microsoft.com/office/officeart/2005/8/layout/process4"/>
    <dgm:cxn modelId="{08F383E4-FC3A-47DC-8F8D-0695406D59C9}" type="presOf" srcId="{857D3C96-BF4F-4C4B-A043-2468287885F4}" destId="{1621EB5B-B311-4E5E-93AE-2F6513097B97}" srcOrd="0" destOrd="0" presId="urn:microsoft.com/office/officeart/2005/8/layout/process4"/>
    <dgm:cxn modelId="{AA79A6F1-028D-427D-8981-C1E038FCF3F1}" type="presOf" srcId="{AA2E09D1-AFB2-4CB0-B787-40FEDC0660CF}" destId="{15560EBD-0E2F-4530-B129-BDF021F86E90}" srcOrd="0" destOrd="0" presId="urn:microsoft.com/office/officeart/2005/8/layout/process4"/>
    <dgm:cxn modelId="{B38ECAD1-6C41-4FE0-AB08-46B1BA4804DF}" type="presParOf" srcId="{5FC67BBE-354A-41D4-A6DE-EF016AF06091}" destId="{B8AC02A6-5840-46BE-9B00-3B2F00C6B035}" srcOrd="0" destOrd="0" presId="urn:microsoft.com/office/officeart/2005/8/layout/process4"/>
    <dgm:cxn modelId="{0CD1C93D-CDF3-400D-920C-56870D2288DF}" type="presParOf" srcId="{B8AC02A6-5840-46BE-9B00-3B2F00C6B035}" destId="{90D09B15-2F33-41C3-AC7D-F4C9C1A2485E}" srcOrd="0" destOrd="0" presId="urn:microsoft.com/office/officeart/2005/8/layout/process4"/>
    <dgm:cxn modelId="{96ADFE68-6485-4D32-9853-9104986FFD5C}" type="presParOf" srcId="{B8AC02A6-5840-46BE-9B00-3B2F00C6B035}" destId="{1DDD5D21-F4CF-4652-9528-3A117E7F70B1}" srcOrd="1" destOrd="0" presId="urn:microsoft.com/office/officeart/2005/8/layout/process4"/>
    <dgm:cxn modelId="{B72CA789-FDD6-44FB-B066-C3305FE83481}" type="presParOf" srcId="{B8AC02A6-5840-46BE-9B00-3B2F00C6B035}" destId="{E08D7B38-7626-4D58-B5B7-228AE1B637B8}" srcOrd="2" destOrd="0" presId="urn:microsoft.com/office/officeart/2005/8/layout/process4"/>
    <dgm:cxn modelId="{84244AC6-FF21-4C44-9838-C7E74C4FA17F}" type="presParOf" srcId="{E08D7B38-7626-4D58-B5B7-228AE1B637B8}" destId="{1BF3B312-EAEF-4EFF-A8B0-3383FB8D3343}" srcOrd="0" destOrd="0" presId="urn:microsoft.com/office/officeart/2005/8/layout/process4"/>
    <dgm:cxn modelId="{4B092393-21A2-4CAB-820A-1E07402DEC51}" type="presParOf" srcId="{E08D7B38-7626-4D58-B5B7-228AE1B637B8}" destId="{CAE7B0E0-DEDB-4942-9FEF-C6A5027FF099}" srcOrd="1" destOrd="0" presId="urn:microsoft.com/office/officeart/2005/8/layout/process4"/>
    <dgm:cxn modelId="{FDCFFF99-DA94-4455-B3A5-F718E2547048}" type="presParOf" srcId="{E08D7B38-7626-4D58-B5B7-228AE1B637B8}" destId="{E8C0184E-0927-41AF-8898-E907EF18FB44}" srcOrd="2" destOrd="0" presId="urn:microsoft.com/office/officeart/2005/8/layout/process4"/>
    <dgm:cxn modelId="{91514186-D4C7-4488-91E3-9EDBA49F3331}" type="presParOf" srcId="{E08D7B38-7626-4D58-B5B7-228AE1B637B8}" destId="{15560EBD-0E2F-4530-B129-BDF021F86E90}" srcOrd="3" destOrd="0" presId="urn:microsoft.com/office/officeart/2005/8/layout/process4"/>
    <dgm:cxn modelId="{4CEE0B83-6414-4C31-A68A-89FE57EDC031}" type="presParOf" srcId="{5FC67BBE-354A-41D4-A6DE-EF016AF06091}" destId="{5DC1C335-7B7C-43F5-B960-E0E12EF8EFA3}" srcOrd="1" destOrd="0" presId="urn:microsoft.com/office/officeart/2005/8/layout/process4"/>
    <dgm:cxn modelId="{11A8F39F-DA8B-498B-9316-0C536EB4F410}" type="presParOf" srcId="{5FC67BBE-354A-41D4-A6DE-EF016AF06091}" destId="{5245F911-155F-40CB-88A8-92188BCBCA6B}" srcOrd="2" destOrd="0" presId="urn:microsoft.com/office/officeart/2005/8/layout/process4"/>
    <dgm:cxn modelId="{96DED12F-54C8-4117-A3CF-EB269AAFD535}" type="presParOf" srcId="{5245F911-155F-40CB-88A8-92188BCBCA6B}" destId="{CF16709F-3606-4042-887A-7EAE67A6ECFF}" srcOrd="0" destOrd="0" presId="urn:microsoft.com/office/officeart/2005/8/layout/process4"/>
    <dgm:cxn modelId="{1757D22D-75E3-4E97-8E62-9DCB5CDE073F}" type="presParOf" srcId="{5FC67BBE-354A-41D4-A6DE-EF016AF06091}" destId="{BA22D808-ECCE-45CF-BF5A-691E122B262F}" srcOrd="3" destOrd="0" presId="urn:microsoft.com/office/officeart/2005/8/layout/process4"/>
    <dgm:cxn modelId="{74D2A2EC-6856-4041-A303-7129EE54D567}" type="presParOf" srcId="{5FC67BBE-354A-41D4-A6DE-EF016AF06091}" destId="{985580DB-AC91-48D1-B728-8EF71D4B8378}" srcOrd="4" destOrd="0" presId="urn:microsoft.com/office/officeart/2005/8/layout/process4"/>
    <dgm:cxn modelId="{EE887FA8-2665-4AFD-BB32-340AB1AF1CFE}" type="presParOf" srcId="{985580DB-AC91-48D1-B728-8EF71D4B8378}" destId="{1621EB5B-B311-4E5E-93AE-2F6513097B97}"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60CB9E-0CCF-4109-A32A-448687D1787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19D7250-36A4-4716-B601-8023E1A58754}">
      <dgm:prSet/>
      <dgm:spPr/>
      <dgm:t>
        <a:bodyPr/>
        <a:lstStyle/>
        <a:p>
          <a:r>
            <a:rPr lang="en-GB" b="1" i="0"/>
            <a:t>1. Workforce Education &amp; Development</a:t>
          </a:r>
          <a:endParaRPr lang="en-US"/>
        </a:p>
      </dgm:t>
    </dgm:pt>
    <dgm:pt modelId="{1219CAB1-254C-474D-966B-66B37379F4BC}" type="parTrans" cxnId="{5362CEC0-FC67-45E8-BEE2-C93156019C18}">
      <dgm:prSet/>
      <dgm:spPr/>
      <dgm:t>
        <a:bodyPr/>
        <a:lstStyle/>
        <a:p>
          <a:endParaRPr lang="en-US"/>
        </a:p>
      </dgm:t>
    </dgm:pt>
    <dgm:pt modelId="{A30490F9-4C40-48AB-B142-85C45AA8887D}" type="sibTrans" cxnId="{5362CEC0-FC67-45E8-BEE2-C93156019C18}">
      <dgm:prSet/>
      <dgm:spPr/>
      <dgm:t>
        <a:bodyPr/>
        <a:lstStyle/>
        <a:p>
          <a:endParaRPr lang="en-US"/>
        </a:p>
      </dgm:t>
    </dgm:pt>
    <dgm:pt modelId="{9B987362-7A12-4CD2-8D8D-71C4059D1D22}">
      <dgm:prSet/>
      <dgm:spPr/>
      <dgm:t>
        <a:bodyPr/>
        <a:lstStyle/>
        <a:p>
          <a:r>
            <a:rPr lang="en-GB" b="1" i="0"/>
            <a:t>2. Pathway Redesign &amp; Enhanced Collaboration</a:t>
          </a:r>
          <a:r>
            <a:rPr lang="en-GB" b="0" i="0"/>
            <a:t> </a:t>
          </a:r>
          <a:endParaRPr lang="en-US"/>
        </a:p>
      </dgm:t>
    </dgm:pt>
    <dgm:pt modelId="{69F9C0B6-7ECE-4290-B5C1-02A05E2633D8}" type="parTrans" cxnId="{D181192E-4AF0-4765-9C48-2957AC749AC7}">
      <dgm:prSet/>
      <dgm:spPr/>
      <dgm:t>
        <a:bodyPr/>
        <a:lstStyle/>
        <a:p>
          <a:endParaRPr lang="en-US"/>
        </a:p>
      </dgm:t>
    </dgm:pt>
    <dgm:pt modelId="{A1B9E958-28CE-4F2F-A59B-2B8A8EB45123}" type="sibTrans" cxnId="{D181192E-4AF0-4765-9C48-2957AC749AC7}">
      <dgm:prSet/>
      <dgm:spPr/>
      <dgm:t>
        <a:bodyPr/>
        <a:lstStyle/>
        <a:p>
          <a:endParaRPr lang="en-US"/>
        </a:p>
      </dgm:t>
    </dgm:pt>
    <dgm:pt modelId="{4D702799-F9FD-4386-93C3-A363B7334174}">
      <dgm:prSet/>
      <dgm:spPr/>
      <dgm:t>
        <a:bodyPr/>
        <a:lstStyle/>
        <a:p>
          <a:r>
            <a:rPr lang="en-GB" b="1" i="0"/>
            <a:t>3. Improving Patient &amp; Carer Experience</a:t>
          </a:r>
          <a:endParaRPr lang="en-US"/>
        </a:p>
      </dgm:t>
    </dgm:pt>
    <dgm:pt modelId="{0B05CE08-73B1-413E-8DA1-F361253F50B7}" type="parTrans" cxnId="{44168C24-98D0-42E4-B3FB-9F14436C94A2}">
      <dgm:prSet/>
      <dgm:spPr/>
      <dgm:t>
        <a:bodyPr/>
        <a:lstStyle/>
        <a:p>
          <a:endParaRPr lang="en-US"/>
        </a:p>
      </dgm:t>
    </dgm:pt>
    <dgm:pt modelId="{3A476F40-94EA-4228-B171-B709CE8F3EFB}" type="sibTrans" cxnId="{44168C24-98D0-42E4-B3FB-9F14436C94A2}">
      <dgm:prSet/>
      <dgm:spPr/>
      <dgm:t>
        <a:bodyPr/>
        <a:lstStyle/>
        <a:p>
          <a:endParaRPr lang="en-US"/>
        </a:p>
      </dgm:t>
    </dgm:pt>
    <dgm:pt modelId="{9CD20738-05B0-446C-8B85-B913F3478C5A}">
      <dgm:prSet/>
      <dgm:spPr/>
      <dgm:t>
        <a:bodyPr/>
        <a:lstStyle/>
        <a:p>
          <a:r>
            <a:rPr lang="en-GB" b="1" i="0"/>
            <a:t>4. Data, Evaluation &amp; Digital Enablement</a:t>
          </a:r>
          <a:endParaRPr lang="en-US"/>
        </a:p>
      </dgm:t>
    </dgm:pt>
    <dgm:pt modelId="{2DC8A2F6-C194-4357-B6C6-9CA113A8B97A}" type="parTrans" cxnId="{F08EFC7A-02E1-4345-89EA-05960006B143}">
      <dgm:prSet/>
      <dgm:spPr/>
      <dgm:t>
        <a:bodyPr/>
        <a:lstStyle/>
        <a:p>
          <a:endParaRPr lang="en-US"/>
        </a:p>
      </dgm:t>
    </dgm:pt>
    <dgm:pt modelId="{4C797C7F-5B76-4736-8758-2D518E037D3A}" type="sibTrans" cxnId="{F08EFC7A-02E1-4345-89EA-05960006B143}">
      <dgm:prSet/>
      <dgm:spPr/>
      <dgm:t>
        <a:bodyPr/>
        <a:lstStyle/>
        <a:p>
          <a:endParaRPr lang="en-US"/>
        </a:p>
      </dgm:t>
    </dgm:pt>
    <dgm:pt modelId="{6A6524D8-4F7B-4BC4-BB9F-9C9C3F998252}" type="pres">
      <dgm:prSet presAssocID="{FB60CB9E-0CCF-4109-A32A-448687D17878}" presName="root" presStyleCnt="0">
        <dgm:presLayoutVars>
          <dgm:dir/>
          <dgm:resizeHandles val="exact"/>
        </dgm:presLayoutVars>
      </dgm:prSet>
      <dgm:spPr/>
    </dgm:pt>
    <dgm:pt modelId="{3BD448AF-2AE8-46D1-958B-1731EA9EAE6E}" type="pres">
      <dgm:prSet presAssocID="{119D7250-36A4-4716-B601-8023E1A58754}" presName="compNode" presStyleCnt="0"/>
      <dgm:spPr/>
    </dgm:pt>
    <dgm:pt modelId="{7C0A77CD-19FA-429D-966E-879BBA9320C6}" type="pres">
      <dgm:prSet presAssocID="{119D7250-36A4-4716-B601-8023E1A5875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FFC8E8A0-5CF3-4F91-BA63-FF4D69BFB15F}" type="pres">
      <dgm:prSet presAssocID="{119D7250-36A4-4716-B601-8023E1A58754}" presName="spaceRect" presStyleCnt="0"/>
      <dgm:spPr/>
    </dgm:pt>
    <dgm:pt modelId="{65408750-F437-4C5F-9D17-EE92C7CC4ABC}" type="pres">
      <dgm:prSet presAssocID="{119D7250-36A4-4716-B601-8023E1A58754}" presName="textRect" presStyleLbl="revTx" presStyleIdx="0" presStyleCnt="4">
        <dgm:presLayoutVars>
          <dgm:chMax val="1"/>
          <dgm:chPref val="1"/>
        </dgm:presLayoutVars>
      </dgm:prSet>
      <dgm:spPr/>
    </dgm:pt>
    <dgm:pt modelId="{2ACC9B21-D86F-4192-A2F9-BE3E0D110646}" type="pres">
      <dgm:prSet presAssocID="{A30490F9-4C40-48AB-B142-85C45AA8887D}" presName="sibTrans" presStyleCnt="0"/>
      <dgm:spPr/>
    </dgm:pt>
    <dgm:pt modelId="{94D535C0-6848-43C6-B1DE-B531687F8073}" type="pres">
      <dgm:prSet presAssocID="{9B987362-7A12-4CD2-8D8D-71C4059D1D22}" presName="compNode" presStyleCnt="0"/>
      <dgm:spPr/>
    </dgm:pt>
    <dgm:pt modelId="{34B92103-5FAA-44EC-A9D2-4D5E7FABE57F}" type="pres">
      <dgm:prSet presAssocID="{9B987362-7A12-4CD2-8D8D-71C4059D1D2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C844096F-A538-4911-B1EC-3F159BC322FD}" type="pres">
      <dgm:prSet presAssocID="{9B987362-7A12-4CD2-8D8D-71C4059D1D22}" presName="spaceRect" presStyleCnt="0"/>
      <dgm:spPr/>
    </dgm:pt>
    <dgm:pt modelId="{E5C873AD-A922-48FB-989B-B1B60FEBAC55}" type="pres">
      <dgm:prSet presAssocID="{9B987362-7A12-4CD2-8D8D-71C4059D1D22}" presName="textRect" presStyleLbl="revTx" presStyleIdx="1" presStyleCnt="4">
        <dgm:presLayoutVars>
          <dgm:chMax val="1"/>
          <dgm:chPref val="1"/>
        </dgm:presLayoutVars>
      </dgm:prSet>
      <dgm:spPr/>
    </dgm:pt>
    <dgm:pt modelId="{E7BABFBB-7C60-4792-A3DA-312D852F0348}" type="pres">
      <dgm:prSet presAssocID="{A1B9E958-28CE-4F2F-A59B-2B8A8EB45123}" presName="sibTrans" presStyleCnt="0"/>
      <dgm:spPr/>
    </dgm:pt>
    <dgm:pt modelId="{2CB51C10-1E78-4923-AA6A-38AFF2845057}" type="pres">
      <dgm:prSet presAssocID="{4D702799-F9FD-4386-93C3-A363B7334174}" presName="compNode" presStyleCnt="0"/>
      <dgm:spPr/>
    </dgm:pt>
    <dgm:pt modelId="{ADEAE04B-A7D5-4197-ADAF-F3F29B9039F1}" type="pres">
      <dgm:prSet presAssocID="{4D702799-F9FD-4386-93C3-A363B733417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mbulance"/>
        </a:ext>
      </dgm:extLst>
    </dgm:pt>
    <dgm:pt modelId="{AAABA1A8-2DA0-46F5-B8D7-299EF91048E7}" type="pres">
      <dgm:prSet presAssocID="{4D702799-F9FD-4386-93C3-A363B7334174}" presName="spaceRect" presStyleCnt="0"/>
      <dgm:spPr/>
    </dgm:pt>
    <dgm:pt modelId="{ADC512BD-9A1A-473F-A5C1-5033DDDCC7A2}" type="pres">
      <dgm:prSet presAssocID="{4D702799-F9FD-4386-93C3-A363B7334174}" presName="textRect" presStyleLbl="revTx" presStyleIdx="2" presStyleCnt="4">
        <dgm:presLayoutVars>
          <dgm:chMax val="1"/>
          <dgm:chPref val="1"/>
        </dgm:presLayoutVars>
      </dgm:prSet>
      <dgm:spPr/>
    </dgm:pt>
    <dgm:pt modelId="{F62BF51F-1C90-4B17-B1D4-6198B2E1DAF2}" type="pres">
      <dgm:prSet presAssocID="{3A476F40-94EA-4228-B171-B709CE8F3EFB}" presName="sibTrans" presStyleCnt="0"/>
      <dgm:spPr/>
    </dgm:pt>
    <dgm:pt modelId="{B3F2263A-9404-4175-A956-A47118092848}" type="pres">
      <dgm:prSet presAssocID="{9CD20738-05B0-446C-8B85-B913F3478C5A}" presName="compNode" presStyleCnt="0"/>
      <dgm:spPr/>
    </dgm:pt>
    <dgm:pt modelId="{D4A5D270-EB15-4C01-BBDC-83AB8DBA08B4}" type="pres">
      <dgm:prSet presAssocID="{9CD20738-05B0-446C-8B85-B913F3478C5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DB5BEB3E-00C6-404F-94AF-4A43B586FCB7}" type="pres">
      <dgm:prSet presAssocID="{9CD20738-05B0-446C-8B85-B913F3478C5A}" presName="spaceRect" presStyleCnt="0"/>
      <dgm:spPr/>
    </dgm:pt>
    <dgm:pt modelId="{C1DD4AC0-0E53-46C1-98EF-B089FDF18B16}" type="pres">
      <dgm:prSet presAssocID="{9CD20738-05B0-446C-8B85-B913F3478C5A}" presName="textRect" presStyleLbl="revTx" presStyleIdx="3" presStyleCnt="4">
        <dgm:presLayoutVars>
          <dgm:chMax val="1"/>
          <dgm:chPref val="1"/>
        </dgm:presLayoutVars>
      </dgm:prSet>
      <dgm:spPr/>
    </dgm:pt>
  </dgm:ptLst>
  <dgm:cxnLst>
    <dgm:cxn modelId="{983CC523-E698-4EE0-AC0B-11CB235FC5FB}" type="presOf" srcId="{4D702799-F9FD-4386-93C3-A363B7334174}" destId="{ADC512BD-9A1A-473F-A5C1-5033DDDCC7A2}" srcOrd="0" destOrd="0" presId="urn:microsoft.com/office/officeart/2018/2/layout/IconLabelList"/>
    <dgm:cxn modelId="{44168C24-98D0-42E4-B3FB-9F14436C94A2}" srcId="{FB60CB9E-0CCF-4109-A32A-448687D17878}" destId="{4D702799-F9FD-4386-93C3-A363B7334174}" srcOrd="2" destOrd="0" parTransId="{0B05CE08-73B1-413E-8DA1-F361253F50B7}" sibTransId="{3A476F40-94EA-4228-B171-B709CE8F3EFB}"/>
    <dgm:cxn modelId="{D181192E-4AF0-4765-9C48-2957AC749AC7}" srcId="{FB60CB9E-0CCF-4109-A32A-448687D17878}" destId="{9B987362-7A12-4CD2-8D8D-71C4059D1D22}" srcOrd="1" destOrd="0" parTransId="{69F9C0B6-7ECE-4290-B5C1-02A05E2633D8}" sibTransId="{A1B9E958-28CE-4F2F-A59B-2B8A8EB45123}"/>
    <dgm:cxn modelId="{EB533B44-C572-41E2-ADE7-4DC7A0C8B169}" type="presOf" srcId="{9CD20738-05B0-446C-8B85-B913F3478C5A}" destId="{C1DD4AC0-0E53-46C1-98EF-B089FDF18B16}" srcOrd="0" destOrd="0" presId="urn:microsoft.com/office/officeart/2018/2/layout/IconLabelList"/>
    <dgm:cxn modelId="{0902A947-2A8B-4CE4-9B79-32DB1B09E276}" type="presOf" srcId="{FB60CB9E-0CCF-4109-A32A-448687D17878}" destId="{6A6524D8-4F7B-4BC4-BB9F-9C9C3F998252}" srcOrd="0" destOrd="0" presId="urn:microsoft.com/office/officeart/2018/2/layout/IconLabelList"/>
    <dgm:cxn modelId="{F08EFC7A-02E1-4345-89EA-05960006B143}" srcId="{FB60CB9E-0CCF-4109-A32A-448687D17878}" destId="{9CD20738-05B0-446C-8B85-B913F3478C5A}" srcOrd="3" destOrd="0" parTransId="{2DC8A2F6-C194-4357-B6C6-9CA113A8B97A}" sibTransId="{4C797C7F-5B76-4736-8758-2D518E037D3A}"/>
    <dgm:cxn modelId="{5362CEC0-FC67-45E8-BEE2-C93156019C18}" srcId="{FB60CB9E-0CCF-4109-A32A-448687D17878}" destId="{119D7250-36A4-4716-B601-8023E1A58754}" srcOrd="0" destOrd="0" parTransId="{1219CAB1-254C-474D-966B-66B37379F4BC}" sibTransId="{A30490F9-4C40-48AB-B142-85C45AA8887D}"/>
    <dgm:cxn modelId="{10AEC7F2-6195-4223-834A-956E9A0FD162}" type="presOf" srcId="{119D7250-36A4-4716-B601-8023E1A58754}" destId="{65408750-F437-4C5F-9D17-EE92C7CC4ABC}" srcOrd="0" destOrd="0" presId="urn:microsoft.com/office/officeart/2018/2/layout/IconLabelList"/>
    <dgm:cxn modelId="{7B94BFF4-3149-43FD-9B97-C4A29E6715D9}" type="presOf" srcId="{9B987362-7A12-4CD2-8D8D-71C4059D1D22}" destId="{E5C873AD-A922-48FB-989B-B1B60FEBAC55}" srcOrd="0" destOrd="0" presId="urn:microsoft.com/office/officeart/2018/2/layout/IconLabelList"/>
    <dgm:cxn modelId="{6E17AE95-3F0C-4E6C-8F76-817DC9D30841}" type="presParOf" srcId="{6A6524D8-4F7B-4BC4-BB9F-9C9C3F998252}" destId="{3BD448AF-2AE8-46D1-958B-1731EA9EAE6E}" srcOrd="0" destOrd="0" presId="urn:microsoft.com/office/officeart/2018/2/layout/IconLabelList"/>
    <dgm:cxn modelId="{81CB2E3E-E31E-41A1-AC34-691209D1FB23}" type="presParOf" srcId="{3BD448AF-2AE8-46D1-958B-1731EA9EAE6E}" destId="{7C0A77CD-19FA-429D-966E-879BBA9320C6}" srcOrd="0" destOrd="0" presId="urn:microsoft.com/office/officeart/2018/2/layout/IconLabelList"/>
    <dgm:cxn modelId="{8922F47F-BA51-45AE-8D9C-BA80AB993C88}" type="presParOf" srcId="{3BD448AF-2AE8-46D1-958B-1731EA9EAE6E}" destId="{FFC8E8A0-5CF3-4F91-BA63-FF4D69BFB15F}" srcOrd="1" destOrd="0" presId="urn:microsoft.com/office/officeart/2018/2/layout/IconLabelList"/>
    <dgm:cxn modelId="{239F844D-EAA8-4BA8-9F20-7505CF5FE407}" type="presParOf" srcId="{3BD448AF-2AE8-46D1-958B-1731EA9EAE6E}" destId="{65408750-F437-4C5F-9D17-EE92C7CC4ABC}" srcOrd="2" destOrd="0" presId="urn:microsoft.com/office/officeart/2018/2/layout/IconLabelList"/>
    <dgm:cxn modelId="{51F5C4B1-C965-45FA-A87B-A59D324A9899}" type="presParOf" srcId="{6A6524D8-4F7B-4BC4-BB9F-9C9C3F998252}" destId="{2ACC9B21-D86F-4192-A2F9-BE3E0D110646}" srcOrd="1" destOrd="0" presId="urn:microsoft.com/office/officeart/2018/2/layout/IconLabelList"/>
    <dgm:cxn modelId="{D467108E-319A-4207-AB8E-FFA015BA1D68}" type="presParOf" srcId="{6A6524D8-4F7B-4BC4-BB9F-9C9C3F998252}" destId="{94D535C0-6848-43C6-B1DE-B531687F8073}" srcOrd="2" destOrd="0" presId="urn:microsoft.com/office/officeart/2018/2/layout/IconLabelList"/>
    <dgm:cxn modelId="{29656418-5C14-48CD-AE45-6838F7B7BE21}" type="presParOf" srcId="{94D535C0-6848-43C6-B1DE-B531687F8073}" destId="{34B92103-5FAA-44EC-A9D2-4D5E7FABE57F}" srcOrd="0" destOrd="0" presId="urn:microsoft.com/office/officeart/2018/2/layout/IconLabelList"/>
    <dgm:cxn modelId="{7B861681-FA78-4B1F-9FBC-36E9674DDEF3}" type="presParOf" srcId="{94D535C0-6848-43C6-B1DE-B531687F8073}" destId="{C844096F-A538-4911-B1EC-3F159BC322FD}" srcOrd="1" destOrd="0" presId="urn:microsoft.com/office/officeart/2018/2/layout/IconLabelList"/>
    <dgm:cxn modelId="{D1545ED8-AC72-4F41-8393-17E19309259C}" type="presParOf" srcId="{94D535C0-6848-43C6-B1DE-B531687F8073}" destId="{E5C873AD-A922-48FB-989B-B1B60FEBAC55}" srcOrd="2" destOrd="0" presId="urn:microsoft.com/office/officeart/2018/2/layout/IconLabelList"/>
    <dgm:cxn modelId="{D1853107-392C-4CF7-B59B-F86E6936E4D1}" type="presParOf" srcId="{6A6524D8-4F7B-4BC4-BB9F-9C9C3F998252}" destId="{E7BABFBB-7C60-4792-A3DA-312D852F0348}" srcOrd="3" destOrd="0" presId="urn:microsoft.com/office/officeart/2018/2/layout/IconLabelList"/>
    <dgm:cxn modelId="{2C8DE5A6-55CF-470A-979F-F9A43DEA7FBC}" type="presParOf" srcId="{6A6524D8-4F7B-4BC4-BB9F-9C9C3F998252}" destId="{2CB51C10-1E78-4923-AA6A-38AFF2845057}" srcOrd="4" destOrd="0" presId="urn:microsoft.com/office/officeart/2018/2/layout/IconLabelList"/>
    <dgm:cxn modelId="{DADDFAC9-CE64-40BB-AB2A-1B69A6EB2DE3}" type="presParOf" srcId="{2CB51C10-1E78-4923-AA6A-38AFF2845057}" destId="{ADEAE04B-A7D5-4197-ADAF-F3F29B9039F1}" srcOrd="0" destOrd="0" presId="urn:microsoft.com/office/officeart/2018/2/layout/IconLabelList"/>
    <dgm:cxn modelId="{77F9A166-BD00-4C00-B85A-ED6BDDB07272}" type="presParOf" srcId="{2CB51C10-1E78-4923-AA6A-38AFF2845057}" destId="{AAABA1A8-2DA0-46F5-B8D7-299EF91048E7}" srcOrd="1" destOrd="0" presId="urn:microsoft.com/office/officeart/2018/2/layout/IconLabelList"/>
    <dgm:cxn modelId="{160C3813-B29D-406D-A58B-A1CF8E2E1523}" type="presParOf" srcId="{2CB51C10-1E78-4923-AA6A-38AFF2845057}" destId="{ADC512BD-9A1A-473F-A5C1-5033DDDCC7A2}" srcOrd="2" destOrd="0" presId="urn:microsoft.com/office/officeart/2018/2/layout/IconLabelList"/>
    <dgm:cxn modelId="{D2205B72-4608-4311-A3EB-3059EBCBA5DE}" type="presParOf" srcId="{6A6524D8-4F7B-4BC4-BB9F-9C9C3F998252}" destId="{F62BF51F-1C90-4B17-B1D4-6198B2E1DAF2}" srcOrd="5" destOrd="0" presId="urn:microsoft.com/office/officeart/2018/2/layout/IconLabelList"/>
    <dgm:cxn modelId="{89C854B3-CEEC-49A7-A3CE-8B8314C8239F}" type="presParOf" srcId="{6A6524D8-4F7B-4BC4-BB9F-9C9C3F998252}" destId="{B3F2263A-9404-4175-A956-A47118092848}" srcOrd="6" destOrd="0" presId="urn:microsoft.com/office/officeart/2018/2/layout/IconLabelList"/>
    <dgm:cxn modelId="{C1DE5E9F-016B-48E6-AFA7-54769DAC981C}" type="presParOf" srcId="{B3F2263A-9404-4175-A956-A47118092848}" destId="{D4A5D270-EB15-4C01-BBDC-83AB8DBA08B4}" srcOrd="0" destOrd="0" presId="urn:microsoft.com/office/officeart/2018/2/layout/IconLabelList"/>
    <dgm:cxn modelId="{B2A0928F-8B7C-49A0-B543-49892765BC0A}" type="presParOf" srcId="{B3F2263A-9404-4175-A956-A47118092848}" destId="{DB5BEB3E-00C6-404F-94AF-4A43B586FCB7}" srcOrd="1" destOrd="0" presId="urn:microsoft.com/office/officeart/2018/2/layout/IconLabelList"/>
    <dgm:cxn modelId="{92E11BD4-D927-4815-85D9-188BDF6D3C57}" type="presParOf" srcId="{B3F2263A-9404-4175-A956-A47118092848}" destId="{C1DD4AC0-0E53-46C1-98EF-B089FDF18B16}"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ACBBFD-AEA2-4FAB-A2CA-7DC62E94FBD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1A5C4798-7133-409A-A687-31B17E23ADF8}">
      <dgm:prSet phldrT="[Text]"/>
      <dgm:spPr/>
      <dgm:t>
        <a:bodyPr/>
        <a:lstStyle/>
        <a:p>
          <a:r>
            <a:rPr lang="en-GB"/>
            <a:t>AS2 Transfer home to Hospice</a:t>
          </a:r>
        </a:p>
      </dgm:t>
    </dgm:pt>
    <dgm:pt modelId="{E00EE3BD-AE06-4D61-A617-A6318D7B918D}" type="parTrans" cxnId="{EFF83142-FDC6-40BE-B1B6-014B7C94AC34}">
      <dgm:prSet/>
      <dgm:spPr/>
      <dgm:t>
        <a:bodyPr/>
        <a:lstStyle/>
        <a:p>
          <a:endParaRPr lang="en-GB"/>
        </a:p>
      </dgm:t>
    </dgm:pt>
    <dgm:pt modelId="{AEE6BAA6-D5D5-4898-A082-AC801D361A2A}" type="sibTrans" cxnId="{EFF83142-FDC6-40BE-B1B6-014B7C94AC34}">
      <dgm:prSet/>
      <dgm:spPr/>
      <dgm:t>
        <a:bodyPr/>
        <a:lstStyle/>
        <a:p>
          <a:endParaRPr lang="en-GB"/>
        </a:p>
      </dgm:t>
    </dgm:pt>
    <dgm:pt modelId="{15166312-38A2-4ABA-B253-EB63962D1A55}">
      <dgm:prSet phldrT="[Text]"/>
      <dgm:spPr/>
      <dgm:t>
        <a:bodyPr/>
        <a:lstStyle/>
        <a:p>
          <a:r>
            <a:rPr lang="en-GB"/>
            <a:t>Urgent Tier Crew Sent</a:t>
          </a:r>
        </a:p>
      </dgm:t>
    </dgm:pt>
    <dgm:pt modelId="{55C97910-7FDA-4056-BB3E-1209D2FB6B46}" type="parTrans" cxnId="{329C5BF7-AD67-400D-9102-2A9C45207D71}">
      <dgm:prSet/>
      <dgm:spPr/>
      <dgm:t>
        <a:bodyPr/>
        <a:lstStyle/>
        <a:p>
          <a:endParaRPr lang="en-GB"/>
        </a:p>
      </dgm:t>
    </dgm:pt>
    <dgm:pt modelId="{25DAAD7D-F4DF-446F-9D72-B00EDB5FE04A}" type="sibTrans" cxnId="{329C5BF7-AD67-400D-9102-2A9C45207D71}">
      <dgm:prSet/>
      <dgm:spPr/>
      <dgm:t>
        <a:bodyPr/>
        <a:lstStyle/>
        <a:p>
          <a:endParaRPr lang="en-GB"/>
        </a:p>
      </dgm:t>
    </dgm:pt>
    <dgm:pt modelId="{B096CE18-44A9-4159-ABCD-102A042D5121}">
      <dgm:prSet phldrT="[Text]"/>
      <dgm:spPr/>
      <dgm:t>
        <a:bodyPr/>
        <a:lstStyle/>
        <a:p>
          <a:r>
            <a:rPr lang="en-GB"/>
            <a:t>Crew recognise symptoms</a:t>
          </a:r>
        </a:p>
      </dgm:t>
    </dgm:pt>
    <dgm:pt modelId="{313C7B25-9AEF-4BB5-BED1-39F237854699}" type="parTrans" cxnId="{D7C51505-53A5-4679-8933-024910A2FF49}">
      <dgm:prSet/>
      <dgm:spPr/>
      <dgm:t>
        <a:bodyPr/>
        <a:lstStyle/>
        <a:p>
          <a:endParaRPr lang="en-GB"/>
        </a:p>
      </dgm:t>
    </dgm:pt>
    <dgm:pt modelId="{60562F25-84AA-41BE-9F33-059B2C3E688B}" type="sibTrans" cxnId="{D7C51505-53A5-4679-8933-024910A2FF49}">
      <dgm:prSet/>
      <dgm:spPr/>
      <dgm:t>
        <a:bodyPr/>
        <a:lstStyle/>
        <a:p>
          <a:endParaRPr lang="en-GB"/>
        </a:p>
      </dgm:t>
    </dgm:pt>
    <dgm:pt modelId="{721800C4-3895-41CB-9B11-E89271715428}" type="pres">
      <dgm:prSet presAssocID="{A4ACBBFD-AEA2-4FAB-A2CA-7DC62E94FBD8}" presName="linear" presStyleCnt="0">
        <dgm:presLayoutVars>
          <dgm:dir/>
          <dgm:animLvl val="lvl"/>
          <dgm:resizeHandles val="exact"/>
        </dgm:presLayoutVars>
      </dgm:prSet>
      <dgm:spPr/>
    </dgm:pt>
    <dgm:pt modelId="{FC9DFD1D-9836-4C4F-A77E-8C3A13F7C269}" type="pres">
      <dgm:prSet presAssocID="{1A5C4798-7133-409A-A687-31B17E23ADF8}" presName="parentLin" presStyleCnt="0"/>
      <dgm:spPr/>
    </dgm:pt>
    <dgm:pt modelId="{4533430F-EEC1-48B8-A2E4-20C503D0BE38}" type="pres">
      <dgm:prSet presAssocID="{1A5C4798-7133-409A-A687-31B17E23ADF8}" presName="parentLeftMargin" presStyleLbl="node1" presStyleIdx="0" presStyleCnt="3"/>
      <dgm:spPr/>
    </dgm:pt>
    <dgm:pt modelId="{B76741A9-74DE-433B-97E5-3786F2304C33}" type="pres">
      <dgm:prSet presAssocID="{1A5C4798-7133-409A-A687-31B17E23ADF8}" presName="parentText" presStyleLbl="node1" presStyleIdx="0" presStyleCnt="3">
        <dgm:presLayoutVars>
          <dgm:chMax val="0"/>
          <dgm:bulletEnabled val="1"/>
        </dgm:presLayoutVars>
      </dgm:prSet>
      <dgm:spPr/>
    </dgm:pt>
    <dgm:pt modelId="{357E2B69-6F2F-4248-A38F-129EEB0024F0}" type="pres">
      <dgm:prSet presAssocID="{1A5C4798-7133-409A-A687-31B17E23ADF8}" presName="negativeSpace" presStyleCnt="0"/>
      <dgm:spPr/>
    </dgm:pt>
    <dgm:pt modelId="{2944BF5C-057E-41DC-9416-854F6E904080}" type="pres">
      <dgm:prSet presAssocID="{1A5C4798-7133-409A-A687-31B17E23ADF8}" presName="childText" presStyleLbl="conFgAcc1" presStyleIdx="0" presStyleCnt="3">
        <dgm:presLayoutVars>
          <dgm:bulletEnabled val="1"/>
        </dgm:presLayoutVars>
      </dgm:prSet>
      <dgm:spPr/>
    </dgm:pt>
    <dgm:pt modelId="{855D64AC-CF21-455B-8793-8F7872F557B6}" type="pres">
      <dgm:prSet presAssocID="{AEE6BAA6-D5D5-4898-A082-AC801D361A2A}" presName="spaceBetweenRectangles" presStyleCnt="0"/>
      <dgm:spPr/>
    </dgm:pt>
    <dgm:pt modelId="{B81688A0-B9FF-4881-B007-3FA080436561}" type="pres">
      <dgm:prSet presAssocID="{15166312-38A2-4ABA-B253-EB63962D1A55}" presName="parentLin" presStyleCnt="0"/>
      <dgm:spPr/>
    </dgm:pt>
    <dgm:pt modelId="{90D6A262-57F7-4455-AE50-061316C46C3B}" type="pres">
      <dgm:prSet presAssocID="{15166312-38A2-4ABA-B253-EB63962D1A55}" presName="parentLeftMargin" presStyleLbl="node1" presStyleIdx="0" presStyleCnt="3"/>
      <dgm:spPr/>
    </dgm:pt>
    <dgm:pt modelId="{64E2ADA3-129C-410B-83E5-81A7F40C76DA}" type="pres">
      <dgm:prSet presAssocID="{15166312-38A2-4ABA-B253-EB63962D1A55}" presName="parentText" presStyleLbl="node1" presStyleIdx="1" presStyleCnt="3" custLinFactNeighborX="25476" custLinFactNeighborY="11495">
        <dgm:presLayoutVars>
          <dgm:chMax val="0"/>
          <dgm:bulletEnabled val="1"/>
        </dgm:presLayoutVars>
      </dgm:prSet>
      <dgm:spPr/>
    </dgm:pt>
    <dgm:pt modelId="{B3D00EB0-C633-41FB-B086-A1EAE11F1768}" type="pres">
      <dgm:prSet presAssocID="{15166312-38A2-4ABA-B253-EB63962D1A55}" presName="negativeSpace" presStyleCnt="0"/>
      <dgm:spPr/>
    </dgm:pt>
    <dgm:pt modelId="{67860354-D504-42CA-B61D-5AF1585E016B}" type="pres">
      <dgm:prSet presAssocID="{15166312-38A2-4ABA-B253-EB63962D1A55}" presName="childText" presStyleLbl="conFgAcc1" presStyleIdx="1" presStyleCnt="3">
        <dgm:presLayoutVars>
          <dgm:bulletEnabled val="1"/>
        </dgm:presLayoutVars>
      </dgm:prSet>
      <dgm:spPr/>
    </dgm:pt>
    <dgm:pt modelId="{9759BDA4-31D3-4857-AD0C-3938CB2F4271}" type="pres">
      <dgm:prSet presAssocID="{25DAAD7D-F4DF-446F-9D72-B00EDB5FE04A}" presName="spaceBetweenRectangles" presStyleCnt="0"/>
      <dgm:spPr/>
    </dgm:pt>
    <dgm:pt modelId="{FA68E5DB-F310-4DDF-8B85-0CF225F2A26D}" type="pres">
      <dgm:prSet presAssocID="{B096CE18-44A9-4159-ABCD-102A042D5121}" presName="parentLin" presStyleCnt="0"/>
      <dgm:spPr/>
    </dgm:pt>
    <dgm:pt modelId="{8D026651-1DA3-4E7E-8A67-139B11DB7324}" type="pres">
      <dgm:prSet presAssocID="{B096CE18-44A9-4159-ABCD-102A042D5121}" presName="parentLeftMargin" presStyleLbl="node1" presStyleIdx="1" presStyleCnt="3"/>
      <dgm:spPr/>
    </dgm:pt>
    <dgm:pt modelId="{85C1A109-2F99-44CB-AE3E-119657AE8E5A}" type="pres">
      <dgm:prSet presAssocID="{B096CE18-44A9-4159-ABCD-102A042D5121}" presName="parentText" presStyleLbl="node1" presStyleIdx="2" presStyleCnt="3">
        <dgm:presLayoutVars>
          <dgm:chMax val="0"/>
          <dgm:bulletEnabled val="1"/>
        </dgm:presLayoutVars>
      </dgm:prSet>
      <dgm:spPr/>
    </dgm:pt>
    <dgm:pt modelId="{F5AE9A64-08F6-4DAF-A284-C9B777430074}" type="pres">
      <dgm:prSet presAssocID="{B096CE18-44A9-4159-ABCD-102A042D5121}" presName="negativeSpace" presStyleCnt="0"/>
      <dgm:spPr/>
    </dgm:pt>
    <dgm:pt modelId="{24A46647-9F04-473A-BD68-6B7761A6BC61}" type="pres">
      <dgm:prSet presAssocID="{B096CE18-44A9-4159-ABCD-102A042D5121}" presName="childText" presStyleLbl="conFgAcc1" presStyleIdx="2" presStyleCnt="3">
        <dgm:presLayoutVars>
          <dgm:bulletEnabled val="1"/>
        </dgm:presLayoutVars>
      </dgm:prSet>
      <dgm:spPr/>
    </dgm:pt>
  </dgm:ptLst>
  <dgm:cxnLst>
    <dgm:cxn modelId="{9B37BE01-C0EE-4A58-8348-B643B4E89F95}" type="presOf" srcId="{B096CE18-44A9-4159-ABCD-102A042D5121}" destId="{85C1A109-2F99-44CB-AE3E-119657AE8E5A}" srcOrd="1" destOrd="0" presId="urn:microsoft.com/office/officeart/2005/8/layout/list1"/>
    <dgm:cxn modelId="{D7C51505-53A5-4679-8933-024910A2FF49}" srcId="{A4ACBBFD-AEA2-4FAB-A2CA-7DC62E94FBD8}" destId="{B096CE18-44A9-4159-ABCD-102A042D5121}" srcOrd="2" destOrd="0" parTransId="{313C7B25-9AEF-4BB5-BED1-39F237854699}" sibTransId="{60562F25-84AA-41BE-9F33-059B2C3E688B}"/>
    <dgm:cxn modelId="{EFF83142-FDC6-40BE-B1B6-014B7C94AC34}" srcId="{A4ACBBFD-AEA2-4FAB-A2CA-7DC62E94FBD8}" destId="{1A5C4798-7133-409A-A687-31B17E23ADF8}" srcOrd="0" destOrd="0" parTransId="{E00EE3BD-AE06-4D61-A617-A6318D7B918D}" sibTransId="{AEE6BAA6-D5D5-4898-A082-AC801D361A2A}"/>
    <dgm:cxn modelId="{010DA145-4AB1-4906-9911-300B3819AAD8}" type="presOf" srcId="{1A5C4798-7133-409A-A687-31B17E23ADF8}" destId="{B76741A9-74DE-433B-97E5-3786F2304C33}" srcOrd="1" destOrd="0" presId="urn:microsoft.com/office/officeart/2005/8/layout/list1"/>
    <dgm:cxn modelId="{3B33824B-F8A5-4D5C-BEBC-6337BC3F00B1}" type="presOf" srcId="{15166312-38A2-4ABA-B253-EB63962D1A55}" destId="{90D6A262-57F7-4455-AE50-061316C46C3B}" srcOrd="0" destOrd="0" presId="urn:microsoft.com/office/officeart/2005/8/layout/list1"/>
    <dgm:cxn modelId="{3AEB436C-C26A-4EA7-8C4A-F0C6E46F2878}" type="presOf" srcId="{1A5C4798-7133-409A-A687-31B17E23ADF8}" destId="{4533430F-EEC1-48B8-A2E4-20C503D0BE38}" srcOrd="0" destOrd="0" presId="urn:microsoft.com/office/officeart/2005/8/layout/list1"/>
    <dgm:cxn modelId="{485A24C6-9BCD-430E-8D85-C80AF0291B29}" type="presOf" srcId="{B096CE18-44A9-4159-ABCD-102A042D5121}" destId="{8D026651-1DA3-4E7E-8A67-139B11DB7324}" srcOrd="0" destOrd="0" presId="urn:microsoft.com/office/officeart/2005/8/layout/list1"/>
    <dgm:cxn modelId="{F218F2E7-BAB2-47CB-AD63-599CEB4629B7}" type="presOf" srcId="{A4ACBBFD-AEA2-4FAB-A2CA-7DC62E94FBD8}" destId="{721800C4-3895-41CB-9B11-E89271715428}" srcOrd="0" destOrd="0" presId="urn:microsoft.com/office/officeart/2005/8/layout/list1"/>
    <dgm:cxn modelId="{329C5BF7-AD67-400D-9102-2A9C45207D71}" srcId="{A4ACBBFD-AEA2-4FAB-A2CA-7DC62E94FBD8}" destId="{15166312-38A2-4ABA-B253-EB63962D1A55}" srcOrd="1" destOrd="0" parTransId="{55C97910-7FDA-4056-BB3E-1209D2FB6B46}" sibTransId="{25DAAD7D-F4DF-446F-9D72-B00EDB5FE04A}"/>
    <dgm:cxn modelId="{F0F36DF7-8590-4C3F-B62A-044FE61B4A09}" type="presOf" srcId="{15166312-38A2-4ABA-B253-EB63962D1A55}" destId="{64E2ADA3-129C-410B-83E5-81A7F40C76DA}" srcOrd="1" destOrd="0" presId="urn:microsoft.com/office/officeart/2005/8/layout/list1"/>
    <dgm:cxn modelId="{094A781D-7F14-4A54-B46E-1971E80844CB}" type="presParOf" srcId="{721800C4-3895-41CB-9B11-E89271715428}" destId="{FC9DFD1D-9836-4C4F-A77E-8C3A13F7C269}" srcOrd="0" destOrd="0" presId="urn:microsoft.com/office/officeart/2005/8/layout/list1"/>
    <dgm:cxn modelId="{E4907735-86D5-4C34-92C5-809870F450B2}" type="presParOf" srcId="{FC9DFD1D-9836-4C4F-A77E-8C3A13F7C269}" destId="{4533430F-EEC1-48B8-A2E4-20C503D0BE38}" srcOrd="0" destOrd="0" presId="urn:microsoft.com/office/officeart/2005/8/layout/list1"/>
    <dgm:cxn modelId="{CF9F1956-692B-4AFB-9680-16302E624DDC}" type="presParOf" srcId="{FC9DFD1D-9836-4C4F-A77E-8C3A13F7C269}" destId="{B76741A9-74DE-433B-97E5-3786F2304C33}" srcOrd="1" destOrd="0" presId="urn:microsoft.com/office/officeart/2005/8/layout/list1"/>
    <dgm:cxn modelId="{C5FE4621-0467-46A4-BB34-8DC56BE3BDBF}" type="presParOf" srcId="{721800C4-3895-41CB-9B11-E89271715428}" destId="{357E2B69-6F2F-4248-A38F-129EEB0024F0}" srcOrd="1" destOrd="0" presId="urn:microsoft.com/office/officeart/2005/8/layout/list1"/>
    <dgm:cxn modelId="{7A7F8DDB-751E-4F44-8B95-95AECF57AC00}" type="presParOf" srcId="{721800C4-3895-41CB-9B11-E89271715428}" destId="{2944BF5C-057E-41DC-9416-854F6E904080}" srcOrd="2" destOrd="0" presId="urn:microsoft.com/office/officeart/2005/8/layout/list1"/>
    <dgm:cxn modelId="{7C940F28-6B27-4F61-BFCE-F6174805940C}" type="presParOf" srcId="{721800C4-3895-41CB-9B11-E89271715428}" destId="{855D64AC-CF21-455B-8793-8F7872F557B6}" srcOrd="3" destOrd="0" presId="urn:microsoft.com/office/officeart/2005/8/layout/list1"/>
    <dgm:cxn modelId="{30A6EDE5-43EF-486C-A1E2-1433CB7E4E8A}" type="presParOf" srcId="{721800C4-3895-41CB-9B11-E89271715428}" destId="{B81688A0-B9FF-4881-B007-3FA080436561}" srcOrd="4" destOrd="0" presId="urn:microsoft.com/office/officeart/2005/8/layout/list1"/>
    <dgm:cxn modelId="{26195644-A4E5-4C59-BF5A-8622E53E526A}" type="presParOf" srcId="{B81688A0-B9FF-4881-B007-3FA080436561}" destId="{90D6A262-57F7-4455-AE50-061316C46C3B}" srcOrd="0" destOrd="0" presId="urn:microsoft.com/office/officeart/2005/8/layout/list1"/>
    <dgm:cxn modelId="{EA97EF0C-64C2-4DB8-B6F2-9DC7A7EA6E50}" type="presParOf" srcId="{B81688A0-B9FF-4881-B007-3FA080436561}" destId="{64E2ADA3-129C-410B-83E5-81A7F40C76DA}" srcOrd="1" destOrd="0" presId="urn:microsoft.com/office/officeart/2005/8/layout/list1"/>
    <dgm:cxn modelId="{D5EAAA6B-F713-4390-B883-14DF404DA944}" type="presParOf" srcId="{721800C4-3895-41CB-9B11-E89271715428}" destId="{B3D00EB0-C633-41FB-B086-A1EAE11F1768}" srcOrd="5" destOrd="0" presId="urn:microsoft.com/office/officeart/2005/8/layout/list1"/>
    <dgm:cxn modelId="{0DB078F3-6A78-4B8F-AE93-A6C255696044}" type="presParOf" srcId="{721800C4-3895-41CB-9B11-E89271715428}" destId="{67860354-D504-42CA-B61D-5AF1585E016B}" srcOrd="6" destOrd="0" presId="urn:microsoft.com/office/officeart/2005/8/layout/list1"/>
    <dgm:cxn modelId="{BE481E98-3D48-48E7-911B-B2B5123CC36A}" type="presParOf" srcId="{721800C4-3895-41CB-9B11-E89271715428}" destId="{9759BDA4-31D3-4857-AD0C-3938CB2F4271}" srcOrd="7" destOrd="0" presId="urn:microsoft.com/office/officeart/2005/8/layout/list1"/>
    <dgm:cxn modelId="{40771561-FF6B-4F34-AA6C-AE7F871D6813}" type="presParOf" srcId="{721800C4-3895-41CB-9B11-E89271715428}" destId="{FA68E5DB-F310-4DDF-8B85-0CF225F2A26D}" srcOrd="8" destOrd="0" presId="urn:microsoft.com/office/officeart/2005/8/layout/list1"/>
    <dgm:cxn modelId="{BCF796BE-8D84-4357-B0CD-ED1DA661670D}" type="presParOf" srcId="{FA68E5DB-F310-4DDF-8B85-0CF225F2A26D}" destId="{8D026651-1DA3-4E7E-8A67-139B11DB7324}" srcOrd="0" destOrd="0" presId="urn:microsoft.com/office/officeart/2005/8/layout/list1"/>
    <dgm:cxn modelId="{22F2DF2F-32ED-4E4B-A9E6-B510D4B9B013}" type="presParOf" srcId="{FA68E5DB-F310-4DDF-8B85-0CF225F2A26D}" destId="{85C1A109-2F99-44CB-AE3E-119657AE8E5A}" srcOrd="1" destOrd="0" presId="urn:microsoft.com/office/officeart/2005/8/layout/list1"/>
    <dgm:cxn modelId="{4BE50C1B-1A6C-4FF5-8796-F5A9AAFAD621}" type="presParOf" srcId="{721800C4-3895-41CB-9B11-E89271715428}" destId="{F5AE9A64-08F6-4DAF-A284-C9B777430074}" srcOrd="9" destOrd="0" presId="urn:microsoft.com/office/officeart/2005/8/layout/list1"/>
    <dgm:cxn modelId="{D73DB364-2F2C-412A-B36A-369DD9E8050C}" type="presParOf" srcId="{721800C4-3895-41CB-9B11-E89271715428}" destId="{24A46647-9F04-473A-BD68-6B7761A6BC61}" srcOrd="1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ACBBFD-AEA2-4FAB-A2CA-7DC62E94FBD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1A5C4798-7133-409A-A687-31B17E23ADF8}">
      <dgm:prSet phldrT="[Text]"/>
      <dgm:spPr/>
      <dgm:t>
        <a:bodyPr/>
        <a:lstStyle/>
        <a:p>
          <a:r>
            <a:rPr lang="en-GB"/>
            <a:t>Prof to Prof call with Hospice</a:t>
          </a:r>
        </a:p>
      </dgm:t>
    </dgm:pt>
    <dgm:pt modelId="{E00EE3BD-AE06-4D61-A617-A6318D7B918D}" type="parTrans" cxnId="{EFF83142-FDC6-40BE-B1B6-014B7C94AC34}">
      <dgm:prSet/>
      <dgm:spPr/>
      <dgm:t>
        <a:bodyPr/>
        <a:lstStyle/>
        <a:p>
          <a:endParaRPr lang="en-GB"/>
        </a:p>
      </dgm:t>
    </dgm:pt>
    <dgm:pt modelId="{AEE6BAA6-D5D5-4898-A082-AC801D361A2A}" type="sibTrans" cxnId="{EFF83142-FDC6-40BE-B1B6-014B7C94AC34}">
      <dgm:prSet/>
      <dgm:spPr/>
      <dgm:t>
        <a:bodyPr/>
        <a:lstStyle/>
        <a:p>
          <a:endParaRPr lang="en-GB"/>
        </a:p>
      </dgm:t>
    </dgm:pt>
    <dgm:pt modelId="{15166312-38A2-4ABA-B253-EB63962D1A55}">
      <dgm:prSet phldrT="[Text]"/>
      <dgm:spPr/>
      <dgm:t>
        <a:bodyPr/>
        <a:lstStyle/>
        <a:p>
          <a:r>
            <a:rPr lang="en-GB"/>
            <a:t>JIC medication Administered</a:t>
          </a:r>
        </a:p>
      </dgm:t>
    </dgm:pt>
    <dgm:pt modelId="{55C97910-7FDA-4056-BB3E-1209D2FB6B46}" type="parTrans" cxnId="{329C5BF7-AD67-400D-9102-2A9C45207D71}">
      <dgm:prSet/>
      <dgm:spPr/>
      <dgm:t>
        <a:bodyPr/>
        <a:lstStyle/>
        <a:p>
          <a:endParaRPr lang="en-GB"/>
        </a:p>
      </dgm:t>
    </dgm:pt>
    <dgm:pt modelId="{25DAAD7D-F4DF-446F-9D72-B00EDB5FE04A}" type="sibTrans" cxnId="{329C5BF7-AD67-400D-9102-2A9C45207D71}">
      <dgm:prSet/>
      <dgm:spPr/>
      <dgm:t>
        <a:bodyPr/>
        <a:lstStyle/>
        <a:p>
          <a:endParaRPr lang="en-GB"/>
        </a:p>
      </dgm:t>
    </dgm:pt>
    <dgm:pt modelId="{B096CE18-44A9-4159-ABCD-102A042D5121}">
      <dgm:prSet phldrT="[Text]"/>
      <dgm:spPr/>
      <dgm:t>
        <a:bodyPr/>
        <a:lstStyle/>
        <a:p>
          <a:r>
            <a:rPr lang="en-GB"/>
            <a:t>Appropriate care delivery</a:t>
          </a:r>
        </a:p>
      </dgm:t>
    </dgm:pt>
    <dgm:pt modelId="{313C7B25-9AEF-4BB5-BED1-39F237854699}" type="parTrans" cxnId="{D7C51505-53A5-4679-8933-024910A2FF49}">
      <dgm:prSet/>
      <dgm:spPr/>
      <dgm:t>
        <a:bodyPr/>
        <a:lstStyle/>
        <a:p>
          <a:endParaRPr lang="en-GB"/>
        </a:p>
      </dgm:t>
    </dgm:pt>
    <dgm:pt modelId="{60562F25-84AA-41BE-9F33-059B2C3E688B}" type="sibTrans" cxnId="{D7C51505-53A5-4679-8933-024910A2FF49}">
      <dgm:prSet/>
      <dgm:spPr/>
      <dgm:t>
        <a:bodyPr/>
        <a:lstStyle/>
        <a:p>
          <a:endParaRPr lang="en-GB"/>
        </a:p>
      </dgm:t>
    </dgm:pt>
    <dgm:pt modelId="{721800C4-3895-41CB-9B11-E89271715428}" type="pres">
      <dgm:prSet presAssocID="{A4ACBBFD-AEA2-4FAB-A2CA-7DC62E94FBD8}" presName="linear" presStyleCnt="0">
        <dgm:presLayoutVars>
          <dgm:dir/>
          <dgm:animLvl val="lvl"/>
          <dgm:resizeHandles val="exact"/>
        </dgm:presLayoutVars>
      </dgm:prSet>
      <dgm:spPr/>
    </dgm:pt>
    <dgm:pt modelId="{FC9DFD1D-9836-4C4F-A77E-8C3A13F7C269}" type="pres">
      <dgm:prSet presAssocID="{1A5C4798-7133-409A-A687-31B17E23ADF8}" presName="parentLin" presStyleCnt="0"/>
      <dgm:spPr/>
    </dgm:pt>
    <dgm:pt modelId="{4533430F-EEC1-48B8-A2E4-20C503D0BE38}" type="pres">
      <dgm:prSet presAssocID="{1A5C4798-7133-409A-A687-31B17E23ADF8}" presName="parentLeftMargin" presStyleLbl="node1" presStyleIdx="0" presStyleCnt="3"/>
      <dgm:spPr/>
    </dgm:pt>
    <dgm:pt modelId="{B76741A9-74DE-433B-97E5-3786F2304C33}" type="pres">
      <dgm:prSet presAssocID="{1A5C4798-7133-409A-A687-31B17E23ADF8}" presName="parentText" presStyleLbl="node1" presStyleIdx="0" presStyleCnt="3">
        <dgm:presLayoutVars>
          <dgm:chMax val="0"/>
          <dgm:bulletEnabled val="1"/>
        </dgm:presLayoutVars>
      </dgm:prSet>
      <dgm:spPr/>
    </dgm:pt>
    <dgm:pt modelId="{357E2B69-6F2F-4248-A38F-129EEB0024F0}" type="pres">
      <dgm:prSet presAssocID="{1A5C4798-7133-409A-A687-31B17E23ADF8}" presName="negativeSpace" presStyleCnt="0"/>
      <dgm:spPr/>
    </dgm:pt>
    <dgm:pt modelId="{2944BF5C-057E-41DC-9416-854F6E904080}" type="pres">
      <dgm:prSet presAssocID="{1A5C4798-7133-409A-A687-31B17E23ADF8}" presName="childText" presStyleLbl="conFgAcc1" presStyleIdx="0" presStyleCnt="3">
        <dgm:presLayoutVars>
          <dgm:bulletEnabled val="1"/>
        </dgm:presLayoutVars>
      </dgm:prSet>
      <dgm:spPr/>
    </dgm:pt>
    <dgm:pt modelId="{855D64AC-CF21-455B-8793-8F7872F557B6}" type="pres">
      <dgm:prSet presAssocID="{AEE6BAA6-D5D5-4898-A082-AC801D361A2A}" presName="spaceBetweenRectangles" presStyleCnt="0"/>
      <dgm:spPr/>
    </dgm:pt>
    <dgm:pt modelId="{B81688A0-B9FF-4881-B007-3FA080436561}" type="pres">
      <dgm:prSet presAssocID="{15166312-38A2-4ABA-B253-EB63962D1A55}" presName="parentLin" presStyleCnt="0"/>
      <dgm:spPr/>
    </dgm:pt>
    <dgm:pt modelId="{90D6A262-57F7-4455-AE50-061316C46C3B}" type="pres">
      <dgm:prSet presAssocID="{15166312-38A2-4ABA-B253-EB63962D1A55}" presName="parentLeftMargin" presStyleLbl="node1" presStyleIdx="0" presStyleCnt="3"/>
      <dgm:spPr/>
    </dgm:pt>
    <dgm:pt modelId="{64E2ADA3-129C-410B-83E5-81A7F40C76DA}" type="pres">
      <dgm:prSet presAssocID="{15166312-38A2-4ABA-B253-EB63962D1A55}" presName="parentText" presStyleLbl="node1" presStyleIdx="1" presStyleCnt="3" custLinFactNeighborX="25476" custLinFactNeighborY="11495">
        <dgm:presLayoutVars>
          <dgm:chMax val="0"/>
          <dgm:bulletEnabled val="1"/>
        </dgm:presLayoutVars>
      </dgm:prSet>
      <dgm:spPr/>
    </dgm:pt>
    <dgm:pt modelId="{B3D00EB0-C633-41FB-B086-A1EAE11F1768}" type="pres">
      <dgm:prSet presAssocID="{15166312-38A2-4ABA-B253-EB63962D1A55}" presName="negativeSpace" presStyleCnt="0"/>
      <dgm:spPr/>
    </dgm:pt>
    <dgm:pt modelId="{67860354-D504-42CA-B61D-5AF1585E016B}" type="pres">
      <dgm:prSet presAssocID="{15166312-38A2-4ABA-B253-EB63962D1A55}" presName="childText" presStyleLbl="conFgAcc1" presStyleIdx="1" presStyleCnt="3">
        <dgm:presLayoutVars>
          <dgm:bulletEnabled val="1"/>
        </dgm:presLayoutVars>
      </dgm:prSet>
      <dgm:spPr/>
    </dgm:pt>
    <dgm:pt modelId="{9759BDA4-31D3-4857-AD0C-3938CB2F4271}" type="pres">
      <dgm:prSet presAssocID="{25DAAD7D-F4DF-446F-9D72-B00EDB5FE04A}" presName="spaceBetweenRectangles" presStyleCnt="0"/>
      <dgm:spPr/>
    </dgm:pt>
    <dgm:pt modelId="{FA68E5DB-F310-4DDF-8B85-0CF225F2A26D}" type="pres">
      <dgm:prSet presAssocID="{B096CE18-44A9-4159-ABCD-102A042D5121}" presName="parentLin" presStyleCnt="0"/>
      <dgm:spPr/>
    </dgm:pt>
    <dgm:pt modelId="{8D026651-1DA3-4E7E-8A67-139B11DB7324}" type="pres">
      <dgm:prSet presAssocID="{B096CE18-44A9-4159-ABCD-102A042D5121}" presName="parentLeftMargin" presStyleLbl="node1" presStyleIdx="1" presStyleCnt="3"/>
      <dgm:spPr/>
    </dgm:pt>
    <dgm:pt modelId="{85C1A109-2F99-44CB-AE3E-119657AE8E5A}" type="pres">
      <dgm:prSet presAssocID="{B096CE18-44A9-4159-ABCD-102A042D5121}" presName="parentText" presStyleLbl="node1" presStyleIdx="2" presStyleCnt="3">
        <dgm:presLayoutVars>
          <dgm:chMax val="0"/>
          <dgm:bulletEnabled val="1"/>
        </dgm:presLayoutVars>
      </dgm:prSet>
      <dgm:spPr/>
    </dgm:pt>
    <dgm:pt modelId="{F5AE9A64-08F6-4DAF-A284-C9B777430074}" type="pres">
      <dgm:prSet presAssocID="{B096CE18-44A9-4159-ABCD-102A042D5121}" presName="negativeSpace" presStyleCnt="0"/>
      <dgm:spPr/>
    </dgm:pt>
    <dgm:pt modelId="{24A46647-9F04-473A-BD68-6B7761A6BC61}" type="pres">
      <dgm:prSet presAssocID="{B096CE18-44A9-4159-ABCD-102A042D5121}" presName="childText" presStyleLbl="conFgAcc1" presStyleIdx="2" presStyleCnt="3" custLinFactNeighborX="318" custLinFactNeighborY="30088">
        <dgm:presLayoutVars>
          <dgm:bulletEnabled val="1"/>
        </dgm:presLayoutVars>
      </dgm:prSet>
      <dgm:spPr/>
    </dgm:pt>
  </dgm:ptLst>
  <dgm:cxnLst>
    <dgm:cxn modelId="{9B37BE01-C0EE-4A58-8348-B643B4E89F95}" type="presOf" srcId="{B096CE18-44A9-4159-ABCD-102A042D5121}" destId="{85C1A109-2F99-44CB-AE3E-119657AE8E5A}" srcOrd="1" destOrd="0" presId="urn:microsoft.com/office/officeart/2005/8/layout/list1"/>
    <dgm:cxn modelId="{D7C51505-53A5-4679-8933-024910A2FF49}" srcId="{A4ACBBFD-AEA2-4FAB-A2CA-7DC62E94FBD8}" destId="{B096CE18-44A9-4159-ABCD-102A042D5121}" srcOrd="2" destOrd="0" parTransId="{313C7B25-9AEF-4BB5-BED1-39F237854699}" sibTransId="{60562F25-84AA-41BE-9F33-059B2C3E688B}"/>
    <dgm:cxn modelId="{EFF83142-FDC6-40BE-B1B6-014B7C94AC34}" srcId="{A4ACBBFD-AEA2-4FAB-A2CA-7DC62E94FBD8}" destId="{1A5C4798-7133-409A-A687-31B17E23ADF8}" srcOrd="0" destOrd="0" parTransId="{E00EE3BD-AE06-4D61-A617-A6318D7B918D}" sibTransId="{AEE6BAA6-D5D5-4898-A082-AC801D361A2A}"/>
    <dgm:cxn modelId="{010DA145-4AB1-4906-9911-300B3819AAD8}" type="presOf" srcId="{1A5C4798-7133-409A-A687-31B17E23ADF8}" destId="{B76741A9-74DE-433B-97E5-3786F2304C33}" srcOrd="1" destOrd="0" presId="urn:microsoft.com/office/officeart/2005/8/layout/list1"/>
    <dgm:cxn modelId="{3B33824B-F8A5-4D5C-BEBC-6337BC3F00B1}" type="presOf" srcId="{15166312-38A2-4ABA-B253-EB63962D1A55}" destId="{90D6A262-57F7-4455-AE50-061316C46C3B}" srcOrd="0" destOrd="0" presId="urn:microsoft.com/office/officeart/2005/8/layout/list1"/>
    <dgm:cxn modelId="{3AEB436C-C26A-4EA7-8C4A-F0C6E46F2878}" type="presOf" srcId="{1A5C4798-7133-409A-A687-31B17E23ADF8}" destId="{4533430F-EEC1-48B8-A2E4-20C503D0BE38}" srcOrd="0" destOrd="0" presId="urn:microsoft.com/office/officeart/2005/8/layout/list1"/>
    <dgm:cxn modelId="{485A24C6-9BCD-430E-8D85-C80AF0291B29}" type="presOf" srcId="{B096CE18-44A9-4159-ABCD-102A042D5121}" destId="{8D026651-1DA3-4E7E-8A67-139B11DB7324}" srcOrd="0" destOrd="0" presId="urn:microsoft.com/office/officeart/2005/8/layout/list1"/>
    <dgm:cxn modelId="{F218F2E7-BAB2-47CB-AD63-599CEB4629B7}" type="presOf" srcId="{A4ACBBFD-AEA2-4FAB-A2CA-7DC62E94FBD8}" destId="{721800C4-3895-41CB-9B11-E89271715428}" srcOrd="0" destOrd="0" presId="urn:microsoft.com/office/officeart/2005/8/layout/list1"/>
    <dgm:cxn modelId="{329C5BF7-AD67-400D-9102-2A9C45207D71}" srcId="{A4ACBBFD-AEA2-4FAB-A2CA-7DC62E94FBD8}" destId="{15166312-38A2-4ABA-B253-EB63962D1A55}" srcOrd="1" destOrd="0" parTransId="{55C97910-7FDA-4056-BB3E-1209D2FB6B46}" sibTransId="{25DAAD7D-F4DF-446F-9D72-B00EDB5FE04A}"/>
    <dgm:cxn modelId="{F0F36DF7-8590-4C3F-B62A-044FE61B4A09}" type="presOf" srcId="{15166312-38A2-4ABA-B253-EB63962D1A55}" destId="{64E2ADA3-129C-410B-83E5-81A7F40C76DA}" srcOrd="1" destOrd="0" presId="urn:microsoft.com/office/officeart/2005/8/layout/list1"/>
    <dgm:cxn modelId="{094A781D-7F14-4A54-B46E-1971E80844CB}" type="presParOf" srcId="{721800C4-3895-41CB-9B11-E89271715428}" destId="{FC9DFD1D-9836-4C4F-A77E-8C3A13F7C269}" srcOrd="0" destOrd="0" presId="urn:microsoft.com/office/officeart/2005/8/layout/list1"/>
    <dgm:cxn modelId="{E4907735-86D5-4C34-92C5-809870F450B2}" type="presParOf" srcId="{FC9DFD1D-9836-4C4F-A77E-8C3A13F7C269}" destId="{4533430F-EEC1-48B8-A2E4-20C503D0BE38}" srcOrd="0" destOrd="0" presId="urn:microsoft.com/office/officeart/2005/8/layout/list1"/>
    <dgm:cxn modelId="{CF9F1956-692B-4AFB-9680-16302E624DDC}" type="presParOf" srcId="{FC9DFD1D-9836-4C4F-A77E-8C3A13F7C269}" destId="{B76741A9-74DE-433B-97E5-3786F2304C33}" srcOrd="1" destOrd="0" presId="urn:microsoft.com/office/officeart/2005/8/layout/list1"/>
    <dgm:cxn modelId="{C5FE4621-0467-46A4-BB34-8DC56BE3BDBF}" type="presParOf" srcId="{721800C4-3895-41CB-9B11-E89271715428}" destId="{357E2B69-6F2F-4248-A38F-129EEB0024F0}" srcOrd="1" destOrd="0" presId="urn:microsoft.com/office/officeart/2005/8/layout/list1"/>
    <dgm:cxn modelId="{7A7F8DDB-751E-4F44-8B95-95AECF57AC00}" type="presParOf" srcId="{721800C4-3895-41CB-9B11-E89271715428}" destId="{2944BF5C-057E-41DC-9416-854F6E904080}" srcOrd="2" destOrd="0" presId="urn:microsoft.com/office/officeart/2005/8/layout/list1"/>
    <dgm:cxn modelId="{7C940F28-6B27-4F61-BFCE-F6174805940C}" type="presParOf" srcId="{721800C4-3895-41CB-9B11-E89271715428}" destId="{855D64AC-CF21-455B-8793-8F7872F557B6}" srcOrd="3" destOrd="0" presId="urn:microsoft.com/office/officeart/2005/8/layout/list1"/>
    <dgm:cxn modelId="{30A6EDE5-43EF-486C-A1E2-1433CB7E4E8A}" type="presParOf" srcId="{721800C4-3895-41CB-9B11-E89271715428}" destId="{B81688A0-B9FF-4881-B007-3FA080436561}" srcOrd="4" destOrd="0" presId="urn:microsoft.com/office/officeart/2005/8/layout/list1"/>
    <dgm:cxn modelId="{26195644-A4E5-4C59-BF5A-8622E53E526A}" type="presParOf" srcId="{B81688A0-B9FF-4881-B007-3FA080436561}" destId="{90D6A262-57F7-4455-AE50-061316C46C3B}" srcOrd="0" destOrd="0" presId="urn:microsoft.com/office/officeart/2005/8/layout/list1"/>
    <dgm:cxn modelId="{EA97EF0C-64C2-4DB8-B6F2-9DC7A7EA6E50}" type="presParOf" srcId="{B81688A0-B9FF-4881-B007-3FA080436561}" destId="{64E2ADA3-129C-410B-83E5-81A7F40C76DA}" srcOrd="1" destOrd="0" presId="urn:microsoft.com/office/officeart/2005/8/layout/list1"/>
    <dgm:cxn modelId="{D5EAAA6B-F713-4390-B883-14DF404DA944}" type="presParOf" srcId="{721800C4-3895-41CB-9B11-E89271715428}" destId="{B3D00EB0-C633-41FB-B086-A1EAE11F1768}" srcOrd="5" destOrd="0" presId="urn:microsoft.com/office/officeart/2005/8/layout/list1"/>
    <dgm:cxn modelId="{0DB078F3-6A78-4B8F-AE93-A6C255696044}" type="presParOf" srcId="{721800C4-3895-41CB-9B11-E89271715428}" destId="{67860354-D504-42CA-B61D-5AF1585E016B}" srcOrd="6" destOrd="0" presId="urn:microsoft.com/office/officeart/2005/8/layout/list1"/>
    <dgm:cxn modelId="{BE481E98-3D48-48E7-911B-B2B5123CC36A}" type="presParOf" srcId="{721800C4-3895-41CB-9B11-E89271715428}" destId="{9759BDA4-31D3-4857-AD0C-3938CB2F4271}" srcOrd="7" destOrd="0" presId="urn:microsoft.com/office/officeart/2005/8/layout/list1"/>
    <dgm:cxn modelId="{40771561-FF6B-4F34-AA6C-AE7F871D6813}" type="presParOf" srcId="{721800C4-3895-41CB-9B11-E89271715428}" destId="{FA68E5DB-F310-4DDF-8B85-0CF225F2A26D}" srcOrd="8" destOrd="0" presId="urn:microsoft.com/office/officeart/2005/8/layout/list1"/>
    <dgm:cxn modelId="{BCF796BE-8D84-4357-B0CD-ED1DA661670D}" type="presParOf" srcId="{FA68E5DB-F310-4DDF-8B85-0CF225F2A26D}" destId="{8D026651-1DA3-4E7E-8A67-139B11DB7324}" srcOrd="0" destOrd="0" presId="urn:microsoft.com/office/officeart/2005/8/layout/list1"/>
    <dgm:cxn modelId="{22F2DF2F-32ED-4E4B-A9E6-B510D4B9B013}" type="presParOf" srcId="{FA68E5DB-F310-4DDF-8B85-0CF225F2A26D}" destId="{85C1A109-2F99-44CB-AE3E-119657AE8E5A}" srcOrd="1" destOrd="0" presId="urn:microsoft.com/office/officeart/2005/8/layout/list1"/>
    <dgm:cxn modelId="{4BE50C1B-1A6C-4FF5-8796-F5A9AAFAD621}" type="presParOf" srcId="{721800C4-3895-41CB-9B11-E89271715428}" destId="{F5AE9A64-08F6-4DAF-A284-C9B777430074}" srcOrd="9" destOrd="0" presId="urn:microsoft.com/office/officeart/2005/8/layout/list1"/>
    <dgm:cxn modelId="{D73DB364-2F2C-412A-B36A-369DD9E8050C}" type="presParOf" srcId="{721800C4-3895-41CB-9B11-E89271715428}" destId="{24A46647-9F04-473A-BD68-6B7761A6BC61}" srcOrd="10" destOrd="0" presId="urn:microsoft.com/office/officeart/2005/8/layout/list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867136-4B1B-4A97-96BA-5CA16012CE0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FA2E771-7A94-46DC-8E7D-2CDE42DD012A}">
      <dgm:prSet/>
      <dgm:spPr/>
      <dgm:t>
        <a:bodyPr/>
        <a:lstStyle/>
        <a:p>
          <a:pPr>
            <a:lnSpc>
              <a:spcPct val="100000"/>
            </a:lnSpc>
          </a:pPr>
          <a:r>
            <a:rPr lang="en-GB" b="0" i="0"/>
            <a:t>Integrating new PEOLC pathways into complex urgent care systems.</a:t>
          </a:r>
          <a:endParaRPr lang="en-US"/>
        </a:p>
      </dgm:t>
    </dgm:pt>
    <dgm:pt modelId="{3C683092-F81F-4D70-87AD-A831792953E0}" type="parTrans" cxnId="{4C1B7374-3E08-4B56-B1CA-7478F568E0C6}">
      <dgm:prSet/>
      <dgm:spPr/>
      <dgm:t>
        <a:bodyPr/>
        <a:lstStyle/>
        <a:p>
          <a:endParaRPr lang="en-US"/>
        </a:p>
      </dgm:t>
    </dgm:pt>
    <dgm:pt modelId="{7E61B82A-1289-471A-9A57-4690DBA621A1}" type="sibTrans" cxnId="{4C1B7374-3E08-4B56-B1CA-7478F568E0C6}">
      <dgm:prSet/>
      <dgm:spPr/>
      <dgm:t>
        <a:bodyPr/>
        <a:lstStyle/>
        <a:p>
          <a:endParaRPr lang="en-US"/>
        </a:p>
      </dgm:t>
    </dgm:pt>
    <dgm:pt modelId="{9913FEB6-9BE0-4041-A865-4C41DB3809A6}">
      <dgm:prSet/>
      <dgm:spPr/>
      <dgm:t>
        <a:bodyPr/>
        <a:lstStyle/>
        <a:p>
          <a:pPr>
            <a:lnSpc>
              <a:spcPct val="100000"/>
            </a:lnSpc>
          </a:pPr>
          <a:r>
            <a:rPr lang="en-GB" b="0" i="0"/>
            <a:t>Ensuring timely access to patient information (KIS/ACP, ReSPECT).</a:t>
          </a:r>
          <a:endParaRPr lang="en-US"/>
        </a:p>
      </dgm:t>
    </dgm:pt>
    <dgm:pt modelId="{201E59A6-8DD9-48C2-B56D-D9A4057C741E}" type="parTrans" cxnId="{06CFBADD-405B-43F8-B925-1EE93CCD2BAD}">
      <dgm:prSet/>
      <dgm:spPr/>
      <dgm:t>
        <a:bodyPr/>
        <a:lstStyle/>
        <a:p>
          <a:endParaRPr lang="en-US"/>
        </a:p>
      </dgm:t>
    </dgm:pt>
    <dgm:pt modelId="{9CF0D55D-B533-47D4-A37E-395C5D9B99A1}" type="sibTrans" cxnId="{06CFBADD-405B-43F8-B925-1EE93CCD2BAD}">
      <dgm:prSet/>
      <dgm:spPr/>
      <dgm:t>
        <a:bodyPr/>
        <a:lstStyle/>
        <a:p>
          <a:endParaRPr lang="en-US"/>
        </a:p>
      </dgm:t>
    </dgm:pt>
    <dgm:pt modelId="{AA254EBB-8561-4C3F-8C02-3AF6D44DDFA2}">
      <dgm:prSet/>
      <dgm:spPr/>
      <dgm:t>
        <a:bodyPr/>
        <a:lstStyle/>
        <a:p>
          <a:pPr>
            <a:lnSpc>
              <a:spcPct val="100000"/>
            </a:lnSpc>
          </a:pPr>
          <a:r>
            <a:rPr lang="en-GB" b="0" i="0"/>
            <a:t>Shifting organisational culture to embed PEOLC as a core competency.</a:t>
          </a:r>
          <a:endParaRPr lang="en-US"/>
        </a:p>
      </dgm:t>
    </dgm:pt>
    <dgm:pt modelId="{B9A55468-A0E9-4061-A58F-72C2ABD6ADB7}" type="parTrans" cxnId="{0C0EB861-18E7-49E5-AACD-F6E3562EF518}">
      <dgm:prSet/>
      <dgm:spPr/>
      <dgm:t>
        <a:bodyPr/>
        <a:lstStyle/>
        <a:p>
          <a:endParaRPr lang="en-US"/>
        </a:p>
      </dgm:t>
    </dgm:pt>
    <dgm:pt modelId="{B4AA7775-083F-4F0C-B3EF-28C8E2267F9A}" type="sibTrans" cxnId="{0C0EB861-18E7-49E5-AACD-F6E3562EF518}">
      <dgm:prSet/>
      <dgm:spPr/>
      <dgm:t>
        <a:bodyPr/>
        <a:lstStyle/>
        <a:p>
          <a:endParaRPr lang="en-US"/>
        </a:p>
      </dgm:t>
    </dgm:pt>
    <dgm:pt modelId="{EEDD6E4C-F975-4448-A727-C3A79BC8B421}">
      <dgm:prSet/>
      <dgm:spPr/>
      <dgm:t>
        <a:bodyPr/>
        <a:lstStyle/>
        <a:p>
          <a:pPr>
            <a:lnSpc>
              <a:spcPct val="100000"/>
            </a:lnSpc>
          </a:pPr>
          <a:r>
            <a:rPr lang="en-GB" b="0" i="0"/>
            <a:t>Securing long-term sustainability and resources.</a:t>
          </a:r>
          <a:endParaRPr lang="en-US"/>
        </a:p>
      </dgm:t>
    </dgm:pt>
    <dgm:pt modelId="{B731ECD8-FDA4-4ECF-9D96-E1640485103D}" type="parTrans" cxnId="{383BFB0D-B22D-498F-A327-CB8768015B33}">
      <dgm:prSet/>
      <dgm:spPr/>
      <dgm:t>
        <a:bodyPr/>
        <a:lstStyle/>
        <a:p>
          <a:endParaRPr lang="en-US"/>
        </a:p>
      </dgm:t>
    </dgm:pt>
    <dgm:pt modelId="{ADDC7C3E-929D-4756-8C6C-F9570C4A3BFC}" type="sibTrans" cxnId="{383BFB0D-B22D-498F-A327-CB8768015B33}">
      <dgm:prSet/>
      <dgm:spPr/>
      <dgm:t>
        <a:bodyPr/>
        <a:lstStyle/>
        <a:p>
          <a:endParaRPr lang="en-US"/>
        </a:p>
      </dgm:t>
    </dgm:pt>
    <dgm:pt modelId="{DD961C58-445A-4010-B451-34CF565B93F6}" type="pres">
      <dgm:prSet presAssocID="{DF867136-4B1B-4A97-96BA-5CA16012CE02}" presName="root" presStyleCnt="0">
        <dgm:presLayoutVars>
          <dgm:dir/>
          <dgm:resizeHandles val="exact"/>
        </dgm:presLayoutVars>
      </dgm:prSet>
      <dgm:spPr/>
    </dgm:pt>
    <dgm:pt modelId="{849320B0-120D-4659-BF36-CA5D530E669E}" type="pres">
      <dgm:prSet presAssocID="{7FA2E771-7A94-46DC-8E7D-2CDE42DD012A}" presName="compNode" presStyleCnt="0"/>
      <dgm:spPr/>
    </dgm:pt>
    <dgm:pt modelId="{91E2B592-3F1F-4C4E-9556-A7BB458B65AE}" type="pres">
      <dgm:prSet presAssocID="{7FA2E771-7A94-46DC-8E7D-2CDE42DD012A}" presName="bgRect" presStyleLbl="bgShp" presStyleIdx="0" presStyleCnt="4"/>
      <dgm:spPr/>
    </dgm:pt>
    <dgm:pt modelId="{A2FBF56A-B4FD-4E96-836B-F442F896B9FF}" type="pres">
      <dgm:prSet presAssocID="{7FA2E771-7A94-46DC-8E7D-2CDE42DD012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C5026B89-CCC1-4CBD-8A08-262AB8AFE95E}" type="pres">
      <dgm:prSet presAssocID="{7FA2E771-7A94-46DC-8E7D-2CDE42DD012A}" presName="spaceRect" presStyleCnt="0"/>
      <dgm:spPr/>
    </dgm:pt>
    <dgm:pt modelId="{482950BB-115B-42DE-95D3-1BFDC03DB9FF}" type="pres">
      <dgm:prSet presAssocID="{7FA2E771-7A94-46DC-8E7D-2CDE42DD012A}" presName="parTx" presStyleLbl="revTx" presStyleIdx="0" presStyleCnt="4">
        <dgm:presLayoutVars>
          <dgm:chMax val="0"/>
          <dgm:chPref val="0"/>
        </dgm:presLayoutVars>
      </dgm:prSet>
      <dgm:spPr/>
    </dgm:pt>
    <dgm:pt modelId="{04A69A70-00E1-46CC-8E02-99AE8A62C008}" type="pres">
      <dgm:prSet presAssocID="{7E61B82A-1289-471A-9A57-4690DBA621A1}" presName="sibTrans" presStyleCnt="0"/>
      <dgm:spPr/>
    </dgm:pt>
    <dgm:pt modelId="{865D5ACF-2A47-4775-844B-BE9727D1816F}" type="pres">
      <dgm:prSet presAssocID="{9913FEB6-9BE0-4041-A865-4C41DB3809A6}" presName="compNode" presStyleCnt="0"/>
      <dgm:spPr/>
    </dgm:pt>
    <dgm:pt modelId="{8F88DDA7-B834-4E65-85C6-BE9D1795D0E8}" type="pres">
      <dgm:prSet presAssocID="{9913FEB6-9BE0-4041-A865-4C41DB3809A6}" presName="bgRect" presStyleLbl="bgShp" presStyleIdx="1" presStyleCnt="4"/>
      <dgm:spPr/>
    </dgm:pt>
    <dgm:pt modelId="{73C8DC92-5923-4112-B176-543809DCBDC4}" type="pres">
      <dgm:prSet presAssocID="{9913FEB6-9BE0-4041-A865-4C41DB3809A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B67FC483-A523-4AD1-BA13-D4ABAC9FD4B2}" type="pres">
      <dgm:prSet presAssocID="{9913FEB6-9BE0-4041-A865-4C41DB3809A6}" presName="spaceRect" presStyleCnt="0"/>
      <dgm:spPr/>
    </dgm:pt>
    <dgm:pt modelId="{19F28E10-7DC2-46C9-A761-5445C90D40DC}" type="pres">
      <dgm:prSet presAssocID="{9913FEB6-9BE0-4041-A865-4C41DB3809A6}" presName="parTx" presStyleLbl="revTx" presStyleIdx="1" presStyleCnt="4">
        <dgm:presLayoutVars>
          <dgm:chMax val="0"/>
          <dgm:chPref val="0"/>
        </dgm:presLayoutVars>
      </dgm:prSet>
      <dgm:spPr/>
    </dgm:pt>
    <dgm:pt modelId="{251D3A94-DE35-4B9C-8E19-E2D964F59827}" type="pres">
      <dgm:prSet presAssocID="{9CF0D55D-B533-47D4-A37E-395C5D9B99A1}" presName="sibTrans" presStyleCnt="0"/>
      <dgm:spPr/>
    </dgm:pt>
    <dgm:pt modelId="{4792DA4B-E4B1-44F3-A46B-6830A32E4884}" type="pres">
      <dgm:prSet presAssocID="{AA254EBB-8561-4C3F-8C02-3AF6D44DDFA2}" presName="compNode" presStyleCnt="0"/>
      <dgm:spPr/>
    </dgm:pt>
    <dgm:pt modelId="{B4ACF79D-FF8A-4C59-8B93-0F08783386BE}" type="pres">
      <dgm:prSet presAssocID="{AA254EBB-8561-4C3F-8C02-3AF6D44DDFA2}" presName="bgRect" presStyleLbl="bgShp" presStyleIdx="2" presStyleCnt="4"/>
      <dgm:spPr/>
    </dgm:pt>
    <dgm:pt modelId="{24357672-AB13-4CEF-93C8-1F9B99BBE060}" type="pres">
      <dgm:prSet presAssocID="{AA254EBB-8561-4C3F-8C02-3AF6D44DDFA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1D2368C2-AC69-4920-A040-21DD1377E380}" type="pres">
      <dgm:prSet presAssocID="{AA254EBB-8561-4C3F-8C02-3AF6D44DDFA2}" presName="spaceRect" presStyleCnt="0"/>
      <dgm:spPr/>
    </dgm:pt>
    <dgm:pt modelId="{105F903C-A447-4BDA-A802-5D6662EEF9B7}" type="pres">
      <dgm:prSet presAssocID="{AA254EBB-8561-4C3F-8C02-3AF6D44DDFA2}" presName="parTx" presStyleLbl="revTx" presStyleIdx="2" presStyleCnt="4">
        <dgm:presLayoutVars>
          <dgm:chMax val="0"/>
          <dgm:chPref val="0"/>
        </dgm:presLayoutVars>
      </dgm:prSet>
      <dgm:spPr/>
    </dgm:pt>
    <dgm:pt modelId="{649D6A9E-D550-4C0A-99B5-BD8614445C42}" type="pres">
      <dgm:prSet presAssocID="{B4AA7775-083F-4F0C-B3EF-28C8E2267F9A}" presName="sibTrans" presStyleCnt="0"/>
      <dgm:spPr/>
    </dgm:pt>
    <dgm:pt modelId="{77088591-EDEE-4300-9A62-C5CD01FC80CE}" type="pres">
      <dgm:prSet presAssocID="{EEDD6E4C-F975-4448-A727-C3A79BC8B421}" presName="compNode" presStyleCnt="0"/>
      <dgm:spPr/>
    </dgm:pt>
    <dgm:pt modelId="{2E8E7B05-5C8B-458C-BBEE-3931D7EF26BC}" type="pres">
      <dgm:prSet presAssocID="{EEDD6E4C-F975-4448-A727-C3A79BC8B421}" presName="bgRect" presStyleLbl="bgShp" presStyleIdx="3" presStyleCnt="4"/>
      <dgm:spPr/>
    </dgm:pt>
    <dgm:pt modelId="{647EE472-9F1A-42E6-8A30-DA60E402B6E7}" type="pres">
      <dgm:prSet presAssocID="{EEDD6E4C-F975-4448-A727-C3A79BC8B42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7114451A-E2FD-4FFC-8A24-5F3F6567AF50}" type="pres">
      <dgm:prSet presAssocID="{EEDD6E4C-F975-4448-A727-C3A79BC8B421}" presName="spaceRect" presStyleCnt="0"/>
      <dgm:spPr/>
    </dgm:pt>
    <dgm:pt modelId="{B2AB6A73-B80E-44D9-A991-740316824EB7}" type="pres">
      <dgm:prSet presAssocID="{EEDD6E4C-F975-4448-A727-C3A79BC8B421}" presName="parTx" presStyleLbl="revTx" presStyleIdx="3" presStyleCnt="4">
        <dgm:presLayoutVars>
          <dgm:chMax val="0"/>
          <dgm:chPref val="0"/>
        </dgm:presLayoutVars>
      </dgm:prSet>
      <dgm:spPr/>
    </dgm:pt>
  </dgm:ptLst>
  <dgm:cxnLst>
    <dgm:cxn modelId="{383BFB0D-B22D-498F-A327-CB8768015B33}" srcId="{DF867136-4B1B-4A97-96BA-5CA16012CE02}" destId="{EEDD6E4C-F975-4448-A727-C3A79BC8B421}" srcOrd="3" destOrd="0" parTransId="{B731ECD8-FDA4-4ECF-9D96-E1640485103D}" sibTransId="{ADDC7C3E-929D-4756-8C6C-F9570C4A3BFC}"/>
    <dgm:cxn modelId="{A08FEF18-AE83-4C5B-ADD0-497B9EA16261}" type="presOf" srcId="{EEDD6E4C-F975-4448-A727-C3A79BC8B421}" destId="{B2AB6A73-B80E-44D9-A991-740316824EB7}" srcOrd="0" destOrd="0" presId="urn:microsoft.com/office/officeart/2018/2/layout/IconVerticalSolidList"/>
    <dgm:cxn modelId="{0C0EB861-18E7-49E5-AACD-F6E3562EF518}" srcId="{DF867136-4B1B-4A97-96BA-5CA16012CE02}" destId="{AA254EBB-8561-4C3F-8C02-3AF6D44DDFA2}" srcOrd="2" destOrd="0" parTransId="{B9A55468-A0E9-4061-A58F-72C2ABD6ADB7}" sibTransId="{B4AA7775-083F-4F0C-B3EF-28C8E2267F9A}"/>
    <dgm:cxn modelId="{4C1B7374-3E08-4B56-B1CA-7478F568E0C6}" srcId="{DF867136-4B1B-4A97-96BA-5CA16012CE02}" destId="{7FA2E771-7A94-46DC-8E7D-2CDE42DD012A}" srcOrd="0" destOrd="0" parTransId="{3C683092-F81F-4D70-87AD-A831792953E0}" sibTransId="{7E61B82A-1289-471A-9A57-4690DBA621A1}"/>
    <dgm:cxn modelId="{B5C1B17C-0BB4-4A1D-9245-DF54301CEFF4}" type="presOf" srcId="{AA254EBB-8561-4C3F-8C02-3AF6D44DDFA2}" destId="{105F903C-A447-4BDA-A802-5D6662EEF9B7}" srcOrd="0" destOrd="0" presId="urn:microsoft.com/office/officeart/2018/2/layout/IconVerticalSolidList"/>
    <dgm:cxn modelId="{1BED8580-3706-4511-A8EA-CDBE56753BFA}" type="presOf" srcId="{9913FEB6-9BE0-4041-A865-4C41DB3809A6}" destId="{19F28E10-7DC2-46C9-A761-5445C90D40DC}" srcOrd="0" destOrd="0" presId="urn:microsoft.com/office/officeart/2018/2/layout/IconVerticalSolidList"/>
    <dgm:cxn modelId="{5868F980-7DDF-4EEC-9D74-EF2A87E108A1}" type="presOf" srcId="{7FA2E771-7A94-46DC-8E7D-2CDE42DD012A}" destId="{482950BB-115B-42DE-95D3-1BFDC03DB9FF}" srcOrd="0" destOrd="0" presId="urn:microsoft.com/office/officeart/2018/2/layout/IconVerticalSolidList"/>
    <dgm:cxn modelId="{06CFBADD-405B-43F8-B925-1EE93CCD2BAD}" srcId="{DF867136-4B1B-4A97-96BA-5CA16012CE02}" destId="{9913FEB6-9BE0-4041-A865-4C41DB3809A6}" srcOrd="1" destOrd="0" parTransId="{201E59A6-8DD9-48C2-B56D-D9A4057C741E}" sibTransId="{9CF0D55D-B533-47D4-A37E-395C5D9B99A1}"/>
    <dgm:cxn modelId="{0F07B4EE-E688-4EEC-A351-9814E54E2A7B}" type="presOf" srcId="{DF867136-4B1B-4A97-96BA-5CA16012CE02}" destId="{DD961C58-445A-4010-B451-34CF565B93F6}" srcOrd="0" destOrd="0" presId="urn:microsoft.com/office/officeart/2018/2/layout/IconVerticalSolidList"/>
    <dgm:cxn modelId="{AA6E1A65-B705-401D-9C82-82323C5EDED8}" type="presParOf" srcId="{DD961C58-445A-4010-B451-34CF565B93F6}" destId="{849320B0-120D-4659-BF36-CA5D530E669E}" srcOrd="0" destOrd="0" presId="urn:microsoft.com/office/officeart/2018/2/layout/IconVerticalSolidList"/>
    <dgm:cxn modelId="{1E73EA5D-90AC-4BB7-9611-21629F23C06D}" type="presParOf" srcId="{849320B0-120D-4659-BF36-CA5D530E669E}" destId="{91E2B592-3F1F-4C4E-9556-A7BB458B65AE}" srcOrd="0" destOrd="0" presId="urn:microsoft.com/office/officeart/2018/2/layout/IconVerticalSolidList"/>
    <dgm:cxn modelId="{9D4C55DD-B6F3-4A05-8E61-44BA6683C669}" type="presParOf" srcId="{849320B0-120D-4659-BF36-CA5D530E669E}" destId="{A2FBF56A-B4FD-4E96-836B-F442F896B9FF}" srcOrd="1" destOrd="0" presId="urn:microsoft.com/office/officeart/2018/2/layout/IconVerticalSolidList"/>
    <dgm:cxn modelId="{97544146-CA25-4DCB-B59E-3B15D7E5D081}" type="presParOf" srcId="{849320B0-120D-4659-BF36-CA5D530E669E}" destId="{C5026B89-CCC1-4CBD-8A08-262AB8AFE95E}" srcOrd="2" destOrd="0" presId="urn:microsoft.com/office/officeart/2018/2/layout/IconVerticalSolidList"/>
    <dgm:cxn modelId="{AD351F51-2617-4EC7-BCBF-2F4E77842A1B}" type="presParOf" srcId="{849320B0-120D-4659-BF36-CA5D530E669E}" destId="{482950BB-115B-42DE-95D3-1BFDC03DB9FF}" srcOrd="3" destOrd="0" presId="urn:microsoft.com/office/officeart/2018/2/layout/IconVerticalSolidList"/>
    <dgm:cxn modelId="{12218827-8D72-4832-82FD-73B1EBF47552}" type="presParOf" srcId="{DD961C58-445A-4010-B451-34CF565B93F6}" destId="{04A69A70-00E1-46CC-8E02-99AE8A62C008}" srcOrd="1" destOrd="0" presId="urn:microsoft.com/office/officeart/2018/2/layout/IconVerticalSolidList"/>
    <dgm:cxn modelId="{D97D9B4C-954A-4E33-A45B-A8398181AAF5}" type="presParOf" srcId="{DD961C58-445A-4010-B451-34CF565B93F6}" destId="{865D5ACF-2A47-4775-844B-BE9727D1816F}" srcOrd="2" destOrd="0" presId="urn:microsoft.com/office/officeart/2018/2/layout/IconVerticalSolidList"/>
    <dgm:cxn modelId="{928310AA-A848-443B-89FC-9C12EAF87963}" type="presParOf" srcId="{865D5ACF-2A47-4775-844B-BE9727D1816F}" destId="{8F88DDA7-B834-4E65-85C6-BE9D1795D0E8}" srcOrd="0" destOrd="0" presId="urn:microsoft.com/office/officeart/2018/2/layout/IconVerticalSolidList"/>
    <dgm:cxn modelId="{66DFF52F-E447-4985-BE0C-E13111832A36}" type="presParOf" srcId="{865D5ACF-2A47-4775-844B-BE9727D1816F}" destId="{73C8DC92-5923-4112-B176-543809DCBDC4}" srcOrd="1" destOrd="0" presId="urn:microsoft.com/office/officeart/2018/2/layout/IconVerticalSolidList"/>
    <dgm:cxn modelId="{368ED3F5-5656-4208-9A87-C553AD0FEDEF}" type="presParOf" srcId="{865D5ACF-2A47-4775-844B-BE9727D1816F}" destId="{B67FC483-A523-4AD1-BA13-D4ABAC9FD4B2}" srcOrd="2" destOrd="0" presId="urn:microsoft.com/office/officeart/2018/2/layout/IconVerticalSolidList"/>
    <dgm:cxn modelId="{8EC45358-544C-44DB-BD84-84355336D893}" type="presParOf" srcId="{865D5ACF-2A47-4775-844B-BE9727D1816F}" destId="{19F28E10-7DC2-46C9-A761-5445C90D40DC}" srcOrd="3" destOrd="0" presId="urn:microsoft.com/office/officeart/2018/2/layout/IconVerticalSolidList"/>
    <dgm:cxn modelId="{F68B9E26-60DF-4835-ACDB-F043D012F0D7}" type="presParOf" srcId="{DD961C58-445A-4010-B451-34CF565B93F6}" destId="{251D3A94-DE35-4B9C-8E19-E2D964F59827}" srcOrd="3" destOrd="0" presId="urn:microsoft.com/office/officeart/2018/2/layout/IconVerticalSolidList"/>
    <dgm:cxn modelId="{24CF75FF-50FD-47E0-B6B1-B552A6FBB74A}" type="presParOf" srcId="{DD961C58-445A-4010-B451-34CF565B93F6}" destId="{4792DA4B-E4B1-44F3-A46B-6830A32E4884}" srcOrd="4" destOrd="0" presId="urn:microsoft.com/office/officeart/2018/2/layout/IconVerticalSolidList"/>
    <dgm:cxn modelId="{BF7EA3E8-E053-443D-9C64-CCBFFD992EA3}" type="presParOf" srcId="{4792DA4B-E4B1-44F3-A46B-6830A32E4884}" destId="{B4ACF79D-FF8A-4C59-8B93-0F08783386BE}" srcOrd="0" destOrd="0" presId="urn:microsoft.com/office/officeart/2018/2/layout/IconVerticalSolidList"/>
    <dgm:cxn modelId="{8186CCBA-8CF9-4A11-86D2-46D00C35AE10}" type="presParOf" srcId="{4792DA4B-E4B1-44F3-A46B-6830A32E4884}" destId="{24357672-AB13-4CEF-93C8-1F9B99BBE060}" srcOrd="1" destOrd="0" presId="urn:microsoft.com/office/officeart/2018/2/layout/IconVerticalSolidList"/>
    <dgm:cxn modelId="{6EF22E0C-5723-4324-8ED4-B0F840C9F5F3}" type="presParOf" srcId="{4792DA4B-E4B1-44F3-A46B-6830A32E4884}" destId="{1D2368C2-AC69-4920-A040-21DD1377E380}" srcOrd="2" destOrd="0" presId="urn:microsoft.com/office/officeart/2018/2/layout/IconVerticalSolidList"/>
    <dgm:cxn modelId="{E231D59E-8274-450F-B918-CCB10CFF1694}" type="presParOf" srcId="{4792DA4B-E4B1-44F3-A46B-6830A32E4884}" destId="{105F903C-A447-4BDA-A802-5D6662EEF9B7}" srcOrd="3" destOrd="0" presId="urn:microsoft.com/office/officeart/2018/2/layout/IconVerticalSolidList"/>
    <dgm:cxn modelId="{1B64BC7A-92ED-452F-B808-131433D0FEA4}" type="presParOf" srcId="{DD961C58-445A-4010-B451-34CF565B93F6}" destId="{649D6A9E-D550-4C0A-99B5-BD8614445C42}" srcOrd="5" destOrd="0" presId="urn:microsoft.com/office/officeart/2018/2/layout/IconVerticalSolidList"/>
    <dgm:cxn modelId="{DE166436-5034-4E9D-898C-A1C1510A09AC}" type="presParOf" srcId="{DD961C58-445A-4010-B451-34CF565B93F6}" destId="{77088591-EDEE-4300-9A62-C5CD01FC80CE}" srcOrd="6" destOrd="0" presId="urn:microsoft.com/office/officeart/2018/2/layout/IconVerticalSolidList"/>
    <dgm:cxn modelId="{F0570EFB-83C2-4F4F-9646-58952B253706}" type="presParOf" srcId="{77088591-EDEE-4300-9A62-C5CD01FC80CE}" destId="{2E8E7B05-5C8B-458C-BBEE-3931D7EF26BC}" srcOrd="0" destOrd="0" presId="urn:microsoft.com/office/officeart/2018/2/layout/IconVerticalSolidList"/>
    <dgm:cxn modelId="{B2B14F4C-BFC3-4C4A-A921-6100C4F1CDAA}" type="presParOf" srcId="{77088591-EDEE-4300-9A62-C5CD01FC80CE}" destId="{647EE472-9F1A-42E6-8A30-DA60E402B6E7}" srcOrd="1" destOrd="0" presId="urn:microsoft.com/office/officeart/2018/2/layout/IconVerticalSolidList"/>
    <dgm:cxn modelId="{27D4C9BF-5CA1-4934-951B-DA39605BE1C2}" type="presParOf" srcId="{77088591-EDEE-4300-9A62-C5CD01FC80CE}" destId="{7114451A-E2FD-4FFC-8A24-5F3F6567AF50}" srcOrd="2" destOrd="0" presId="urn:microsoft.com/office/officeart/2018/2/layout/IconVerticalSolidList"/>
    <dgm:cxn modelId="{335FC43F-C5B7-426B-A0B8-DC36C66FDC30}" type="presParOf" srcId="{77088591-EDEE-4300-9A62-C5CD01FC80CE}" destId="{B2AB6A73-B80E-44D9-A991-740316824EB7}"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FA0CBF8-6F2D-4BDF-A07C-676207D93F09}"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C4AE3A2B-6AC0-4AF4-A786-5BF07B833182}">
      <dgm:prSet/>
      <dgm:spPr/>
      <dgm:t>
        <a:bodyPr/>
        <a:lstStyle/>
        <a:p>
          <a:r>
            <a:rPr lang="en-GB" b="1" i="0"/>
            <a:t>Sustaining the Model </a:t>
          </a:r>
          <a:endParaRPr lang="en-US"/>
        </a:p>
      </dgm:t>
    </dgm:pt>
    <dgm:pt modelId="{0EA3F775-48DA-4FA3-B674-68B4BA9E5A17}" type="parTrans" cxnId="{9921B51A-D944-4CE2-B280-D63D2A8735DB}">
      <dgm:prSet/>
      <dgm:spPr/>
      <dgm:t>
        <a:bodyPr/>
        <a:lstStyle/>
        <a:p>
          <a:endParaRPr lang="en-US"/>
        </a:p>
      </dgm:t>
    </dgm:pt>
    <dgm:pt modelId="{A0027F1F-A00A-450F-9D4B-771486A8B722}" type="sibTrans" cxnId="{9921B51A-D944-4CE2-B280-D63D2A8735DB}">
      <dgm:prSet/>
      <dgm:spPr/>
      <dgm:t>
        <a:bodyPr/>
        <a:lstStyle/>
        <a:p>
          <a:endParaRPr lang="en-US"/>
        </a:p>
      </dgm:t>
    </dgm:pt>
    <dgm:pt modelId="{04309D0F-77F8-420C-86ED-936DF049CC44}">
      <dgm:prSet/>
      <dgm:spPr/>
      <dgm:t>
        <a:bodyPr/>
        <a:lstStyle/>
        <a:p>
          <a:r>
            <a:rPr lang="en-GB" b="1" i="0"/>
            <a:t>Awaiting outcome of Business Case for sustainable funding</a:t>
          </a:r>
          <a:endParaRPr lang="en-US"/>
        </a:p>
      </dgm:t>
    </dgm:pt>
    <dgm:pt modelId="{64F7FC37-08BA-4A4B-B306-DC8D3FDD8E8E}" type="parTrans" cxnId="{E9520A36-EAAF-4DDD-A2BB-DA7717927446}">
      <dgm:prSet/>
      <dgm:spPr/>
      <dgm:t>
        <a:bodyPr/>
        <a:lstStyle/>
        <a:p>
          <a:endParaRPr lang="en-US"/>
        </a:p>
      </dgm:t>
    </dgm:pt>
    <dgm:pt modelId="{42D7C0EE-8661-48FB-AE5F-1FAE178CF7F4}" type="sibTrans" cxnId="{E9520A36-EAAF-4DDD-A2BB-DA7717927446}">
      <dgm:prSet/>
      <dgm:spPr/>
      <dgm:t>
        <a:bodyPr/>
        <a:lstStyle/>
        <a:p>
          <a:endParaRPr lang="en-US"/>
        </a:p>
      </dgm:t>
    </dgm:pt>
    <dgm:pt modelId="{EA025DF0-C007-46FA-9046-1A1C7299AD17}">
      <dgm:prSet/>
      <dgm:spPr/>
      <dgm:t>
        <a:bodyPr/>
        <a:lstStyle/>
        <a:p>
          <a:r>
            <a:rPr lang="en-GB" b="1" i="0"/>
            <a:t>Expanding Focus &amp; Key Priorities:</a:t>
          </a:r>
          <a:r>
            <a:rPr lang="en-GB" b="0" i="0"/>
            <a:t> </a:t>
          </a:r>
          <a:endParaRPr lang="en-US"/>
        </a:p>
      </dgm:t>
    </dgm:pt>
    <dgm:pt modelId="{9AABB58B-92CB-4F6A-8B72-1BFE576B9DDD}" type="parTrans" cxnId="{8A7903A2-7E04-44D4-BBC1-D6469D08F8D6}">
      <dgm:prSet/>
      <dgm:spPr/>
      <dgm:t>
        <a:bodyPr/>
        <a:lstStyle/>
        <a:p>
          <a:endParaRPr lang="en-US"/>
        </a:p>
      </dgm:t>
    </dgm:pt>
    <dgm:pt modelId="{9A271C0E-34A1-4707-8D5D-898AC2306189}" type="sibTrans" cxnId="{8A7903A2-7E04-44D4-BBC1-D6469D08F8D6}">
      <dgm:prSet/>
      <dgm:spPr/>
      <dgm:t>
        <a:bodyPr/>
        <a:lstStyle/>
        <a:p>
          <a:endParaRPr lang="en-US"/>
        </a:p>
      </dgm:t>
    </dgm:pt>
    <dgm:pt modelId="{4B72FD34-02F7-4F93-990E-4F977CF1E1B0}">
      <dgm:prSet/>
      <dgm:spPr/>
      <dgm:t>
        <a:bodyPr/>
        <a:lstStyle/>
        <a:p>
          <a:r>
            <a:rPr lang="en-GB" i="0"/>
            <a:t>Frailty &amp; Care Homes</a:t>
          </a:r>
          <a:endParaRPr lang="en-US"/>
        </a:p>
      </dgm:t>
    </dgm:pt>
    <dgm:pt modelId="{4EC7F2F4-2B21-4519-ADBE-F91BB68868A2}" type="parTrans" cxnId="{8E2A74FF-28EC-4425-8C2A-25A572B16B06}">
      <dgm:prSet/>
      <dgm:spPr/>
      <dgm:t>
        <a:bodyPr/>
        <a:lstStyle/>
        <a:p>
          <a:endParaRPr lang="en-US"/>
        </a:p>
      </dgm:t>
    </dgm:pt>
    <dgm:pt modelId="{683BCD75-0E50-4F0C-9205-CDAFD089B0EA}" type="sibTrans" cxnId="{8E2A74FF-28EC-4425-8C2A-25A572B16B06}">
      <dgm:prSet/>
      <dgm:spPr/>
      <dgm:t>
        <a:bodyPr/>
        <a:lstStyle/>
        <a:p>
          <a:endParaRPr lang="en-US"/>
        </a:p>
      </dgm:t>
    </dgm:pt>
    <dgm:pt modelId="{D4A4DB64-669B-4D2B-8ED4-BB4FB1A9F3D4}">
      <dgm:prSet/>
      <dgm:spPr/>
      <dgm:t>
        <a:bodyPr/>
        <a:lstStyle/>
        <a:p>
          <a:r>
            <a:rPr lang="en-GB" i="0"/>
            <a:t>Improving Access &amp; Equity</a:t>
          </a:r>
          <a:endParaRPr lang="en-US"/>
        </a:p>
      </dgm:t>
    </dgm:pt>
    <dgm:pt modelId="{108D1C7F-B0E3-4EA2-A7C5-58A9D09FD984}" type="parTrans" cxnId="{5DB5BEC6-F1ED-4660-88B2-EBE1435CE39C}">
      <dgm:prSet/>
      <dgm:spPr/>
      <dgm:t>
        <a:bodyPr/>
        <a:lstStyle/>
        <a:p>
          <a:endParaRPr lang="en-US"/>
        </a:p>
      </dgm:t>
    </dgm:pt>
    <dgm:pt modelId="{BCBE32CB-6746-486B-8742-E0C5A20E804F}" type="sibTrans" cxnId="{5DB5BEC6-F1ED-4660-88B2-EBE1435CE39C}">
      <dgm:prSet/>
      <dgm:spPr/>
      <dgm:t>
        <a:bodyPr/>
        <a:lstStyle/>
        <a:p>
          <a:endParaRPr lang="en-US"/>
        </a:p>
      </dgm:t>
    </dgm:pt>
    <dgm:pt modelId="{3730B1A2-FE2E-4BE8-BAD1-ACFD6791E12D}">
      <dgm:prSet/>
      <dgm:spPr/>
      <dgm:t>
        <a:bodyPr/>
        <a:lstStyle/>
        <a:p>
          <a:r>
            <a:rPr lang="en-GB" i="0"/>
            <a:t>Leveraging New Models</a:t>
          </a:r>
          <a:endParaRPr lang="en-US"/>
        </a:p>
      </dgm:t>
    </dgm:pt>
    <dgm:pt modelId="{10A9C971-269A-40E6-BF56-3C941DC739FD}" type="parTrans" cxnId="{6FC49E5B-C4AA-48CF-AFFB-65123B39859A}">
      <dgm:prSet/>
      <dgm:spPr/>
      <dgm:t>
        <a:bodyPr/>
        <a:lstStyle/>
        <a:p>
          <a:endParaRPr lang="en-US"/>
        </a:p>
      </dgm:t>
    </dgm:pt>
    <dgm:pt modelId="{A2D1CA13-5E0F-4C07-94BA-0B21216996CE}" type="sibTrans" cxnId="{6FC49E5B-C4AA-48CF-AFFB-65123B39859A}">
      <dgm:prSet/>
      <dgm:spPr/>
      <dgm:t>
        <a:bodyPr/>
        <a:lstStyle/>
        <a:p>
          <a:endParaRPr lang="en-US"/>
        </a:p>
      </dgm:t>
    </dgm:pt>
    <dgm:pt modelId="{96B5B1E9-C647-4186-A079-4CE323C2B30C}">
      <dgm:prSet/>
      <dgm:spPr/>
      <dgm:t>
        <a:bodyPr/>
        <a:lstStyle/>
        <a:p>
          <a:r>
            <a:rPr lang="en-GB" i="0"/>
            <a:t>Expanding JIC Medication Use</a:t>
          </a:r>
          <a:endParaRPr lang="en-US"/>
        </a:p>
      </dgm:t>
    </dgm:pt>
    <dgm:pt modelId="{14887586-5603-43EC-A51C-097DD4D2FC00}" type="parTrans" cxnId="{96E7A6B5-5F09-491A-99E1-571CB237FCB2}">
      <dgm:prSet/>
      <dgm:spPr/>
      <dgm:t>
        <a:bodyPr/>
        <a:lstStyle/>
        <a:p>
          <a:endParaRPr lang="en-US"/>
        </a:p>
      </dgm:t>
    </dgm:pt>
    <dgm:pt modelId="{A8FE964A-C468-4412-AC7A-EF717B6519C6}" type="sibTrans" cxnId="{96E7A6B5-5F09-491A-99E1-571CB237FCB2}">
      <dgm:prSet/>
      <dgm:spPr/>
      <dgm:t>
        <a:bodyPr/>
        <a:lstStyle/>
        <a:p>
          <a:endParaRPr lang="en-US"/>
        </a:p>
      </dgm:t>
    </dgm:pt>
    <dgm:pt modelId="{4A12C276-72C4-4B7E-AAB6-FED2A9499F49}">
      <dgm:prSet/>
      <dgm:spPr/>
      <dgm:t>
        <a:bodyPr/>
        <a:lstStyle/>
        <a:p>
          <a:r>
            <a:rPr lang="en-GB" i="0"/>
            <a:t>Alternative Paramedic Models</a:t>
          </a:r>
          <a:endParaRPr lang="en-US"/>
        </a:p>
      </dgm:t>
    </dgm:pt>
    <dgm:pt modelId="{6B9D85C5-9986-477B-887B-C994622F8857}" type="parTrans" cxnId="{2887AA0B-7EBA-43D3-B1B3-1A3FD7E9DB2D}">
      <dgm:prSet/>
      <dgm:spPr/>
      <dgm:t>
        <a:bodyPr/>
        <a:lstStyle/>
        <a:p>
          <a:endParaRPr lang="en-US"/>
        </a:p>
      </dgm:t>
    </dgm:pt>
    <dgm:pt modelId="{3537F4DE-AC99-4D2E-8573-BB9154D18DB9}" type="sibTrans" cxnId="{2887AA0B-7EBA-43D3-B1B3-1A3FD7E9DB2D}">
      <dgm:prSet/>
      <dgm:spPr/>
      <dgm:t>
        <a:bodyPr/>
        <a:lstStyle/>
        <a:p>
          <a:endParaRPr lang="en-US"/>
        </a:p>
      </dgm:t>
    </dgm:pt>
    <dgm:pt modelId="{BBA9ABA9-F81F-42FB-AF34-2BAB6955F976}">
      <dgm:prSet/>
      <dgm:spPr/>
      <dgm:t>
        <a:bodyPr/>
        <a:lstStyle/>
        <a:p>
          <a:r>
            <a:rPr lang="en-GB" i="0"/>
            <a:t>Enhancing Clinical Pathways</a:t>
          </a:r>
          <a:endParaRPr lang="en-US"/>
        </a:p>
      </dgm:t>
    </dgm:pt>
    <dgm:pt modelId="{37983497-BD1E-4282-8487-743C6B6F4C4C}" type="parTrans" cxnId="{CFEC5D4C-0BC8-488D-9E62-85CA9589C593}">
      <dgm:prSet/>
      <dgm:spPr/>
      <dgm:t>
        <a:bodyPr/>
        <a:lstStyle/>
        <a:p>
          <a:endParaRPr lang="en-US"/>
        </a:p>
      </dgm:t>
    </dgm:pt>
    <dgm:pt modelId="{8410C0F0-0AF2-4BFF-ACA6-E1D66F88BB97}" type="sibTrans" cxnId="{CFEC5D4C-0BC8-488D-9E62-85CA9589C593}">
      <dgm:prSet/>
      <dgm:spPr/>
      <dgm:t>
        <a:bodyPr/>
        <a:lstStyle/>
        <a:p>
          <a:endParaRPr lang="en-US"/>
        </a:p>
      </dgm:t>
    </dgm:pt>
    <dgm:pt modelId="{29B8170C-2DFE-4B2A-82C9-C09B1FACBF9C}">
      <dgm:prSet/>
      <dgm:spPr/>
      <dgm:t>
        <a:bodyPr/>
        <a:lstStyle/>
        <a:p>
          <a:r>
            <a:rPr lang="en-GB" i="0"/>
            <a:t>Consider End of Life Care Coordinator Network</a:t>
          </a:r>
          <a:endParaRPr lang="en-US"/>
        </a:p>
      </dgm:t>
    </dgm:pt>
    <dgm:pt modelId="{C2BBA80E-C21B-4BD6-BF08-0EBF5B5752F4}" type="parTrans" cxnId="{EC4DE1B0-97F7-45EF-ACDF-07F84A3F436C}">
      <dgm:prSet/>
      <dgm:spPr/>
      <dgm:t>
        <a:bodyPr/>
        <a:lstStyle/>
        <a:p>
          <a:endParaRPr lang="en-US"/>
        </a:p>
      </dgm:t>
    </dgm:pt>
    <dgm:pt modelId="{9661BC75-4073-4802-A29B-C66F463B7555}" type="sibTrans" cxnId="{EC4DE1B0-97F7-45EF-ACDF-07F84A3F436C}">
      <dgm:prSet/>
      <dgm:spPr/>
      <dgm:t>
        <a:bodyPr/>
        <a:lstStyle/>
        <a:p>
          <a:endParaRPr lang="en-US"/>
        </a:p>
      </dgm:t>
    </dgm:pt>
    <dgm:pt modelId="{3EBA048C-55CB-4FAB-87DF-552D6621991D}">
      <dgm:prSet/>
      <dgm:spPr/>
      <dgm:t>
        <a:bodyPr/>
        <a:lstStyle/>
        <a:p>
          <a:r>
            <a:rPr lang="en-GB" b="1" i="0"/>
            <a:t>Goal:</a:t>
          </a:r>
          <a:r>
            <a:rPr lang="en-GB" b="0" i="0"/>
            <a:t> </a:t>
          </a:r>
          <a:endParaRPr lang="en-US"/>
        </a:p>
      </dgm:t>
    </dgm:pt>
    <dgm:pt modelId="{7F323E63-D80B-4683-804E-941EDABCBC80}" type="parTrans" cxnId="{EDEE8056-7B77-44BC-9829-4FD89E218748}">
      <dgm:prSet/>
      <dgm:spPr/>
      <dgm:t>
        <a:bodyPr/>
        <a:lstStyle/>
        <a:p>
          <a:endParaRPr lang="en-US"/>
        </a:p>
      </dgm:t>
    </dgm:pt>
    <dgm:pt modelId="{143498BA-73C1-4C58-AE7D-01F204BC0252}" type="sibTrans" cxnId="{EDEE8056-7B77-44BC-9829-4FD89E218748}">
      <dgm:prSet/>
      <dgm:spPr/>
      <dgm:t>
        <a:bodyPr/>
        <a:lstStyle/>
        <a:p>
          <a:endParaRPr lang="en-US"/>
        </a:p>
      </dgm:t>
    </dgm:pt>
    <dgm:pt modelId="{ABA1F0BE-CBB7-4719-AEA9-F2E4B85C8748}">
      <dgm:prSet custT="1"/>
      <dgm:spPr/>
      <dgm:t>
        <a:bodyPr/>
        <a:lstStyle/>
        <a:p>
          <a:r>
            <a:rPr lang="en-GB" sz="1200" b="0" i="0"/>
            <a:t>Deliver more equitable, effective, patient-centred care, ensuring a sustainable response.</a:t>
          </a:r>
          <a:endParaRPr lang="en-US" sz="1200"/>
        </a:p>
      </dgm:t>
    </dgm:pt>
    <dgm:pt modelId="{EF928756-3934-4BA7-B597-95939263872A}" type="parTrans" cxnId="{8B8CFA02-A718-4D03-95DE-D6382CD17D07}">
      <dgm:prSet/>
      <dgm:spPr/>
      <dgm:t>
        <a:bodyPr/>
        <a:lstStyle/>
        <a:p>
          <a:endParaRPr lang="en-US"/>
        </a:p>
      </dgm:t>
    </dgm:pt>
    <dgm:pt modelId="{072E7632-5B6D-4EA0-B104-513FD1F9F915}" type="sibTrans" cxnId="{8B8CFA02-A718-4D03-95DE-D6382CD17D07}">
      <dgm:prSet/>
      <dgm:spPr/>
      <dgm:t>
        <a:bodyPr/>
        <a:lstStyle/>
        <a:p>
          <a:endParaRPr lang="en-US"/>
        </a:p>
      </dgm:t>
    </dgm:pt>
    <dgm:pt modelId="{93842915-809C-44F9-8CE2-485231BE51CF}" type="pres">
      <dgm:prSet presAssocID="{CFA0CBF8-6F2D-4BDF-A07C-676207D93F09}" presName="Name0" presStyleCnt="0">
        <dgm:presLayoutVars>
          <dgm:dir/>
          <dgm:animLvl val="lvl"/>
          <dgm:resizeHandles val="exact"/>
        </dgm:presLayoutVars>
      </dgm:prSet>
      <dgm:spPr/>
    </dgm:pt>
    <dgm:pt modelId="{C6580773-3E55-4FB5-BD52-A6A984A1ADB8}" type="pres">
      <dgm:prSet presAssocID="{3EBA048C-55CB-4FAB-87DF-552D6621991D}" presName="boxAndChildren" presStyleCnt="0"/>
      <dgm:spPr/>
    </dgm:pt>
    <dgm:pt modelId="{68670948-F014-461F-8431-79DA1A4C399F}" type="pres">
      <dgm:prSet presAssocID="{3EBA048C-55CB-4FAB-87DF-552D6621991D}" presName="parentTextBox" presStyleLbl="node1" presStyleIdx="0" presStyleCnt="4"/>
      <dgm:spPr/>
    </dgm:pt>
    <dgm:pt modelId="{44681940-1460-4222-A0F3-CD5F8A167E12}" type="pres">
      <dgm:prSet presAssocID="{3EBA048C-55CB-4FAB-87DF-552D6621991D}" presName="entireBox" presStyleLbl="node1" presStyleIdx="0" presStyleCnt="4"/>
      <dgm:spPr/>
    </dgm:pt>
    <dgm:pt modelId="{2E6903D3-8164-439F-8961-2457344A84E7}" type="pres">
      <dgm:prSet presAssocID="{3EBA048C-55CB-4FAB-87DF-552D6621991D}" presName="descendantBox" presStyleCnt="0"/>
      <dgm:spPr/>
    </dgm:pt>
    <dgm:pt modelId="{DD8FEABD-CAD2-4B8A-8583-16ECE6D0A67F}" type="pres">
      <dgm:prSet presAssocID="{ABA1F0BE-CBB7-4719-AEA9-F2E4B85C8748}" presName="childTextBox" presStyleLbl="fgAccFollowNode1" presStyleIdx="0" presStyleCnt="8">
        <dgm:presLayoutVars>
          <dgm:bulletEnabled val="1"/>
        </dgm:presLayoutVars>
      </dgm:prSet>
      <dgm:spPr/>
    </dgm:pt>
    <dgm:pt modelId="{F1A8DA91-74A2-43AB-814B-F40C1D9779E9}" type="pres">
      <dgm:prSet presAssocID="{9A271C0E-34A1-4707-8D5D-898AC2306189}" presName="sp" presStyleCnt="0"/>
      <dgm:spPr/>
    </dgm:pt>
    <dgm:pt modelId="{DE51C738-8C9F-4338-8C7D-B91816AF6182}" type="pres">
      <dgm:prSet presAssocID="{EA025DF0-C007-46FA-9046-1A1C7299AD17}" presName="arrowAndChildren" presStyleCnt="0"/>
      <dgm:spPr/>
    </dgm:pt>
    <dgm:pt modelId="{77513FBA-8EB1-4E4E-97A7-327884BF215F}" type="pres">
      <dgm:prSet presAssocID="{EA025DF0-C007-46FA-9046-1A1C7299AD17}" presName="parentTextArrow" presStyleLbl="node1" presStyleIdx="0" presStyleCnt="4"/>
      <dgm:spPr/>
    </dgm:pt>
    <dgm:pt modelId="{A028ADE5-DB2C-414F-B8D7-137A0905653B}" type="pres">
      <dgm:prSet presAssocID="{EA025DF0-C007-46FA-9046-1A1C7299AD17}" presName="arrow" presStyleLbl="node1" presStyleIdx="1" presStyleCnt="4"/>
      <dgm:spPr/>
    </dgm:pt>
    <dgm:pt modelId="{CD01AB7D-4E88-4A16-AD3E-5A3FC159C842}" type="pres">
      <dgm:prSet presAssocID="{EA025DF0-C007-46FA-9046-1A1C7299AD17}" presName="descendantArrow" presStyleCnt="0"/>
      <dgm:spPr/>
    </dgm:pt>
    <dgm:pt modelId="{8FDA459D-96BA-497E-B5A9-2FAFC6EC1800}" type="pres">
      <dgm:prSet presAssocID="{4B72FD34-02F7-4F93-990E-4F977CF1E1B0}" presName="childTextArrow" presStyleLbl="fgAccFollowNode1" presStyleIdx="1" presStyleCnt="8">
        <dgm:presLayoutVars>
          <dgm:bulletEnabled val="1"/>
        </dgm:presLayoutVars>
      </dgm:prSet>
      <dgm:spPr/>
    </dgm:pt>
    <dgm:pt modelId="{B06CD53D-DE9C-415D-ACBD-B3EEC42C5F50}" type="pres">
      <dgm:prSet presAssocID="{D4A4DB64-669B-4D2B-8ED4-BB4FB1A9F3D4}" presName="childTextArrow" presStyleLbl="fgAccFollowNode1" presStyleIdx="2" presStyleCnt="8">
        <dgm:presLayoutVars>
          <dgm:bulletEnabled val="1"/>
        </dgm:presLayoutVars>
      </dgm:prSet>
      <dgm:spPr/>
    </dgm:pt>
    <dgm:pt modelId="{F19DA2F2-9ABB-41C1-97BD-6539A5FFDF24}" type="pres">
      <dgm:prSet presAssocID="{3730B1A2-FE2E-4BE8-BAD1-ACFD6791E12D}" presName="childTextArrow" presStyleLbl="fgAccFollowNode1" presStyleIdx="3" presStyleCnt="8">
        <dgm:presLayoutVars>
          <dgm:bulletEnabled val="1"/>
        </dgm:presLayoutVars>
      </dgm:prSet>
      <dgm:spPr/>
    </dgm:pt>
    <dgm:pt modelId="{4B0DA8EA-3339-4CA8-B92B-B43CF72ED70B}" type="pres">
      <dgm:prSet presAssocID="{96B5B1E9-C647-4186-A079-4CE323C2B30C}" presName="childTextArrow" presStyleLbl="fgAccFollowNode1" presStyleIdx="4" presStyleCnt="8">
        <dgm:presLayoutVars>
          <dgm:bulletEnabled val="1"/>
        </dgm:presLayoutVars>
      </dgm:prSet>
      <dgm:spPr/>
    </dgm:pt>
    <dgm:pt modelId="{A393BBD4-F555-400B-9E87-C432E9753C46}" type="pres">
      <dgm:prSet presAssocID="{4A12C276-72C4-4B7E-AAB6-FED2A9499F49}" presName="childTextArrow" presStyleLbl="fgAccFollowNode1" presStyleIdx="5" presStyleCnt="8">
        <dgm:presLayoutVars>
          <dgm:bulletEnabled val="1"/>
        </dgm:presLayoutVars>
      </dgm:prSet>
      <dgm:spPr/>
    </dgm:pt>
    <dgm:pt modelId="{3BB3EA5A-DB56-4CF6-A146-F0C3E3A27818}" type="pres">
      <dgm:prSet presAssocID="{BBA9ABA9-F81F-42FB-AF34-2BAB6955F976}" presName="childTextArrow" presStyleLbl="fgAccFollowNode1" presStyleIdx="6" presStyleCnt="8">
        <dgm:presLayoutVars>
          <dgm:bulletEnabled val="1"/>
        </dgm:presLayoutVars>
      </dgm:prSet>
      <dgm:spPr/>
    </dgm:pt>
    <dgm:pt modelId="{375FF524-B351-4CFD-93DB-4AEA063F8430}" type="pres">
      <dgm:prSet presAssocID="{29B8170C-2DFE-4B2A-82C9-C09B1FACBF9C}" presName="childTextArrow" presStyleLbl="fgAccFollowNode1" presStyleIdx="7" presStyleCnt="8">
        <dgm:presLayoutVars>
          <dgm:bulletEnabled val="1"/>
        </dgm:presLayoutVars>
      </dgm:prSet>
      <dgm:spPr/>
    </dgm:pt>
    <dgm:pt modelId="{A7F6C185-6988-448E-B1A4-7953F5E89473}" type="pres">
      <dgm:prSet presAssocID="{42D7C0EE-8661-48FB-AE5F-1FAE178CF7F4}" presName="sp" presStyleCnt="0"/>
      <dgm:spPr/>
    </dgm:pt>
    <dgm:pt modelId="{C8F0A0BC-F425-42B8-9388-390E9D2FF367}" type="pres">
      <dgm:prSet presAssocID="{04309D0F-77F8-420C-86ED-936DF049CC44}" presName="arrowAndChildren" presStyleCnt="0"/>
      <dgm:spPr/>
    </dgm:pt>
    <dgm:pt modelId="{C3560EAB-28B2-4DC8-A73D-B97DC526D14F}" type="pres">
      <dgm:prSet presAssocID="{04309D0F-77F8-420C-86ED-936DF049CC44}" presName="parentTextArrow" presStyleLbl="node1" presStyleIdx="2" presStyleCnt="4"/>
      <dgm:spPr/>
    </dgm:pt>
    <dgm:pt modelId="{6A2BA48A-B8F2-4DF1-9832-24A69A07DE2B}" type="pres">
      <dgm:prSet presAssocID="{A0027F1F-A00A-450F-9D4B-771486A8B722}" presName="sp" presStyleCnt="0"/>
      <dgm:spPr/>
    </dgm:pt>
    <dgm:pt modelId="{9EE69F5D-08D9-4133-842F-9ED95219388B}" type="pres">
      <dgm:prSet presAssocID="{C4AE3A2B-6AC0-4AF4-A786-5BF07B833182}" presName="arrowAndChildren" presStyleCnt="0"/>
      <dgm:spPr/>
    </dgm:pt>
    <dgm:pt modelId="{6C8EB04E-C16A-48B1-966E-6D530BE2946B}" type="pres">
      <dgm:prSet presAssocID="{C4AE3A2B-6AC0-4AF4-A786-5BF07B833182}" presName="parentTextArrow" presStyleLbl="node1" presStyleIdx="3" presStyleCnt="4"/>
      <dgm:spPr/>
    </dgm:pt>
  </dgm:ptLst>
  <dgm:cxnLst>
    <dgm:cxn modelId="{8B8CFA02-A718-4D03-95DE-D6382CD17D07}" srcId="{3EBA048C-55CB-4FAB-87DF-552D6621991D}" destId="{ABA1F0BE-CBB7-4719-AEA9-F2E4B85C8748}" srcOrd="0" destOrd="0" parTransId="{EF928756-3934-4BA7-B597-95939263872A}" sibTransId="{072E7632-5B6D-4EA0-B104-513FD1F9F915}"/>
    <dgm:cxn modelId="{ADA77609-C0F6-4EE6-9C97-C5EB4F7CE7A6}" type="presOf" srcId="{4A12C276-72C4-4B7E-AAB6-FED2A9499F49}" destId="{A393BBD4-F555-400B-9E87-C432E9753C46}" srcOrd="0" destOrd="0" presId="urn:microsoft.com/office/officeart/2005/8/layout/process4"/>
    <dgm:cxn modelId="{2887AA0B-7EBA-43D3-B1B3-1A3FD7E9DB2D}" srcId="{EA025DF0-C007-46FA-9046-1A1C7299AD17}" destId="{4A12C276-72C4-4B7E-AAB6-FED2A9499F49}" srcOrd="4" destOrd="0" parTransId="{6B9D85C5-9986-477B-887B-C994622F8857}" sibTransId="{3537F4DE-AC99-4D2E-8573-BB9154D18DB9}"/>
    <dgm:cxn modelId="{9921B51A-D944-4CE2-B280-D63D2A8735DB}" srcId="{CFA0CBF8-6F2D-4BDF-A07C-676207D93F09}" destId="{C4AE3A2B-6AC0-4AF4-A786-5BF07B833182}" srcOrd="0" destOrd="0" parTransId="{0EA3F775-48DA-4FA3-B674-68B4BA9E5A17}" sibTransId="{A0027F1F-A00A-450F-9D4B-771486A8B722}"/>
    <dgm:cxn modelId="{D9DB381E-3B64-48AA-BCB1-08347DD991A6}" type="presOf" srcId="{4B72FD34-02F7-4F93-990E-4F977CF1E1B0}" destId="{8FDA459D-96BA-497E-B5A9-2FAFC6EC1800}" srcOrd="0" destOrd="0" presId="urn:microsoft.com/office/officeart/2005/8/layout/process4"/>
    <dgm:cxn modelId="{7826B81F-E88E-4694-897A-8FDB5BCE9CD7}" type="presOf" srcId="{EA025DF0-C007-46FA-9046-1A1C7299AD17}" destId="{A028ADE5-DB2C-414F-B8D7-137A0905653B}" srcOrd="1" destOrd="0" presId="urn:microsoft.com/office/officeart/2005/8/layout/process4"/>
    <dgm:cxn modelId="{87524829-8417-4D35-B5A5-41BFF5ED6A6A}" type="presOf" srcId="{3EBA048C-55CB-4FAB-87DF-552D6621991D}" destId="{44681940-1460-4222-A0F3-CD5F8A167E12}" srcOrd="1" destOrd="0" presId="urn:microsoft.com/office/officeart/2005/8/layout/process4"/>
    <dgm:cxn modelId="{E9520A36-EAAF-4DDD-A2BB-DA7717927446}" srcId="{CFA0CBF8-6F2D-4BDF-A07C-676207D93F09}" destId="{04309D0F-77F8-420C-86ED-936DF049CC44}" srcOrd="1" destOrd="0" parTransId="{64F7FC37-08BA-4A4B-B306-DC8D3FDD8E8E}" sibTransId="{42D7C0EE-8661-48FB-AE5F-1FAE178CF7F4}"/>
    <dgm:cxn modelId="{6FC49E5B-C4AA-48CF-AFFB-65123B39859A}" srcId="{EA025DF0-C007-46FA-9046-1A1C7299AD17}" destId="{3730B1A2-FE2E-4BE8-BAD1-ACFD6791E12D}" srcOrd="2" destOrd="0" parTransId="{10A9C971-269A-40E6-BF56-3C941DC739FD}" sibTransId="{A2D1CA13-5E0F-4C07-94BA-0B21216996CE}"/>
    <dgm:cxn modelId="{F809B15E-A4BF-45C0-8E60-B02E647EB64C}" type="presOf" srcId="{BBA9ABA9-F81F-42FB-AF34-2BAB6955F976}" destId="{3BB3EA5A-DB56-4CF6-A146-F0C3E3A27818}" srcOrd="0" destOrd="0" presId="urn:microsoft.com/office/officeart/2005/8/layout/process4"/>
    <dgm:cxn modelId="{FFB94049-9ED0-40C3-9C70-9A42421C973F}" type="presOf" srcId="{CFA0CBF8-6F2D-4BDF-A07C-676207D93F09}" destId="{93842915-809C-44F9-8CE2-485231BE51CF}" srcOrd="0" destOrd="0" presId="urn:microsoft.com/office/officeart/2005/8/layout/process4"/>
    <dgm:cxn modelId="{7382266B-F3E5-424B-AE09-D0521E907E20}" type="presOf" srcId="{3730B1A2-FE2E-4BE8-BAD1-ACFD6791E12D}" destId="{F19DA2F2-9ABB-41C1-97BD-6539A5FFDF24}" srcOrd="0" destOrd="0" presId="urn:microsoft.com/office/officeart/2005/8/layout/process4"/>
    <dgm:cxn modelId="{CFEC5D4C-0BC8-488D-9E62-85CA9589C593}" srcId="{EA025DF0-C007-46FA-9046-1A1C7299AD17}" destId="{BBA9ABA9-F81F-42FB-AF34-2BAB6955F976}" srcOrd="5" destOrd="0" parTransId="{37983497-BD1E-4282-8487-743C6B6F4C4C}" sibTransId="{8410C0F0-0AF2-4BFF-ACA6-E1D66F88BB97}"/>
    <dgm:cxn modelId="{2DAA9573-4D70-4F3F-A56D-7166CAE1E6AB}" type="presOf" srcId="{D4A4DB64-669B-4D2B-8ED4-BB4FB1A9F3D4}" destId="{B06CD53D-DE9C-415D-ACBD-B3EEC42C5F50}" srcOrd="0" destOrd="0" presId="urn:microsoft.com/office/officeart/2005/8/layout/process4"/>
    <dgm:cxn modelId="{EDEE8056-7B77-44BC-9829-4FD89E218748}" srcId="{CFA0CBF8-6F2D-4BDF-A07C-676207D93F09}" destId="{3EBA048C-55CB-4FAB-87DF-552D6621991D}" srcOrd="3" destOrd="0" parTransId="{7F323E63-D80B-4683-804E-941EDABCBC80}" sibTransId="{143498BA-73C1-4C58-AE7D-01F204BC0252}"/>
    <dgm:cxn modelId="{84B48680-2850-482E-AED2-B8C7568DF4EB}" type="presOf" srcId="{C4AE3A2B-6AC0-4AF4-A786-5BF07B833182}" destId="{6C8EB04E-C16A-48B1-966E-6D530BE2946B}" srcOrd="0" destOrd="0" presId="urn:microsoft.com/office/officeart/2005/8/layout/process4"/>
    <dgm:cxn modelId="{A8BD9493-7D6D-41E7-A018-4A540AAB2EC5}" type="presOf" srcId="{29B8170C-2DFE-4B2A-82C9-C09B1FACBF9C}" destId="{375FF524-B351-4CFD-93DB-4AEA063F8430}" srcOrd="0" destOrd="0" presId="urn:microsoft.com/office/officeart/2005/8/layout/process4"/>
    <dgm:cxn modelId="{9F954F9D-1C2A-4359-BF71-BBBF4399EDB5}" type="presOf" srcId="{ABA1F0BE-CBB7-4719-AEA9-F2E4B85C8748}" destId="{DD8FEABD-CAD2-4B8A-8583-16ECE6D0A67F}" srcOrd="0" destOrd="0" presId="urn:microsoft.com/office/officeart/2005/8/layout/process4"/>
    <dgm:cxn modelId="{8A7903A2-7E04-44D4-BBC1-D6469D08F8D6}" srcId="{CFA0CBF8-6F2D-4BDF-A07C-676207D93F09}" destId="{EA025DF0-C007-46FA-9046-1A1C7299AD17}" srcOrd="2" destOrd="0" parTransId="{9AABB58B-92CB-4F6A-8B72-1BFE576B9DDD}" sibTransId="{9A271C0E-34A1-4707-8D5D-898AC2306189}"/>
    <dgm:cxn modelId="{EC4DE1B0-97F7-45EF-ACDF-07F84A3F436C}" srcId="{EA025DF0-C007-46FA-9046-1A1C7299AD17}" destId="{29B8170C-2DFE-4B2A-82C9-C09B1FACBF9C}" srcOrd="6" destOrd="0" parTransId="{C2BBA80E-C21B-4BD6-BF08-0EBF5B5752F4}" sibTransId="{9661BC75-4073-4802-A29B-C66F463B7555}"/>
    <dgm:cxn modelId="{FC86CAB1-E52D-42A0-8880-253FA59F85FF}" type="presOf" srcId="{04309D0F-77F8-420C-86ED-936DF049CC44}" destId="{C3560EAB-28B2-4DC8-A73D-B97DC526D14F}" srcOrd="0" destOrd="0" presId="urn:microsoft.com/office/officeart/2005/8/layout/process4"/>
    <dgm:cxn modelId="{96E7A6B5-5F09-491A-99E1-571CB237FCB2}" srcId="{EA025DF0-C007-46FA-9046-1A1C7299AD17}" destId="{96B5B1E9-C647-4186-A079-4CE323C2B30C}" srcOrd="3" destOrd="0" parTransId="{14887586-5603-43EC-A51C-097DD4D2FC00}" sibTransId="{A8FE964A-C468-4412-AC7A-EF717B6519C6}"/>
    <dgm:cxn modelId="{4685D6BF-9977-438D-B9DC-711E7994D3DA}" type="presOf" srcId="{3EBA048C-55CB-4FAB-87DF-552D6621991D}" destId="{68670948-F014-461F-8431-79DA1A4C399F}" srcOrd="0" destOrd="0" presId="urn:microsoft.com/office/officeart/2005/8/layout/process4"/>
    <dgm:cxn modelId="{488880C6-5BE3-4990-93F1-955C83A686F1}" type="presOf" srcId="{EA025DF0-C007-46FA-9046-1A1C7299AD17}" destId="{77513FBA-8EB1-4E4E-97A7-327884BF215F}" srcOrd="0" destOrd="0" presId="urn:microsoft.com/office/officeart/2005/8/layout/process4"/>
    <dgm:cxn modelId="{5DB5BEC6-F1ED-4660-88B2-EBE1435CE39C}" srcId="{EA025DF0-C007-46FA-9046-1A1C7299AD17}" destId="{D4A4DB64-669B-4D2B-8ED4-BB4FB1A9F3D4}" srcOrd="1" destOrd="0" parTransId="{108D1C7F-B0E3-4EA2-A7C5-58A9D09FD984}" sibTransId="{BCBE32CB-6746-486B-8742-E0C5A20E804F}"/>
    <dgm:cxn modelId="{5A7698FE-2D3E-4925-A059-6DAD373D420C}" type="presOf" srcId="{96B5B1E9-C647-4186-A079-4CE323C2B30C}" destId="{4B0DA8EA-3339-4CA8-B92B-B43CF72ED70B}" srcOrd="0" destOrd="0" presId="urn:microsoft.com/office/officeart/2005/8/layout/process4"/>
    <dgm:cxn modelId="{8E2A74FF-28EC-4425-8C2A-25A572B16B06}" srcId="{EA025DF0-C007-46FA-9046-1A1C7299AD17}" destId="{4B72FD34-02F7-4F93-990E-4F977CF1E1B0}" srcOrd="0" destOrd="0" parTransId="{4EC7F2F4-2B21-4519-ADBE-F91BB68868A2}" sibTransId="{683BCD75-0E50-4F0C-9205-CDAFD089B0EA}"/>
    <dgm:cxn modelId="{35C09E8A-BE3A-4CD1-880F-A929B252A410}" type="presParOf" srcId="{93842915-809C-44F9-8CE2-485231BE51CF}" destId="{C6580773-3E55-4FB5-BD52-A6A984A1ADB8}" srcOrd="0" destOrd="0" presId="urn:microsoft.com/office/officeart/2005/8/layout/process4"/>
    <dgm:cxn modelId="{15050A66-3E27-4319-9E31-6185002B3E55}" type="presParOf" srcId="{C6580773-3E55-4FB5-BD52-A6A984A1ADB8}" destId="{68670948-F014-461F-8431-79DA1A4C399F}" srcOrd="0" destOrd="0" presId="urn:microsoft.com/office/officeart/2005/8/layout/process4"/>
    <dgm:cxn modelId="{8A7C63FD-E39A-4928-A484-D7B58ABD4BF2}" type="presParOf" srcId="{C6580773-3E55-4FB5-BD52-A6A984A1ADB8}" destId="{44681940-1460-4222-A0F3-CD5F8A167E12}" srcOrd="1" destOrd="0" presId="urn:microsoft.com/office/officeart/2005/8/layout/process4"/>
    <dgm:cxn modelId="{01490B23-76A5-4151-87EE-94F6E2D5FB2A}" type="presParOf" srcId="{C6580773-3E55-4FB5-BD52-A6A984A1ADB8}" destId="{2E6903D3-8164-439F-8961-2457344A84E7}" srcOrd="2" destOrd="0" presId="urn:microsoft.com/office/officeart/2005/8/layout/process4"/>
    <dgm:cxn modelId="{EF9EC460-2CAF-433A-A1B0-5D9D48759B23}" type="presParOf" srcId="{2E6903D3-8164-439F-8961-2457344A84E7}" destId="{DD8FEABD-CAD2-4B8A-8583-16ECE6D0A67F}" srcOrd="0" destOrd="0" presId="urn:microsoft.com/office/officeart/2005/8/layout/process4"/>
    <dgm:cxn modelId="{5CAD7DD9-6D45-4689-B686-64A84ED799F0}" type="presParOf" srcId="{93842915-809C-44F9-8CE2-485231BE51CF}" destId="{F1A8DA91-74A2-43AB-814B-F40C1D9779E9}" srcOrd="1" destOrd="0" presId="urn:microsoft.com/office/officeart/2005/8/layout/process4"/>
    <dgm:cxn modelId="{9B04CA0E-14E1-47D5-879B-9F71662B4285}" type="presParOf" srcId="{93842915-809C-44F9-8CE2-485231BE51CF}" destId="{DE51C738-8C9F-4338-8C7D-B91816AF6182}" srcOrd="2" destOrd="0" presId="urn:microsoft.com/office/officeart/2005/8/layout/process4"/>
    <dgm:cxn modelId="{EF2FED85-20ED-436D-B47E-49CFC5FCB80B}" type="presParOf" srcId="{DE51C738-8C9F-4338-8C7D-B91816AF6182}" destId="{77513FBA-8EB1-4E4E-97A7-327884BF215F}" srcOrd="0" destOrd="0" presId="urn:microsoft.com/office/officeart/2005/8/layout/process4"/>
    <dgm:cxn modelId="{2B5A8A6D-4EFA-43C1-A462-480E15FC773D}" type="presParOf" srcId="{DE51C738-8C9F-4338-8C7D-B91816AF6182}" destId="{A028ADE5-DB2C-414F-B8D7-137A0905653B}" srcOrd="1" destOrd="0" presId="urn:microsoft.com/office/officeart/2005/8/layout/process4"/>
    <dgm:cxn modelId="{0B175629-6065-422E-A0F4-04585D9C81FD}" type="presParOf" srcId="{DE51C738-8C9F-4338-8C7D-B91816AF6182}" destId="{CD01AB7D-4E88-4A16-AD3E-5A3FC159C842}" srcOrd="2" destOrd="0" presId="urn:microsoft.com/office/officeart/2005/8/layout/process4"/>
    <dgm:cxn modelId="{61886A2B-A417-479E-A0B5-381660F2D78D}" type="presParOf" srcId="{CD01AB7D-4E88-4A16-AD3E-5A3FC159C842}" destId="{8FDA459D-96BA-497E-B5A9-2FAFC6EC1800}" srcOrd="0" destOrd="0" presId="urn:microsoft.com/office/officeart/2005/8/layout/process4"/>
    <dgm:cxn modelId="{94EFEA7A-A36B-408C-BB82-005D330C0621}" type="presParOf" srcId="{CD01AB7D-4E88-4A16-AD3E-5A3FC159C842}" destId="{B06CD53D-DE9C-415D-ACBD-B3EEC42C5F50}" srcOrd="1" destOrd="0" presId="urn:microsoft.com/office/officeart/2005/8/layout/process4"/>
    <dgm:cxn modelId="{FEC6001E-D5AB-4DC6-BB31-01F03BF0C9C2}" type="presParOf" srcId="{CD01AB7D-4E88-4A16-AD3E-5A3FC159C842}" destId="{F19DA2F2-9ABB-41C1-97BD-6539A5FFDF24}" srcOrd="2" destOrd="0" presId="urn:microsoft.com/office/officeart/2005/8/layout/process4"/>
    <dgm:cxn modelId="{4A1DB3BF-A591-4470-ADF6-ACEB6161838A}" type="presParOf" srcId="{CD01AB7D-4E88-4A16-AD3E-5A3FC159C842}" destId="{4B0DA8EA-3339-4CA8-B92B-B43CF72ED70B}" srcOrd="3" destOrd="0" presId="urn:microsoft.com/office/officeart/2005/8/layout/process4"/>
    <dgm:cxn modelId="{8250AC4D-B38D-4B78-822D-6A1D9861F055}" type="presParOf" srcId="{CD01AB7D-4E88-4A16-AD3E-5A3FC159C842}" destId="{A393BBD4-F555-400B-9E87-C432E9753C46}" srcOrd="4" destOrd="0" presId="urn:microsoft.com/office/officeart/2005/8/layout/process4"/>
    <dgm:cxn modelId="{50E9CD38-D204-4364-B9C2-4164784745ED}" type="presParOf" srcId="{CD01AB7D-4E88-4A16-AD3E-5A3FC159C842}" destId="{3BB3EA5A-DB56-4CF6-A146-F0C3E3A27818}" srcOrd="5" destOrd="0" presId="urn:microsoft.com/office/officeart/2005/8/layout/process4"/>
    <dgm:cxn modelId="{D6C564D3-4F3B-4D2C-BECF-586B03224B59}" type="presParOf" srcId="{CD01AB7D-4E88-4A16-AD3E-5A3FC159C842}" destId="{375FF524-B351-4CFD-93DB-4AEA063F8430}" srcOrd="6" destOrd="0" presId="urn:microsoft.com/office/officeart/2005/8/layout/process4"/>
    <dgm:cxn modelId="{D33964EE-ED0F-4C48-9182-29855B5EEB39}" type="presParOf" srcId="{93842915-809C-44F9-8CE2-485231BE51CF}" destId="{A7F6C185-6988-448E-B1A4-7953F5E89473}" srcOrd="3" destOrd="0" presId="urn:microsoft.com/office/officeart/2005/8/layout/process4"/>
    <dgm:cxn modelId="{9044436B-2021-4435-B2BC-7FE3505FB32A}" type="presParOf" srcId="{93842915-809C-44F9-8CE2-485231BE51CF}" destId="{C8F0A0BC-F425-42B8-9388-390E9D2FF367}" srcOrd="4" destOrd="0" presId="urn:microsoft.com/office/officeart/2005/8/layout/process4"/>
    <dgm:cxn modelId="{B50618AF-3CFC-4B9E-AE21-784B583E8A79}" type="presParOf" srcId="{C8F0A0BC-F425-42B8-9388-390E9D2FF367}" destId="{C3560EAB-28B2-4DC8-A73D-B97DC526D14F}" srcOrd="0" destOrd="0" presId="urn:microsoft.com/office/officeart/2005/8/layout/process4"/>
    <dgm:cxn modelId="{78C48C33-11A2-4638-8DA0-06E15AEA9F2C}" type="presParOf" srcId="{93842915-809C-44F9-8CE2-485231BE51CF}" destId="{6A2BA48A-B8F2-4DF1-9832-24A69A07DE2B}" srcOrd="5" destOrd="0" presId="urn:microsoft.com/office/officeart/2005/8/layout/process4"/>
    <dgm:cxn modelId="{87331F97-B649-4207-8FA2-FF910AD009DF}" type="presParOf" srcId="{93842915-809C-44F9-8CE2-485231BE51CF}" destId="{9EE69F5D-08D9-4133-842F-9ED95219388B}" srcOrd="6" destOrd="0" presId="urn:microsoft.com/office/officeart/2005/8/layout/process4"/>
    <dgm:cxn modelId="{29BED646-4337-42C6-8BA9-4A3BC32A934E}" type="presParOf" srcId="{9EE69F5D-08D9-4133-842F-9ED95219388B}" destId="{6C8EB04E-C16A-48B1-966E-6D530BE2946B}"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612AE3-CC94-4208-856D-BDF16F6DE1F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751BA92-B8C7-4729-841F-E7E40376038E}">
      <dgm:prSet/>
      <dgm:spPr/>
      <dgm:t>
        <a:bodyPr/>
        <a:lstStyle/>
        <a:p>
          <a:r>
            <a:rPr lang="en-GB" b="0" i="0"/>
            <a:t>The SAS Macmillan PEOLC Project is making a tangible, positive difference, recognised by the </a:t>
          </a:r>
          <a:r>
            <a:rPr lang="en-GB" b="1" i="0"/>
            <a:t>2024 Scottish Health Awards 'Top Team Award'</a:t>
          </a:r>
          <a:r>
            <a:rPr lang="en-GB" b="0" i="0"/>
            <a:t>.</a:t>
          </a:r>
          <a:endParaRPr lang="en-US"/>
        </a:p>
      </dgm:t>
    </dgm:pt>
    <dgm:pt modelId="{571555F6-9172-4DFA-AEA1-FCAD4563233E}" type="parTrans" cxnId="{0AD697C4-C517-4EAE-8B13-F13EFBA78CB5}">
      <dgm:prSet/>
      <dgm:spPr/>
      <dgm:t>
        <a:bodyPr/>
        <a:lstStyle/>
        <a:p>
          <a:endParaRPr lang="en-US"/>
        </a:p>
      </dgm:t>
    </dgm:pt>
    <dgm:pt modelId="{22AFFFAB-0FBE-4959-9DAB-5684A79CFD4A}" type="sibTrans" cxnId="{0AD697C4-C517-4EAE-8B13-F13EFBA78CB5}">
      <dgm:prSet/>
      <dgm:spPr/>
      <dgm:t>
        <a:bodyPr/>
        <a:lstStyle/>
        <a:p>
          <a:endParaRPr lang="en-US"/>
        </a:p>
      </dgm:t>
    </dgm:pt>
    <dgm:pt modelId="{905DAAD4-E8FA-43F3-BA4E-C78C22ACFEB7}">
      <dgm:prSet/>
      <dgm:spPr/>
      <dgm:t>
        <a:bodyPr/>
        <a:lstStyle/>
        <a:p>
          <a:r>
            <a:rPr lang="en-GB" b="0" i="0"/>
            <a:t>It has empowered clinicians, improved patient/carer experiences, and created significant system efficiencies.</a:t>
          </a:r>
          <a:endParaRPr lang="en-US"/>
        </a:p>
      </dgm:t>
    </dgm:pt>
    <dgm:pt modelId="{46F96C6A-B872-4008-94B7-9EAD178C158A}" type="parTrans" cxnId="{25E95A64-4F57-47F1-B1CB-9F67EFCCC378}">
      <dgm:prSet/>
      <dgm:spPr/>
      <dgm:t>
        <a:bodyPr/>
        <a:lstStyle/>
        <a:p>
          <a:endParaRPr lang="en-US"/>
        </a:p>
      </dgm:t>
    </dgm:pt>
    <dgm:pt modelId="{F1D50FA3-AEA9-4612-8400-455BBFE72E58}" type="sibTrans" cxnId="{25E95A64-4F57-47F1-B1CB-9F67EFCCC378}">
      <dgm:prSet/>
      <dgm:spPr/>
      <dgm:t>
        <a:bodyPr/>
        <a:lstStyle/>
        <a:p>
          <a:endParaRPr lang="en-US"/>
        </a:p>
      </dgm:t>
    </dgm:pt>
    <dgm:pt modelId="{9428BED0-D9A6-4655-82BA-D331B5B4C28D}">
      <dgm:prSet/>
      <dgm:spPr/>
      <dgm:t>
        <a:bodyPr/>
        <a:lstStyle/>
        <a:p>
          <a:r>
            <a:rPr lang="en-GB" b="0" i="0" dirty="0"/>
            <a:t>Represents a crucial advancement in Scotland's urgent PEOLC, aligning with national priorities.</a:t>
          </a:r>
          <a:endParaRPr lang="en-US" dirty="0"/>
        </a:p>
      </dgm:t>
    </dgm:pt>
    <dgm:pt modelId="{4CB5A720-71A1-4DFF-8CE2-EAD6EE96C6E7}" type="parTrans" cxnId="{D6012BC2-1D90-4689-97BF-2DF2082FF9A6}">
      <dgm:prSet/>
      <dgm:spPr/>
      <dgm:t>
        <a:bodyPr/>
        <a:lstStyle/>
        <a:p>
          <a:endParaRPr lang="en-US"/>
        </a:p>
      </dgm:t>
    </dgm:pt>
    <dgm:pt modelId="{2B892BE3-530C-45EF-9FB8-DCFA9B8E08E6}" type="sibTrans" cxnId="{D6012BC2-1D90-4689-97BF-2DF2082FF9A6}">
      <dgm:prSet/>
      <dgm:spPr/>
      <dgm:t>
        <a:bodyPr/>
        <a:lstStyle/>
        <a:p>
          <a:endParaRPr lang="en-US"/>
        </a:p>
      </dgm:t>
    </dgm:pt>
    <dgm:pt modelId="{AEA6053B-CDF1-440C-8E72-4FFE6FC4E666}">
      <dgm:prSet/>
      <dgm:spPr/>
      <dgm:t>
        <a:bodyPr/>
        <a:lstStyle/>
        <a:p>
          <a:r>
            <a:rPr lang="en-GB" b="0" i="0"/>
            <a:t>Fundamentally about upholding dignity, respecting choice, and providing the best possible experience.</a:t>
          </a:r>
          <a:endParaRPr lang="en-US"/>
        </a:p>
      </dgm:t>
    </dgm:pt>
    <dgm:pt modelId="{D693184A-8AE4-49F9-AD98-C90AEBA740B6}" type="parTrans" cxnId="{81E925C2-5E63-43D7-B73A-20AB8EA5B453}">
      <dgm:prSet/>
      <dgm:spPr/>
      <dgm:t>
        <a:bodyPr/>
        <a:lstStyle/>
        <a:p>
          <a:endParaRPr lang="en-US"/>
        </a:p>
      </dgm:t>
    </dgm:pt>
    <dgm:pt modelId="{FE666711-2834-4885-BE75-77D85983A1A1}" type="sibTrans" cxnId="{81E925C2-5E63-43D7-B73A-20AB8EA5B453}">
      <dgm:prSet/>
      <dgm:spPr/>
      <dgm:t>
        <a:bodyPr/>
        <a:lstStyle/>
        <a:p>
          <a:endParaRPr lang="en-US"/>
        </a:p>
      </dgm:t>
    </dgm:pt>
    <dgm:pt modelId="{BA30CC54-715E-4AAA-AF6F-D9576CBC49DF}">
      <dgm:prSet/>
      <dgm:spPr/>
      <dgm:t>
        <a:bodyPr/>
        <a:lstStyle/>
        <a:p>
          <a:r>
            <a:rPr lang="en-GB" b="0" i="0"/>
            <a:t>The SAS Board approved submission of the business case to the Scottish Government for ongoing funding in January 2025. </a:t>
          </a:r>
          <a:endParaRPr lang="en-US"/>
        </a:p>
      </dgm:t>
    </dgm:pt>
    <dgm:pt modelId="{3E2E48BA-E9D9-4FA0-8710-3B1977FD90BE}" type="parTrans" cxnId="{7BB3109C-E6BF-4EBB-ABAA-78256F61B171}">
      <dgm:prSet/>
      <dgm:spPr/>
      <dgm:t>
        <a:bodyPr/>
        <a:lstStyle/>
        <a:p>
          <a:endParaRPr lang="en-US"/>
        </a:p>
      </dgm:t>
    </dgm:pt>
    <dgm:pt modelId="{2D50EC0A-F73A-49EE-A348-18E60F58BF02}" type="sibTrans" cxnId="{7BB3109C-E6BF-4EBB-ABAA-78256F61B171}">
      <dgm:prSet/>
      <dgm:spPr/>
      <dgm:t>
        <a:bodyPr/>
        <a:lstStyle/>
        <a:p>
          <a:endParaRPr lang="en-US"/>
        </a:p>
      </dgm:t>
    </dgm:pt>
    <dgm:pt modelId="{AE3DF71A-2A55-431E-AC70-5303E4BFE26D}" type="pres">
      <dgm:prSet presAssocID="{E6612AE3-CC94-4208-856D-BDF16F6DE1F4}" presName="root" presStyleCnt="0">
        <dgm:presLayoutVars>
          <dgm:dir/>
          <dgm:resizeHandles val="exact"/>
        </dgm:presLayoutVars>
      </dgm:prSet>
      <dgm:spPr/>
    </dgm:pt>
    <dgm:pt modelId="{C31905D2-0A4A-47D7-B42E-1C11B07F99F7}" type="pres">
      <dgm:prSet presAssocID="{1751BA92-B8C7-4729-841F-E7E40376038E}" presName="compNode" presStyleCnt="0"/>
      <dgm:spPr/>
    </dgm:pt>
    <dgm:pt modelId="{143C733A-A6EA-4BFB-826B-18F45792E70F}" type="pres">
      <dgm:prSet presAssocID="{1751BA92-B8C7-4729-841F-E7E40376038E}" presName="bgRect" presStyleLbl="bgShp" presStyleIdx="0" presStyleCnt="5"/>
      <dgm:spPr/>
    </dgm:pt>
    <dgm:pt modelId="{725343A3-42B4-4E13-9B18-824A0CFCFA9F}" type="pres">
      <dgm:prSet presAssocID="{1751BA92-B8C7-4729-841F-E7E40376038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spital"/>
        </a:ext>
      </dgm:extLst>
    </dgm:pt>
    <dgm:pt modelId="{DDB6ECB1-7EC8-4ABB-9B9D-4FE497C1C717}" type="pres">
      <dgm:prSet presAssocID="{1751BA92-B8C7-4729-841F-E7E40376038E}" presName="spaceRect" presStyleCnt="0"/>
      <dgm:spPr/>
    </dgm:pt>
    <dgm:pt modelId="{385F2236-C78B-4C62-9CC5-2DEFCAC75DDC}" type="pres">
      <dgm:prSet presAssocID="{1751BA92-B8C7-4729-841F-E7E40376038E}" presName="parTx" presStyleLbl="revTx" presStyleIdx="0" presStyleCnt="5">
        <dgm:presLayoutVars>
          <dgm:chMax val="0"/>
          <dgm:chPref val="0"/>
        </dgm:presLayoutVars>
      </dgm:prSet>
      <dgm:spPr/>
    </dgm:pt>
    <dgm:pt modelId="{8AA837CD-118E-494F-9B02-CA1DD660CC94}" type="pres">
      <dgm:prSet presAssocID="{22AFFFAB-0FBE-4959-9DAB-5684A79CFD4A}" presName="sibTrans" presStyleCnt="0"/>
      <dgm:spPr/>
    </dgm:pt>
    <dgm:pt modelId="{22B42301-E5DC-4A09-8605-0F5C68A2119D}" type="pres">
      <dgm:prSet presAssocID="{905DAAD4-E8FA-43F3-BA4E-C78C22ACFEB7}" presName="compNode" presStyleCnt="0"/>
      <dgm:spPr/>
    </dgm:pt>
    <dgm:pt modelId="{9175AF1A-4FF0-4DBD-8881-AF41D15F64FE}" type="pres">
      <dgm:prSet presAssocID="{905DAAD4-E8FA-43F3-BA4E-C78C22ACFEB7}" presName="bgRect" presStyleLbl="bgShp" presStyleIdx="1" presStyleCnt="5"/>
      <dgm:spPr/>
    </dgm:pt>
    <dgm:pt modelId="{2BA4BEA4-3495-4A43-B90E-9B49D18AFCD0}" type="pres">
      <dgm:prSet presAssocID="{905DAAD4-E8FA-43F3-BA4E-C78C22ACFEB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F90C5593-8361-4E97-869C-9B1C0B0C5754}" type="pres">
      <dgm:prSet presAssocID="{905DAAD4-E8FA-43F3-BA4E-C78C22ACFEB7}" presName="spaceRect" presStyleCnt="0"/>
      <dgm:spPr/>
    </dgm:pt>
    <dgm:pt modelId="{CA4CA418-9A1F-4081-86DD-4B54A1ADB8E7}" type="pres">
      <dgm:prSet presAssocID="{905DAAD4-E8FA-43F3-BA4E-C78C22ACFEB7}" presName="parTx" presStyleLbl="revTx" presStyleIdx="1" presStyleCnt="5">
        <dgm:presLayoutVars>
          <dgm:chMax val="0"/>
          <dgm:chPref val="0"/>
        </dgm:presLayoutVars>
      </dgm:prSet>
      <dgm:spPr/>
    </dgm:pt>
    <dgm:pt modelId="{08600F24-B0FB-472E-B926-02E8DD910C02}" type="pres">
      <dgm:prSet presAssocID="{F1D50FA3-AEA9-4612-8400-455BBFE72E58}" presName="sibTrans" presStyleCnt="0"/>
      <dgm:spPr/>
    </dgm:pt>
    <dgm:pt modelId="{D2A579E1-3A28-4FD8-8695-366323145B77}" type="pres">
      <dgm:prSet presAssocID="{9428BED0-D9A6-4655-82BA-D331B5B4C28D}" presName="compNode" presStyleCnt="0"/>
      <dgm:spPr/>
    </dgm:pt>
    <dgm:pt modelId="{AA1865D9-AF81-4D35-AF4B-9E0CCEA808E3}" type="pres">
      <dgm:prSet presAssocID="{9428BED0-D9A6-4655-82BA-D331B5B4C28D}" presName="bgRect" presStyleLbl="bgShp" presStyleIdx="2" presStyleCnt="5"/>
      <dgm:spPr/>
    </dgm:pt>
    <dgm:pt modelId="{5A4A005D-1457-42ED-98CD-F84DD47A622E}" type="pres">
      <dgm:prSet presAssocID="{9428BED0-D9A6-4655-82BA-D331B5B4C28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56A559E-4E17-456E-A96D-A6EE6F90071B}" type="pres">
      <dgm:prSet presAssocID="{9428BED0-D9A6-4655-82BA-D331B5B4C28D}" presName="spaceRect" presStyleCnt="0"/>
      <dgm:spPr/>
    </dgm:pt>
    <dgm:pt modelId="{186DFE19-67A8-4943-A586-3BDA9A3D2E90}" type="pres">
      <dgm:prSet presAssocID="{9428BED0-D9A6-4655-82BA-D331B5B4C28D}" presName="parTx" presStyleLbl="revTx" presStyleIdx="2" presStyleCnt="5">
        <dgm:presLayoutVars>
          <dgm:chMax val="0"/>
          <dgm:chPref val="0"/>
        </dgm:presLayoutVars>
      </dgm:prSet>
      <dgm:spPr/>
    </dgm:pt>
    <dgm:pt modelId="{4FB61248-8741-446E-9290-6B78A2A03423}" type="pres">
      <dgm:prSet presAssocID="{2B892BE3-530C-45EF-9FB8-DCFA9B8E08E6}" presName="sibTrans" presStyleCnt="0"/>
      <dgm:spPr/>
    </dgm:pt>
    <dgm:pt modelId="{5CC03FF1-26D0-4612-9063-EC5C30191079}" type="pres">
      <dgm:prSet presAssocID="{AEA6053B-CDF1-440C-8E72-4FFE6FC4E666}" presName="compNode" presStyleCnt="0"/>
      <dgm:spPr/>
    </dgm:pt>
    <dgm:pt modelId="{C6DAEE9A-61EF-4946-9400-955F43DF96EF}" type="pres">
      <dgm:prSet presAssocID="{AEA6053B-CDF1-440C-8E72-4FFE6FC4E666}" presName="bgRect" presStyleLbl="bgShp" presStyleIdx="3" presStyleCnt="5"/>
      <dgm:spPr/>
    </dgm:pt>
    <dgm:pt modelId="{1FFD4E14-60DA-4048-AB34-15205BF92686}" type="pres">
      <dgm:prSet presAssocID="{AEA6053B-CDF1-440C-8E72-4FFE6FC4E66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ales of Justice"/>
        </a:ext>
      </dgm:extLst>
    </dgm:pt>
    <dgm:pt modelId="{4B505B92-4BD3-4213-9803-19A4279CFC49}" type="pres">
      <dgm:prSet presAssocID="{AEA6053B-CDF1-440C-8E72-4FFE6FC4E666}" presName="spaceRect" presStyleCnt="0"/>
      <dgm:spPr/>
    </dgm:pt>
    <dgm:pt modelId="{0BF44A97-5F07-44FD-A53E-CDD9A5FCB742}" type="pres">
      <dgm:prSet presAssocID="{AEA6053B-CDF1-440C-8E72-4FFE6FC4E666}" presName="parTx" presStyleLbl="revTx" presStyleIdx="3" presStyleCnt="5">
        <dgm:presLayoutVars>
          <dgm:chMax val="0"/>
          <dgm:chPref val="0"/>
        </dgm:presLayoutVars>
      </dgm:prSet>
      <dgm:spPr/>
    </dgm:pt>
    <dgm:pt modelId="{0A76D1D4-5036-4720-8A6D-D78C49B45094}" type="pres">
      <dgm:prSet presAssocID="{FE666711-2834-4885-BE75-77D85983A1A1}" presName="sibTrans" presStyleCnt="0"/>
      <dgm:spPr/>
    </dgm:pt>
    <dgm:pt modelId="{13B68D19-F3CE-47CE-AD32-861D78E36993}" type="pres">
      <dgm:prSet presAssocID="{BA30CC54-715E-4AAA-AF6F-D9576CBC49DF}" presName="compNode" presStyleCnt="0"/>
      <dgm:spPr/>
    </dgm:pt>
    <dgm:pt modelId="{CD4C97CD-8F57-4A4A-9527-D93640F5E193}" type="pres">
      <dgm:prSet presAssocID="{BA30CC54-715E-4AAA-AF6F-D9576CBC49DF}" presName="bgRect" presStyleLbl="bgShp" presStyleIdx="4" presStyleCnt="5"/>
      <dgm:spPr/>
    </dgm:pt>
    <dgm:pt modelId="{CBF0214B-4E7F-4CA1-A32C-62E70800FC94}" type="pres">
      <dgm:prSet presAssocID="{BA30CC54-715E-4AAA-AF6F-D9576CBC49D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nk"/>
        </a:ext>
      </dgm:extLst>
    </dgm:pt>
    <dgm:pt modelId="{9A00E679-D4DC-4BC2-8E9A-B84CFA36CCC8}" type="pres">
      <dgm:prSet presAssocID="{BA30CC54-715E-4AAA-AF6F-D9576CBC49DF}" presName="spaceRect" presStyleCnt="0"/>
      <dgm:spPr/>
    </dgm:pt>
    <dgm:pt modelId="{A03883A6-6EA3-486F-873B-6B82134D0424}" type="pres">
      <dgm:prSet presAssocID="{BA30CC54-715E-4AAA-AF6F-D9576CBC49DF}" presName="parTx" presStyleLbl="revTx" presStyleIdx="4" presStyleCnt="5">
        <dgm:presLayoutVars>
          <dgm:chMax val="0"/>
          <dgm:chPref val="0"/>
        </dgm:presLayoutVars>
      </dgm:prSet>
      <dgm:spPr/>
    </dgm:pt>
  </dgm:ptLst>
  <dgm:cxnLst>
    <dgm:cxn modelId="{8B65F80A-B112-4151-9266-156D0595FE16}" type="presOf" srcId="{AEA6053B-CDF1-440C-8E72-4FFE6FC4E666}" destId="{0BF44A97-5F07-44FD-A53E-CDD9A5FCB742}" srcOrd="0" destOrd="0" presId="urn:microsoft.com/office/officeart/2018/2/layout/IconVerticalSolidList"/>
    <dgm:cxn modelId="{29488D3E-68A9-480A-9104-D610B4E0C410}" type="presOf" srcId="{1751BA92-B8C7-4729-841F-E7E40376038E}" destId="{385F2236-C78B-4C62-9CC5-2DEFCAC75DDC}" srcOrd="0" destOrd="0" presId="urn:microsoft.com/office/officeart/2018/2/layout/IconVerticalSolidList"/>
    <dgm:cxn modelId="{25E95A64-4F57-47F1-B1CB-9F67EFCCC378}" srcId="{E6612AE3-CC94-4208-856D-BDF16F6DE1F4}" destId="{905DAAD4-E8FA-43F3-BA4E-C78C22ACFEB7}" srcOrd="1" destOrd="0" parTransId="{46F96C6A-B872-4008-94B7-9EAD178C158A}" sibTransId="{F1D50FA3-AEA9-4612-8400-455BBFE72E58}"/>
    <dgm:cxn modelId="{FC9E1649-A1DF-4847-A0FA-9F48FFB80762}" type="presOf" srcId="{9428BED0-D9A6-4655-82BA-D331B5B4C28D}" destId="{186DFE19-67A8-4943-A586-3BDA9A3D2E90}" srcOrd="0" destOrd="0" presId="urn:microsoft.com/office/officeart/2018/2/layout/IconVerticalSolidList"/>
    <dgm:cxn modelId="{CDAA176E-3051-4884-94BB-D041CF08CBDB}" type="presOf" srcId="{905DAAD4-E8FA-43F3-BA4E-C78C22ACFEB7}" destId="{CA4CA418-9A1F-4081-86DD-4B54A1ADB8E7}" srcOrd="0" destOrd="0" presId="urn:microsoft.com/office/officeart/2018/2/layout/IconVerticalSolidList"/>
    <dgm:cxn modelId="{7BB3109C-E6BF-4EBB-ABAA-78256F61B171}" srcId="{E6612AE3-CC94-4208-856D-BDF16F6DE1F4}" destId="{BA30CC54-715E-4AAA-AF6F-D9576CBC49DF}" srcOrd="4" destOrd="0" parTransId="{3E2E48BA-E9D9-4FA0-8710-3B1977FD90BE}" sibTransId="{2D50EC0A-F73A-49EE-A348-18E60F58BF02}"/>
    <dgm:cxn modelId="{81E925C2-5E63-43D7-B73A-20AB8EA5B453}" srcId="{E6612AE3-CC94-4208-856D-BDF16F6DE1F4}" destId="{AEA6053B-CDF1-440C-8E72-4FFE6FC4E666}" srcOrd="3" destOrd="0" parTransId="{D693184A-8AE4-49F9-AD98-C90AEBA740B6}" sibTransId="{FE666711-2834-4885-BE75-77D85983A1A1}"/>
    <dgm:cxn modelId="{D6012BC2-1D90-4689-97BF-2DF2082FF9A6}" srcId="{E6612AE3-CC94-4208-856D-BDF16F6DE1F4}" destId="{9428BED0-D9A6-4655-82BA-D331B5B4C28D}" srcOrd="2" destOrd="0" parTransId="{4CB5A720-71A1-4DFF-8CE2-EAD6EE96C6E7}" sibTransId="{2B892BE3-530C-45EF-9FB8-DCFA9B8E08E6}"/>
    <dgm:cxn modelId="{0AD697C4-C517-4EAE-8B13-F13EFBA78CB5}" srcId="{E6612AE3-CC94-4208-856D-BDF16F6DE1F4}" destId="{1751BA92-B8C7-4729-841F-E7E40376038E}" srcOrd="0" destOrd="0" parTransId="{571555F6-9172-4DFA-AEA1-FCAD4563233E}" sibTransId="{22AFFFAB-0FBE-4959-9DAB-5684A79CFD4A}"/>
    <dgm:cxn modelId="{08D74ED0-5399-48F7-BD0D-C54A18DF1A7B}" type="presOf" srcId="{BA30CC54-715E-4AAA-AF6F-D9576CBC49DF}" destId="{A03883A6-6EA3-486F-873B-6B82134D0424}" srcOrd="0" destOrd="0" presId="urn:microsoft.com/office/officeart/2018/2/layout/IconVerticalSolidList"/>
    <dgm:cxn modelId="{BD42E9DA-375B-4636-886F-ACC1E44BB8DE}" type="presOf" srcId="{E6612AE3-CC94-4208-856D-BDF16F6DE1F4}" destId="{AE3DF71A-2A55-431E-AC70-5303E4BFE26D}" srcOrd="0" destOrd="0" presId="urn:microsoft.com/office/officeart/2018/2/layout/IconVerticalSolidList"/>
    <dgm:cxn modelId="{442AA427-077E-4DF5-A676-AEA70C295207}" type="presParOf" srcId="{AE3DF71A-2A55-431E-AC70-5303E4BFE26D}" destId="{C31905D2-0A4A-47D7-B42E-1C11B07F99F7}" srcOrd="0" destOrd="0" presId="urn:microsoft.com/office/officeart/2018/2/layout/IconVerticalSolidList"/>
    <dgm:cxn modelId="{80B7E010-4641-455E-9CE3-C9AC8624DE84}" type="presParOf" srcId="{C31905D2-0A4A-47D7-B42E-1C11B07F99F7}" destId="{143C733A-A6EA-4BFB-826B-18F45792E70F}" srcOrd="0" destOrd="0" presId="urn:microsoft.com/office/officeart/2018/2/layout/IconVerticalSolidList"/>
    <dgm:cxn modelId="{DE383EFF-2A20-4E14-A6C1-583BFE347E97}" type="presParOf" srcId="{C31905D2-0A4A-47D7-B42E-1C11B07F99F7}" destId="{725343A3-42B4-4E13-9B18-824A0CFCFA9F}" srcOrd="1" destOrd="0" presId="urn:microsoft.com/office/officeart/2018/2/layout/IconVerticalSolidList"/>
    <dgm:cxn modelId="{958A0826-9EE7-4E68-90BE-9C6D6680337E}" type="presParOf" srcId="{C31905D2-0A4A-47D7-B42E-1C11B07F99F7}" destId="{DDB6ECB1-7EC8-4ABB-9B9D-4FE497C1C717}" srcOrd="2" destOrd="0" presId="urn:microsoft.com/office/officeart/2018/2/layout/IconVerticalSolidList"/>
    <dgm:cxn modelId="{E3B463D3-8DB1-4F01-9B31-BA47759698C9}" type="presParOf" srcId="{C31905D2-0A4A-47D7-B42E-1C11B07F99F7}" destId="{385F2236-C78B-4C62-9CC5-2DEFCAC75DDC}" srcOrd="3" destOrd="0" presId="urn:microsoft.com/office/officeart/2018/2/layout/IconVerticalSolidList"/>
    <dgm:cxn modelId="{79D03FFB-F1E2-4992-9B6F-5DE9CF29B4C8}" type="presParOf" srcId="{AE3DF71A-2A55-431E-AC70-5303E4BFE26D}" destId="{8AA837CD-118E-494F-9B02-CA1DD660CC94}" srcOrd="1" destOrd="0" presId="urn:microsoft.com/office/officeart/2018/2/layout/IconVerticalSolidList"/>
    <dgm:cxn modelId="{6CC5D861-BE2E-4808-87D3-D09FBFB5CD77}" type="presParOf" srcId="{AE3DF71A-2A55-431E-AC70-5303E4BFE26D}" destId="{22B42301-E5DC-4A09-8605-0F5C68A2119D}" srcOrd="2" destOrd="0" presId="urn:microsoft.com/office/officeart/2018/2/layout/IconVerticalSolidList"/>
    <dgm:cxn modelId="{79EF664C-3B1B-4CD1-A951-6303F32D947D}" type="presParOf" srcId="{22B42301-E5DC-4A09-8605-0F5C68A2119D}" destId="{9175AF1A-4FF0-4DBD-8881-AF41D15F64FE}" srcOrd="0" destOrd="0" presId="urn:microsoft.com/office/officeart/2018/2/layout/IconVerticalSolidList"/>
    <dgm:cxn modelId="{9B32907F-D025-42E7-8027-132482B08264}" type="presParOf" srcId="{22B42301-E5DC-4A09-8605-0F5C68A2119D}" destId="{2BA4BEA4-3495-4A43-B90E-9B49D18AFCD0}" srcOrd="1" destOrd="0" presId="urn:microsoft.com/office/officeart/2018/2/layout/IconVerticalSolidList"/>
    <dgm:cxn modelId="{B4858CA2-76EE-4C95-8B95-9CDBFF77D326}" type="presParOf" srcId="{22B42301-E5DC-4A09-8605-0F5C68A2119D}" destId="{F90C5593-8361-4E97-869C-9B1C0B0C5754}" srcOrd="2" destOrd="0" presId="urn:microsoft.com/office/officeart/2018/2/layout/IconVerticalSolidList"/>
    <dgm:cxn modelId="{A01182CB-E9FE-49A1-BA38-77CF95989197}" type="presParOf" srcId="{22B42301-E5DC-4A09-8605-0F5C68A2119D}" destId="{CA4CA418-9A1F-4081-86DD-4B54A1ADB8E7}" srcOrd="3" destOrd="0" presId="urn:microsoft.com/office/officeart/2018/2/layout/IconVerticalSolidList"/>
    <dgm:cxn modelId="{D522BCFF-EEE5-48A5-9DEE-AA10957F197F}" type="presParOf" srcId="{AE3DF71A-2A55-431E-AC70-5303E4BFE26D}" destId="{08600F24-B0FB-472E-B926-02E8DD910C02}" srcOrd="3" destOrd="0" presId="urn:microsoft.com/office/officeart/2018/2/layout/IconVerticalSolidList"/>
    <dgm:cxn modelId="{96230652-6077-4136-8DC8-FD4857BFD452}" type="presParOf" srcId="{AE3DF71A-2A55-431E-AC70-5303E4BFE26D}" destId="{D2A579E1-3A28-4FD8-8695-366323145B77}" srcOrd="4" destOrd="0" presId="urn:microsoft.com/office/officeart/2018/2/layout/IconVerticalSolidList"/>
    <dgm:cxn modelId="{11E8262C-5E94-44E7-8CD7-84E49EA50577}" type="presParOf" srcId="{D2A579E1-3A28-4FD8-8695-366323145B77}" destId="{AA1865D9-AF81-4D35-AF4B-9E0CCEA808E3}" srcOrd="0" destOrd="0" presId="urn:microsoft.com/office/officeart/2018/2/layout/IconVerticalSolidList"/>
    <dgm:cxn modelId="{6AE6A97B-572C-4EF1-8F59-BD214DAD1ABF}" type="presParOf" srcId="{D2A579E1-3A28-4FD8-8695-366323145B77}" destId="{5A4A005D-1457-42ED-98CD-F84DD47A622E}" srcOrd="1" destOrd="0" presId="urn:microsoft.com/office/officeart/2018/2/layout/IconVerticalSolidList"/>
    <dgm:cxn modelId="{95F37A08-72D9-463B-BD91-A52DD34F0451}" type="presParOf" srcId="{D2A579E1-3A28-4FD8-8695-366323145B77}" destId="{A56A559E-4E17-456E-A96D-A6EE6F90071B}" srcOrd="2" destOrd="0" presId="urn:microsoft.com/office/officeart/2018/2/layout/IconVerticalSolidList"/>
    <dgm:cxn modelId="{E9ED1F0E-9D55-40AC-833E-F60C51987423}" type="presParOf" srcId="{D2A579E1-3A28-4FD8-8695-366323145B77}" destId="{186DFE19-67A8-4943-A586-3BDA9A3D2E90}" srcOrd="3" destOrd="0" presId="urn:microsoft.com/office/officeart/2018/2/layout/IconVerticalSolidList"/>
    <dgm:cxn modelId="{E46983EA-D407-4D82-9F7E-317AC4E9221D}" type="presParOf" srcId="{AE3DF71A-2A55-431E-AC70-5303E4BFE26D}" destId="{4FB61248-8741-446E-9290-6B78A2A03423}" srcOrd="5" destOrd="0" presId="urn:microsoft.com/office/officeart/2018/2/layout/IconVerticalSolidList"/>
    <dgm:cxn modelId="{BFDE15E5-4B59-4CE6-A438-C330DA63B2C1}" type="presParOf" srcId="{AE3DF71A-2A55-431E-AC70-5303E4BFE26D}" destId="{5CC03FF1-26D0-4612-9063-EC5C30191079}" srcOrd="6" destOrd="0" presId="urn:microsoft.com/office/officeart/2018/2/layout/IconVerticalSolidList"/>
    <dgm:cxn modelId="{433E1497-14F4-469F-AB01-5FD2EA0E7C4E}" type="presParOf" srcId="{5CC03FF1-26D0-4612-9063-EC5C30191079}" destId="{C6DAEE9A-61EF-4946-9400-955F43DF96EF}" srcOrd="0" destOrd="0" presId="urn:microsoft.com/office/officeart/2018/2/layout/IconVerticalSolidList"/>
    <dgm:cxn modelId="{24117B8A-52DA-41E1-A2BD-29BC2E70003D}" type="presParOf" srcId="{5CC03FF1-26D0-4612-9063-EC5C30191079}" destId="{1FFD4E14-60DA-4048-AB34-15205BF92686}" srcOrd="1" destOrd="0" presId="urn:microsoft.com/office/officeart/2018/2/layout/IconVerticalSolidList"/>
    <dgm:cxn modelId="{5E99CE24-0427-4624-A151-E9216A2D9E0A}" type="presParOf" srcId="{5CC03FF1-26D0-4612-9063-EC5C30191079}" destId="{4B505B92-4BD3-4213-9803-19A4279CFC49}" srcOrd="2" destOrd="0" presId="urn:microsoft.com/office/officeart/2018/2/layout/IconVerticalSolidList"/>
    <dgm:cxn modelId="{44248B4C-8999-413A-A64A-CE559877C9E5}" type="presParOf" srcId="{5CC03FF1-26D0-4612-9063-EC5C30191079}" destId="{0BF44A97-5F07-44FD-A53E-CDD9A5FCB742}" srcOrd="3" destOrd="0" presId="urn:microsoft.com/office/officeart/2018/2/layout/IconVerticalSolidList"/>
    <dgm:cxn modelId="{5F259BF5-6059-46C9-A861-D7E91735A18A}" type="presParOf" srcId="{AE3DF71A-2A55-431E-AC70-5303E4BFE26D}" destId="{0A76D1D4-5036-4720-8A6D-D78C49B45094}" srcOrd="7" destOrd="0" presId="urn:microsoft.com/office/officeart/2018/2/layout/IconVerticalSolidList"/>
    <dgm:cxn modelId="{2A2D251C-BF4A-45BD-995C-C9EBB8ADD265}" type="presParOf" srcId="{AE3DF71A-2A55-431E-AC70-5303E4BFE26D}" destId="{13B68D19-F3CE-47CE-AD32-861D78E36993}" srcOrd="8" destOrd="0" presId="urn:microsoft.com/office/officeart/2018/2/layout/IconVerticalSolidList"/>
    <dgm:cxn modelId="{B0EE6D08-7AB1-43B0-901E-0B85056347ED}" type="presParOf" srcId="{13B68D19-F3CE-47CE-AD32-861D78E36993}" destId="{CD4C97CD-8F57-4A4A-9527-D93640F5E193}" srcOrd="0" destOrd="0" presId="urn:microsoft.com/office/officeart/2018/2/layout/IconVerticalSolidList"/>
    <dgm:cxn modelId="{254D9DDE-9378-4321-B4A3-DB92D26B346E}" type="presParOf" srcId="{13B68D19-F3CE-47CE-AD32-861D78E36993}" destId="{CBF0214B-4E7F-4CA1-A32C-62E70800FC94}" srcOrd="1" destOrd="0" presId="urn:microsoft.com/office/officeart/2018/2/layout/IconVerticalSolidList"/>
    <dgm:cxn modelId="{68F27557-CF74-4A5F-B0EC-2EE7AAB12A92}" type="presParOf" srcId="{13B68D19-F3CE-47CE-AD32-861D78E36993}" destId="{9A00E679-D4DC-4BC2-8E9A-B84CFA36CCC8}" srcOrd="2" destOrd="0" presId="urn:microsoft.com/office/officeart/2018/2/layout/IconVerticalSolidList"/>
    <dgm:cxn modelId="{91FB62D0-BF33-4D05-9F18-24B22D85B2E4}" type="presParOf" srcId="{13B68D19-F3CE-47CE-AD32-861D78E36993}" destId="{A03883A6-6EA3-486F-873B-6B82134D0424}"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C41C62-4E6D-43E3-A777-9461E2AE424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02EBF4-3CC2-4148-85B7-89719F7147FA}">
      <dgm:prSet/>
      <dgm:spPr/>
      <dgm:t>
        <a:bodyPr/>
        <a:lstStyle/>
        <a:p>
          <a:r>
            <a:rPr lang="en-GB" b="0" i="0"/>
            <a:t>Thank you for your time and attention</a:t>
          </a:r>
          <a:endParaRPr lang="en-US"/>
        </a:p>
      </dgm:t>
    </dgm:pt>
    <dgm:pt modelId="{58CDDEF1-B367-4B2C-91B9-0B04A4A021C1}" type="parTrans" cxnId="{2AC567EB-883B-4D54-9B89-340F31B8B9BF}">
      <dgm:prSet/>
      <dgm:spPr/>
      <dgm:t>
        <a:bodyPr/>
        <a:lstStyle/>
        <a:p>
          <a:endParaRPr lang="en-US"/>
        </a:p>
      </dgm:t>
    </dgm:pt>
    <dgm:pt modelId="{F8266B0F-9C56-4FB3-B956-6205713AD555}" type="sibTrans" cxnId="{2AC567EB-883B-4D54-9B89-340F31B8B9BF}">
      <dgm:prSet/>
      <dgm:spPr/>
      <dgm:t>
        <a:bodyPr/>
        <a:lstStyle/>
        <a:p>
          <a:endParaRPr lang="en-US"/>
        </a:p>
      </dgm:t>
    </dgm:pt>
    <dgm:pt modelId="{5E0C93F9-08A4-4FDD-BBC9-076749A1B3CD}">
      <dgm:prSet/>
      <dgm:spPr/>
      <dgm:t>
        <a:bodyPr/>
        <a:lstStyle/>
        <a:p>
          <a:r>
            <a:rPr lang="en-GB" b="0" i="0"/>
            <a:t>Open for questions</a:t>
          </a:r>
          <a:endParaRPr lang="en-US"/>
        </a:p>
      </dgm:t>
    </dgm:pt>
    <dgm:pt modelId="{A291E0F8-A2DE-4B85-A23D-4FE072344396}" type="parTrans" cxnId="{2FD25FD2-3230-4B58-A474-7813D4954062}">
      <dgm:prSet/>
      <dgm:spPr/>
      <dgm:t>
        <a:bodyPr/>
        <a:lstStyle/>
        <a:p>
          <a:endParaRPr lang="en-US"/>
        </a:p>
      </dgm:t>
    </dgm:pt>
    <dgm:pt modelId="{9E7D49DE-5658-4571-93E1-5F72381BE27B}" type="sibTrans" cxnId="{2FD25FD2-3230-4B58-A474-7813D4954062}">
      <dgm:prSet/>
      <dgm:spPr/>
      <dgm:t>
        <a:bodyPr/>
        <a:lstStyle/>
        <a:p>
          <a:endParaRPr lang="en-US"/>
        </a:p>
      </dgm:t>
    </dgm:pt>
    <dgm:pt modelId="{55B7602F-75CA-46D0-8D79-4B08D210D4A6}" type="pres">
      <dgm:prSet presAssocID="{ECC41C62-4E6D-43E3-A777-9461E2AE424B}" presName="root" presStyleCnt="0">
        <dgm:presLayoutVars>
          <dgm:dir/>
          <dgm:resizeHandles val="exact"/>
        </dgm:presLayoutVars>
      </dgm:prSet>
      <dgm:spPr/>
    </dgm:pt>
    <dgm:pt modelId="{291FA8D7-4489-4EBF-84B0-1962123AAEC5}" type="pres">
      <dgm:prSet presAssocID="{4002EBF4-3CC2-4148-85B7-89719F7147FA}" presName="compNode" presStyleCnt="0"/>
      <dgm:spPr/>
    </dgm:pt>
    <dgm:pt modelId="{90F57973-05FB-447D-B8C7-55DCF39F209D}" type="pres">
      <dgm:prSet presAssocID="{4002EBF4-3CC2-4148-85B7-89719F7147FA}" presName="bgRect" presStyleLbl="bgShp" presStyleIdx="0" presStyleCnt="2"/>
      <dgm:spPr/>
    </dgm:pt>
    <dgm:pt modelId="{CD944751-471E-4A35-846A-D27BE522FA3F}" type="pres">
      <dgm:prSet presAssocID="{4002EBF4-3CC2-4148-85B7-89719F7147F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5868D93D-CADE-4D6E-93E6-D7A5489CDB6E}" type="pres">
      <dgm:prSet presAssocID="{4002EBF4-3CC2-4148-85B7-89719F7147FA}" presName="spaceRect" presStyleCnt="0"/>
      <dgm:spPr/>
    </dgm:pt>
    <dgm:pt modelId="{F50C2B46-2A85-4B7E-AC90-8597A37FEB73}" type="pres">
      <dgm:prSet presAssocID="{4002EBF4-3CC2-4148-85B7-89719F7147FA}" presName="parTx" presStyleLbl="revTx" presStyleIdx="0" presStyleCnt="2">
        <dgm:presLayoutVars>
          <dgm:chMax val="0"/>
          <dgm:chPref val="0"/>
        </dgm:presLayoutVars>
      </dgm:prSet>
      <dgm:spPr/>
    </dgm:pt>
    <dgm:pt modelId="{01B74C18-8EC4-4962-8F02-19BABFD87DB4}" type="pres">
      <dgm:prSet presAssocID="{F8266B0F-9C56-4FB3-B956-6205713AD555}" presName="sibTrans" presStyleCnt="0"/>
      <dgm:spPr/>
    </dgm:pt>
    <dgm:pt modelId="{C8487031-C73E-46C9-B7CA-78FBDEB89BDF}" type="pres">
      <dgm:prSet presAssocID="{5E0C93F9-08A4-4FDD-BBC9-076749A1B3CD}" presName="compNode" presStyleCnt="0"/>
      <dgm:spPr/>
    </dgm:pt>
    <dgm:pt modelId="{18D24A8A-8100-4FFC-9F78-7B1F1361994B}" type="pres">
      <dgm:prSet presAssocID="{5E0C93F9-08A4-4FDD-BBC9-076749A1B3CD}" presName="bgRect" presStyleLbl="bgShp" presStyleIdx="1" presStyleCnt="2"/>
      <dgm:spPr/>
    </dgm:pt>
    <dgm:pt modelId="{A96D33DE-2E66-48CB-A3FA-610EC267E860}" type="pres">
      <dgm:prSet presAssocID="{5E0C93F9-08A4-4FDD-BBC9-076749A1B3C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DCD241F3-70A4-4C75-907D-C6D37262ED2D}" type="pres">
      <dgm:prSet presAssocID="{5E0C93F9-08A4-4FDD-BBC9-076749A1B3CD}" presName="spaceRect" presStyleCnt="0"/>
      <dgm:spPr/>
    </dgm:pt>
    <dgm:pt modelId="{67FEBF44-C059-4E9E-9562-853E85CE4220}" type="pres">
      <dgm:prSet presAssocID="{5E0C93F9-08A4-4FDD-BBC9-076749A1B3CD}" presName="parTx" presStyleLbl="revTx" presStyleIdx="1" presStyleCnt="2">
        <dgm:presLayoutVars>
          <dgm:chMax val="0"/>
          <dgm:chPref val="0"/>
        </dgm:presLayoutVars>
      </dgm:prSet>
      <dgm:spPr/>
    </dgm:pt>
  </dgm:ptLst>
  <dgm:cxnLst>
    <dgm:cxn modelId="{FC834664-328E-4790-924C-542C6AAE84A5}" type="presOf" srcId="{4002EBF4-3CC2-4148-85B7-89719F7147FA}" destId="{F50C2B46-2A85-4B7E-AC90-8597A37FEB73}" srcOrd="0" destOrd="0" presId="urn:microsoft.com/office/officeart/2018/2/layout/IconVerticalSolidList"/>
    <dgm:cxn modelId="{2FD25FD2-3230-4B58-A474-7813D4954062}" srcId="{ECC41C62-4E6D-43E3-A777-9461E2AE424B}" destId="{5E0C93F9-08A4-4FDD-BBC9-076749A1B3CD}" srcOrd="1" destOrd="0" parTransId="{A291E0F8-A2DE-4B85-A23D-4FE072344396}" sibTransId="{9E7D49DE-5658-4571-93E1-5F72381BE27B}"/>
    <dgm:cxn modelId="{87F3C7D4-3723-4814-B3D3-EBBEBC35706F}" type="presOf" srcId="{ECC41C62-4E6D-43E3-A777-9461E2AE424B}" destId="{55B7602F-75CA-46D0-8D79-4B08D210D4A6}" srcOrd="0" destOrd="0" presId="urn:microsoft.com/office/officeart/2018/2/layout/IconVerticalSolidList"/>
    <dgm:cxn modelId="{2AC567EB-883B-4D54-9B89-340F31B8B9BF}" srcId="{ECC41C62-4E6D-43E3-A777-9461E2AE424B}" destId="{4002EBF4-3CC2-4148-85B7-89719F7147FA}" srcOrd="0" destOrd="0" parTransId="{58CDDEF1-B367-4B2C-91B9-0B04A4A021C1}" sibTransId="{F8266B0F-9C56-4FB3-B956-6205713AD555}"/>
    <dgm:cxn modelId="{A6E8A6F5-B9D9-4951-B2E1-E3EA15BC289F}" type="presOf" srcId="{5E0C93F9-08A4-4FDD-BBC9-076749A1B3CD}" destId="{67FEBF44-C059-4E9E-9562-853E85CE4220}" srcOrd="0" destOrd="0" presId="urn:microsoft.com/office/officeart/2018/2/layout/IconVerticalSolidList"/>
    <dgm:cxn modelId="{ACDDE163-1B62-4FE3-BF54-C872696E1B46}" type="presParOf" srcId="{55B7602F-75CA-46D0-8D79-4B08D210D4A6}" destId="{291FA8D7-4489-4EBF-84B0-1962123AAEC5}" srcOrd="0" destOrd="0" presId="urn:microsoft.com/office/officeart/2018/2/layout/IconVerticalSolidList"/>
    <dgm:cxn modelId="{59467213-7FE3-4DB5-AF76-DE269572DBF1}" type="presParOf" srcId="{291FA8D7-4489-4EBF-84B0-1962123AAEC5}" destId="{90F57973-05FB-447D-B8C7-55DCF39F209D}" srcOrd="0" destOrd="0" presId="urn:microsoft.com/office/officeart/2018/2/layout/IconVerticalSolidList"/>
    <dgm:cxn modelId="{7DFAF4AB-FCB0-408C-8E21-0E186549C43B}" type="presParOf" srcId="{291FA8D7-4489-4EBF-84B0-1962123AAEC5}" destId="{CD944751-471E-4A35-846A-D27BE522FA3F}" srcOrd="1" destOrd="0" presId="urn:microsoft.com/office/officeart/2018/2/layout/IconVerticalSolidList"/>
    <dgm:cxn modelId="{E1C67454-BED4-43F7-B3BF-8FDF518BC5A5}" type="presParOf" srcId="{291FA8D7-4489-4EBF-84B0-1962123AAEC5}" destId="{5868D93D-CADE-4D6E-93E6-D7A5489CDB6E}" srcOrd="2" destOrd="0" presId="urn:microsoft.com/office/officeart/2018/2/layout/IconVerticalSolidList"/>
    <dgm:cxn modelId="{24CE9480-7D5F-4664-8803-1DA5852FA47A}" type="presParOf" srcId="{291FA8D7-4489-4EBF-84B0-1962123AAEC5}" destId="{F50C2B46-2A85-4B7E-AC90-8597A37FEB73}" srcOrd="3" destOrd="0" presId="urn:microsoft.com/office/officeart/2018/2/layout/IconVerticalSolidList"/>
    <dgm:cxn modelId="{10F5DE92-902F-4E56-8D47-FE2E199920F5}" type="presParOf" srcId="{55B7602F-75CA-46D0-8D79-4B08D210D4A6}" destId="{01B74C18-8EC4-4962-8F02-19BABFD87DB4}" srcOrd="1" destOrd="0" presId="urn:microsoft.com/office/officeart/2018/2/layout/IconVerticalSolidList"/>
    <dgm:cxn modelId="{D22090B6-1505-4B3D-A280-685A9F5653EF}" type="presParOf" srcId="{55B7602F-75CA-46D0-8D79-4B08D210D4A6}" destId="{C8487031-C73E-46C9-B7CA-78FBDEB89BDF}" srcOrd="2" destOrd="0" presId="urn:microsoft.com/office/officeart/2018/2/layout/IconVerticalSolidList"/>
    <dgm:cxn modelId="{190CEEC5-CE25-4E30-8587-D1FEF6FF148A}" type="presParOf" srcId="{C8487031-C73E-46C9-B7CA-78FBDEB89BDF}" destId="{18D24A8A-8100-4FFC-9F78-7B1F1361994B}" srcOrd="0" destOrd="0" presId="urn:microsoft.com/office/officeart/2018/2/layout/IconVerticalSolidList"/>
    <dgm:cxn modelId="{23B159DE-2CEB-4D4F-A22A-A30B3B7F3A23}" type="presParOf" srcId="{C8487031-C73E-46C9-B7CA-78FBDEB89BDF}" destId="{A96D33DE-2E66-48CB-A3FA-610EC267E860}" srcOrd="1" destOrd="0" presId="urn:microsoft.com/office/officeart/2018/2/layout/IconVerticalSolidList"/>
    <dgm:cxn modelId="{42C45928-3A07-4976-B56B-3F8C1D4475FB}" type="presParOf" srcId="{C8487031-C73E-46C9-B7CA-78FBDEB89BDF}" destId="{DCD241F3-70A4-4C75-907D-C6D37262ED2D}" srcOrd="2" destOrd="0" presId="urn:microsoft.com/office/officeart/2018/2/layout/IconVerticalSolidList"/>
    <dgm:cxn modelId="{C98EEBEF-77E5-4A60-A20B-24FA1873F2B6}" type="presParOf" srcId="{C8487031-C73E-46C9-B7CA-78FBDEB89BDF}" destId="{67FEBF44-C059-4E9E-9562-853E85CE4220}"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D5D21-F4CF-4652-9528-3A117E7F70B1}">
      <dsp:nvSpPr>
        <dsp:cNvPr id="0" name=""/>
        <dsp:cNvSpPr/>
      </dsp:nvSpPr>
      <dsp:spPr>
        <a:xfrm>
          <a:off x="0" y="3055620"/>
          <a:ext cx="9618133" cy="101137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t>Core Project Objectives</a:t>
          </a:r>
          <a:endParaRPr lang="en-US" sz="1700" kern="1200"/>
        </a:p>
      </dsp:txBody>
      <dsp:txXfrm>
        <a:off x="0" y="3055620"/>
        <a:ext cx="9618133" cy="546144"/>
      </dsp:txXfrm>
    </dsp:sp>
    <dsp:sp modelId="{1BF3B312-EAEF-4EFF-A8B0-3383FB8D3343}">
      <dsp:nvSpPr>
        <dsp:cNvPr id="0" name=""/>
        <dsp:cNvSpPr/>
      </dsp:nvSpPr>
      <dsp:spPr>
        <a:xfrm>
          <a:off x="0" y="3607297"/>
          <a:ext cx="2404533" cy="465233"/>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GB" sz="1500" b="1" i="0" kern="1200"/>
            <a:t>Empower SAS Clinicians</a:t>
          </a:r>
          <a:endParaRPr lang="en-US" sz="1500" kern="1200"/>
        </a:p>
      </dsp:txBody>
      <dsp:txXfrm>
        <a:off x="0" y="3607297"/>
        <a:ext cx="2404533" cy="465233"/>
      </dsp:txXfrm>
    </dsp:sp>
    <dsp:sp modelId="{CAE7B0E0-DEDB-4942-9FEF-C6A5027FF099}">
      <dsp:nvSpPr>
        <dsp:cNvPr id="0" name=""/>
        <dsp:cNvSpPr/>
      </dsp:nvSpPr>
      <dsp:spPr>
        <a:xfrm>
          <a:off x="2404533" y="3607297"/>
          <a:ext cx="2404533" cy="465233"/>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GB" sz="1500" b="1" i="0" kern="1200"/>
            <a:t>Improve Patient &amp; Carer Experiences &amp; Outcomes</a:t>
          </a:r>
          <a:endParaRPr lang="en-US" sz="1500" kern="1200"/>
        </a:p>
      </dsp:txBody>
      <dsp:txXfrm>
        <a:off x="2404533" y="3607297"/>
        <a:ext cx="2404533" cy="465233"/>
      </dsp:txXfrm>
    </dsp:sp>
    <dsp:sp modelId="{E8C0184E-0927-41AF-8898-E907EF18FB44}">
      <dsp:nvSpPr>
        <dsp:cNvPr id="0" name=""/>
        <dsp:cNvSpPr/>
      </dsp:nvSpPr>
      <dsp:spPr>
        <a:xfrm>
          <a:off x="4809066" y="3607297"/>
          <a:ext cx="2404533" cy="465233"/>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GB" sz="1500" b="1" i="0" kern="1200"/>
            <a:t>Develop Alternative Care Pathways</a:t>
          </a:r>
          <a:endParaRPr lang="en-US" sz="1500" kern="1200"/>
        </a:p>
      </dsp:txBody>
      <dsp:txXfrm>
        <a:off x="4809066" y="3607297"/>
        <a:ext cx="2404533" cy="465233"/>
      </dsp:txXfrm>
    </dsp:sp>
    <dsp:sp modelId="{15560EBD-0E2F-4530-B129-BDF021F86E90}">
      <dsp:nvSpPr>
        <dsp:cNvPr id="0" name=""/>
        <dsp:cNvSpPr/>
      </dsp:nvSpPr>
      <dsp:spPr>
        <a:xfrm>
          <a:off x="7213599" y="3607297"/>
          <a:ext cx="2404533" cy="465233"/>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GB" sz="1500" b="1" i="0" kern="1200"/>
            <a:t>Foster System Collaboration</a:t>
          </a:r>
          <a:endParaRPr lang="en-US" sz="1500" kern="1200"/>
        </a:p>
      </dsp:txBody>
      <dsp:txXfrm>
        <a:off x="7213599" y="3607297"/>
        <a:ext cx="2404533" cy="465233"/>
      </dsp:txXfrm>
    </dsp:sp>
    <dsp:sp modelId="{CF16709F-3606-4042-887A-7EAE67A6ECFF}">
      <dsp:nvSpPr>
        <dsp:cNvPr id="0" name=""/>
        <dsp:cNvSpPr/>
      </dsp:nvSpPr>
      <dsp:spPr>
        <a:xfrm rot="10800000">
          <a:off x="0" y="1541052"/>
          <a:ext cx="9618133" cy="1555499"/>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t>Shared Vision:</a:t>
          </a:r>
          <a:r>
            <a:rPr lang="en-GB" sz="1700" b="0" i="0" kern="1200"/>
            <a:t> To significantly enhance the quality, responsiveness, and person-centredness of care provided by SAS to people in Scotland with palliative and end-of-life needs requiring an urgent ambulance response.</a:t>
          </a:r>
          <a:endParaRPr lang="en-US" sz="1700" kern="1200"/>
        </a:p>
      </dsp:txBody>
      <dsp:txXfrm rot="10800000">
        <a:off x="0" y="1541052"/>
        <a:ext cx="9618133" cy="1010717"/>
      </dsp:txXfrm>
    </dsp:sp>
    <dsp:sp modelId="{1621EB5B-B311-4E5E-93AE-2F6513097B97}">
      <dsp:nvSpPr>
        <dsp:cNvPr id="0" name=""/>
        <dsp:cNvSpPr/>
      </dsp:nvSpPr>
      <dsp:spPr>
        <a:xfrm rot="10800000">
          <a:off x="0" y="723"/>
          <a:ext cx="9618133" cy="1555499"/>
        </a:xfrm>
        <a:prstGeom prst="upArrowCallou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t>A Strategic Partnership:</a:t>
          </a:r>
          <a:r>
            <a:rPr lang="en-GB" sz="1700" b="0" i="0" kern="1200"/>
            <a:t> A vital collaboration between the Scottish Ambulance Service and Macmillan Cancer Support (initially piloted 2019, national team from April 2022 - March 2025 with Macmillan funding). </a:t>
          </a:r>
          <a:endParaRPr lang="en-US" sz="1700" kern="1200"/>
        </a:p>
      </dsp:txBody>
      <dsp:txXfrm rot="10800000">
        <a:off x="0" y="723"/>
        <a:ext cx="9618133" cy="10107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A77CD-19FA-429D-966E-879BBA9320C6}">
      <dsp:nvSpPr>
        <dsp:cNvPr id="0" name=""/>
        <dsp:cNvSpPr/>
      </dsp:nvSpPr>
      <dsp:spPr>
        <a:xfrm>
          <a:off x="745987" y="1082018"/>
          <a:ext cx="919942" cy="9199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408750-F437-4C5F-9D17-EE92C7CC4ABC}">
      <dsp:nvSpPr>
        <dsp:cNvPr id="0" name=""/>
        <dsp:cNvSpPr/>
      </dsp:nvSpPr>
      <dsp:spPr>
        <a:xfrm>
          <a:off x="183800" y="2291463"/>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b="1" i="0" kern="1200"/>
            <a:t>1. Workforce Education &amp; Development</a:t>
          </a:r>
          <a:endParaRPr lang="en-US" sz="1700" kern="1200"/>
        </a:p>
      </dsp:txBody>
      <dsp:txXfrm>
        <a:off x="183800" y="2291463"/>
        <a:ext cx="2044316" cy="720000"/>
      </dsp:txXfrm>
    </dsp:sp>
    <dsp:sp modelId="{34B92103-5FAA-44EC-A9D2-4D5E7FABE57F}">
      <dsp:nvSpPr>
        <dsp:cNvPr id="0" name=""/>
        <dsp:cNvSpPr/>
      </dsp:nvSpPr>
      <dsp:spPr>
        <a:xfrm>
          <a:off x="3148059" y="1082018"/>
          <a:ext cx="919942" cy="9199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C873AD-A922-48FB-989B-B1B60FEBAC55}">
      <dsp:nvSpPr>
        <dsp:cNvPr id="0" name=""/>
        <dsp:cNvSpPr/>
      </dsp:nvSpPr>
      <dsp:spPr>
        <a:xfrm>
          <a:off x="2585872" y="2291463"/>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b="1" i="0" kern="1200"/>
            <a:t>2. Pathway Redesign &amp; Enhanced Collaboration</a:t>
          </a:r>
          <a:r>
            <a:rPr lang="en-GB" sz="1700" b="0" i="0" kern="1200"/>
            <a:t> </a:t>
          </a:r>
          <a:endParaRPr lang="en-US" sz="1700" kern="1200"/>
        </a:p>
      </dsp:txBody>
      <dsp:txXfrm>
        <a:off x="2585872" y="2291463"/>
        <a:ext cx="2044316" cy="720000"/>
      </dsp:txXfrm>
    </dsp:sp>
    <dsp:sp modelId="{ADEAE04B-A7D5-4197-ADAF-F3F29B9039F1}">
      <dsp:nvSpPr>
        <dsp:cNvPr id="0" name=""/>
        <dsp:cNvSpPr/>
      </dsp:nvSpPr>
      <dsp:spPr>
        <a:xfrm>
          <a:off x="5550131" y="1082018"/>
          <a:ext cx="919942" cy="91994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C512BD-9A1A-473F-A5C1-5033DDDCC7A2}">
      <dsp:nvSpPr>
        <dsp:cNvPr id="0" name=""/>
        <dsp:cNvSpPr/>
      </dsp:nvSpPr>
      <dsp:spPr>
        <a:xfrm>
          <a:off x="4987944" y="2291463"/>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b="1" i="0" kern="1200"/>
            <a:t>3. Improving Patient &amp; Carer Experience</a:t>
          </a:r>
          <a:endParaRPr lang="en-US" sz="1700" kern="1200"/>
        </a:p>
      </dsp:txBody>
      <dsp:txXfrm>
        <a:off x="4987944" y="2291463"/>
        <a:ext cx="2044316" cy="720000"/>
      </dsp:txXfrm>
    </dsp:sp>
    <dsp:sp modelId="{D4A5D270-EB15-4C01-BBDC-83AB8DBA08B4}">
      <dsp:nvSpPr>
        <dsp:cNvPr id="0" name=""/>
        <dsp:cNvSpPr/>
      </dsp:nvSpPr>
      <dsp:spPr>
        <a:xfrm>
          <a:off x="7952203" y="1082018"/>
          <a:ext cx="919942" cy="91994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DD4AC0-0E53-46C1-98EF-B089FDF18B16}">
      <dsp:nvSpPr>
        <dsp:cNvPr id="0" name=""/>
        <dsp:cNvSpPr/>
      </dsp:nvSpPr>
      <dsp:spPr>
        <a:xfrm>
          <a:off x="7390016" y="2291463"/>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b="1" i="0" kern="1200"/>
            <a:t>4. Data, Evaluation &amp; Digital Enablement</a:t>
          </a:r>
          <a:endParaRPr lang="en-US" sz="1700" kern="1200"/>
        </a:p>
      </dsp:txBody>
      <dsp:txXfrm>
        <a:off x="7390016" y="2291463"/>
        <a:ext cx="2044316"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4BF5C-057E-41DC-9416-854F6E904080}">
      <dsp:nvSpPr>
        <dsp:cNvPr id="0" name=""/>
        <dsp:cNvSpPr/>
      </dsp:nvSpPr>
      <dsp:spPr>
        <a:xfrm>
          <a:off x="0" y="243752"/>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6741A9-74DE-433B-97E5-3786F2304C33}">
      <dsp:nvSpPr>
        <dsp:cNvPr id="0" name=""/>
        <dsp:cNvSpPr/>
      </dsp:nvSpPr>
      <dsp:spPr>
        <a:xfrm>
          <a:off x="235360" y="7591"/>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AS2 Transfer home to Hospice</a:t>
          </a:r>
        </a:p>
      </dsp:txBody>
      <dsp:txXfrm>
        <a:off x="258417" y="30648"/>
        <a:ext cx="3248939" cy="426206"/>
      </dsp:txXfrm>
    </dsp:sp>
    <dsp:sp modelId="{67860354-D504-42CA-B61D-5AF1585E016B}">
      <dsp:nvSpPr>
        <dsp:cNvPr id="0" name=""/>
        <dsp:cNvSpPr/>
      </dsp:nvSpPr>
      <dsp:spPr>
        <a:xfrm>
          <a:off x="0" y="969512"/>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E2ADA3-129C-410B-83E5-81A7F40C76DA}">
      <dsp:nvSpPr>
        <dsp:cNvPr id="0" name=""/>
        <dsp:cNvSpPr/>
      </dsp:nvSpPr>
      <dsp:spPr>
        <a:xfrm>
          <a:off x="295321" y="787645"/>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Urgent Tier Crew Sent</a:t>
          </a:r>
        </a:p>
      </dsp:txBody>
      <dsp:txXfrm>
        <a:off x="318378" y="810702"/>
        <a:ext cx="3248939" cy="426206"/>
      </dsp:txXfrm>
    </dsp:sp>
    <dsp:sp modelId="{24A46647-9F04-473A-BD68-6B7761A6BC61}">
      <dsp:nvSpPr>
        <dsp:cNvPr id="0" name=""/>
        <dsp:cNvSpPr/>
      </dsp:nvSpPr>
      <dsp:spPr>
        <a:xfrm>
          <a:off x="0" y="1695272"/>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C1A109-2F99-44CB-AE3E-119657AE8E5A}">
      <dsp:nvSpPr>
        <dsp:cNvPr id="0" name=""/>
        <dsp:cNvSpPr/>
      </dsp:nvSpPr>
      <dsp:spPr>
        <a:xfrm>
          <a:off x="235360" y="1459112"/>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Crew recognise symptoms</a:t>
          </a:r>
        </a:p>
      </dsp:txBody>
      <dsp:txXfrm>
        <a:off x="258417" y="1482169"/>
        <a:ext cx="3248939"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4BF5C-057E-41DC-9416-854F6E904080}">
      <dsp:nvSpPr>
        <dsp:cNvPr id="0" name=""/>
        <dsp:cNvSpPr/>
      </dsp:nvSpPr>
      <dsp:spPr>
        <a:xfrm>
          <a:off x="0" y="243752"/>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6741A9-74DE-433B-97E5-3786F2304C33}">
      <dsp:nvSpPr>
        <dsp:cNvPr id="0" name=""/>
        <dsp:cNvSpPr/>
      </dsp:nvSpPr>
      <dsp:spPr>
        <a:xfrm>
          <a:off x="235360" y="7591"/>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Prof to Prof call with Hospice</a:t>
          </a:r>
        </a:p>
      </dsp:txBody>
      <dsp:txXfrm>
        <a:off x="258417" y="30648"/>
        <a:ext cx="3248939" cy="426206"/>
      </dsp:txXfrm>
    </dsp:sp>
    <dsp:sp modelId="{67860354-D504-42CA-B61D-5AF1585E016B}">
      <dsp:nvSpPr>
        <dsp:cNvPr id="0" name=""/>
        <dsp:cNvSpPr/>
      </dsp:nvSpPr>
      <dsp:spPr>
        <a:xfrm>
          <a:off x="0" y="969512"/>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E2ADA3-129C-410B-83E5-81A7F40C76DA}">
      <dsp:nvSpPr>
        <dsp:cNvPr id="0" name=""/>
        <dsp:cNvSpPr/>
      </dsp:nvSpPr>
      <dsp:spPr>
        <a:xfrm>
          <a:off x="295321" y="787645"/>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JIC medication Administered</a:t>
          </a:r>
        </a:p>
      </dsp:txBody>
      <dsp:txXfrm>
        <a:off x="318378" y="810702"/>
        <a:ext cx="3248939" cy="426206"/>
      </dsp:txXfrm>
    </dsp:sp>
    <dsp:sp modelId="{24A46647-9F04-473A-BD68-6B7761A6BC61}">
      <dsp:nvSpPr>
        <dsp:cNvPr id="0" name=""/>
        <dsp:cNvSpPr/>
      </dsp:nvSpPr>
      <dsp:spPr>
        <a:xfrm>
          <a:off x="0" y="1702863"/>
          <a:ext cx="4707218"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C1A109-2F99-44CB-AE3E-119657AE8E5A}">
      <dsp:nvSpPr>
        <dsp:cNvPr id="0" name=""/>
        <dsp:cNvSpPr/>
      </dsp:nvSpPr>
      <dsp:spPr>
        <a:xfrm>
          <a:off x="235360" y="1459112"/>
          <a:ext cx="3295053" cy="472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545" tIns="0" rIns="124545" bIns="0" numCol="1" spcCol="1270" anchor="ctr" anchorCtr="0">
          <a:noAutofit/>
        </a:bodyPr>
        <a:lstStyle/>
        <a:p>
          <a:pPr marL="0" lvl="0" indent="0" algn="l" defTabSz="711200">
            <a:lnSpc>
              <a:spcPct val="90000"/>
            </a:lnSpc>
            <a:spcBef>
              <a:spcPct val="0"/>
            </a:spcBef>
            <a:spcAft>
              <a:spcPct val="35000"/>
            </a:spcAft>
            <a:buNone/>
          </a:pPr>
          <a:r>
            <a:rPr lang="en-GB" sz="1600" kern="1200"/>
            <a:t>Appropriate care delivery</a:t>
          </a:r>
        </a:p>
      </dsp:txBody>
      <dsp:txXfrm>
        <a:off x="258417" y="1482169"/>
        <a:ext cx="3248939"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2B592-3F1F-4C4E-9556-A7BB458B65AE}">
      <dsp:nvSpPr>
        <dsp:cNvPr id="0" name=""/>
        <dsp:cNvSpPr/>
      </dsp:nvSpPr>
      <dsp:spPr>
        <a:xfrm>
          <a:off x="0" y="1698"/>
          <a:ext cx="9618133" cy="861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FBF56A-B4FD-4E96-836B-F442F896B9FF}">
      <dsp:nvSpPr>
        <dsp:cNvPr id="0" name=""/>
        <dsp:cNvSpPr/>
      </dsp:nvSpPr>
      <dsp:spPr>
        <a:xfrm>
          <a:off x="260473" y="195439"/>
          <a:ext cx="473588" cy="4735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2950BB-115B-42DE-95D3-1BFDC03DB9FF}">
      <dsp:nvSpPr>
        <dsp:cNvPr id="0" name=""/>
        <dsp:cNvSpPr/>
      </dsp:nvSpPr>
      <dsp:spPr>
        <a:xfrm>
          <a:off x="994536" y="1698"/>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33450">
            <a:lnSpc>
              <a:spcPct val="100000"/>
            </a:lnSpc>
            <a:spcBef>
              <a:spcPct val="0"/>
            </a:spcBef>
            <a:spcAft>
              <a:spcPct val="35000"/>
            </a:spcAft>
            <a:buNone/>
          </a:pPr>
          <a:r>
            <a:rPr lang="en-GB" sz="2100" b="0" i="0" kern="1200"/>
            <a:t>Integrating new PEOLC pathways into complex urgent care systems.</a:t>
          </a:r>
          <a:endParaRPr lang="en-US" sz="2100" kern="1200"/>
        </a:p>
      </dsp:txBody>
      <dsp:txXfrm>
        <a:off x="994536" y="1698"/>
        <a:ext cx="8623596" cy="861070"/>
      </dsp:txXfrm>
    </dsp:sp>
    <dsp:sp modelId="{8F88DDA7-B834-4E65-85C6-BE9D1795D0E8}">
      <dsp:nvSpPr>
        <dsp:cNvPr id="0" name=""/>
        <dsp:cNvSpPr/>
      </dsp:nvSpPr>
      <dsp:spPr>
        <a:xfrm>
          <a:off x="0" y="1078036"/>
          <a:ext cx="9618133" cy="8610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C8DC92-5923-4112-B176-543809DCBDC4}">
      <dsp:nvSpPr>
        <dsp:cNvPr id="0" name=""/>
        <dsp:cNvSpPr/>
      </dsp:nvSpPr>
      <dsp:spPr>
        <a:xfrm>
          <a:off x="260473" y="1271777"/>
          <a:ext cx="473588" cy="4735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F28E10-7DC2-46C9-A761-5445C90D40DC}">
      <dsp:nvSpPr>
        <dsp:cNvPr id="0" name=""/>
        <dsp:cNvSpPr/>
      </dsp:nvSpPr>
      <dsp:spPr>
        <a:xfrm>
          <a:off x="994536" y="1078036"/>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33450">
            <a:lnSpc>
              <a:spcPct val="100000"/>
            </a:lnSpc>
            <a:spcBef>
              <a:spcPct val="0"/>
            </a:spcBef>
            <a:spcAft>
              <a:spcPct val="35000"/>
            </a:spcAft>
            <a:buNone/>
          </a:pPr>
          <a:r>
            <a:rPr lang="en-GB" sz="2100" b="0" i="0" kern="1200"/>
            <a:t>Ensuring timely access to patient information (KIS/ACP, ReSPECT).</a:t>
          </a:r>
          <a:endParaRPr lang="en-US" sz="2100" kern="1200"/>
        </a:p>
      </dsp:txBody>
      <dsp:txXfrm>
        <a:off x="994536" y="1078036"/>
        <a:ext cx="8623596" cy="861070"/>
      </dsp:txXfrm>
    </dsp:sp>
    <dsp:sp modelId="{B4ACF79D-FF8A-4C59-8B93-0F08783386BE}">
      <dsp:nvSpPr>
        <dsp:cNvPr id="0" name=""/>
        <dsp:cNvSpPr/>
      </dsp:nvSpPr>
      <dsp:spPr>
        <a:xfrm>
          <a:off x="0" y="2154374"/>
          <a:ext cx="9618133" cy="8610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357672-AB13-4CEF-93C8-1F9B99BBE060}">
      <dsp:nvSpPr>
        <dsp:cNvPr id="0" name=""/>
        <dsp:cNvSpPr/>
      </dsp:nvSpPr>
      <dsp:spPr>
        <a:xfrm>
          <a:off x="260473" y="2348115"/>
          <a:ext cx="473588" cy="4735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5F903C-A447-4BDA-A802-5D6662EEF9B7}">
      <dsp:nvSpPr>
        <dsp:cNvPr id="0" name=""/>
        <dsp:cNvSpPr/>
      </dsp:nvSpPr>
      <dsp:spPr>
        <a:xfrm>
          <a:off x="994536" y="2154374"/>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33450">
            <a:lnSpc>
              <a:spcPct val="100000"/>
            </a:lnSpc>
            <a:spcBef>
              <a:spcPct val="0"/>
            </a:spcBef>
            <a:spcAft>
              <a:spcPct val="35000"/>
            </a:spcAft>
            <a:buNone/>
          </a:pPr>
          <a:r>
            <a:rPr lang="en-GB" sz="2100" b="0" i="0" kern="1200"/>
            <a:t>Shifting organisational culture to embed PEOLC as a core competency.</a:t>
          </a:r>
          <a:endParaRPr lang="en-US" sz="2100" kern="1200"/>
        </a:p>
      </dsp:txBody>
      <dsp:txXfrm>
        <a:off x="994536" y="2154374"/>
        <a:ext cx="8623596" cy="861070"/>
      </dsp:txXfrm>
    </dsp:sp>
    <dsp:sp modelId="{2E8E7B05-5C8B-458C-BBEE-3931D7EF26BC}">
      <dsp:nvSpPr>
        <dsp:cNvPr id="0" name=""/>
        <dsp:cNvSpPr/>
      </dsp:nvSpPr>
      <dsp:spPr>
        <a:xfrm>
          <a:off x="0" y="3230712"/>
          <a:ext cx="9618133" cy="8610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7EE472-9F1A-42E6-8A30-DA60E402B6E7}">
      <dsp:nvSpPr>
        <dsp:cNvPr id="0" name=""/>
        <dsp:cNvSpPr/>
      </dsp:nvSpPr>
      <dsp:spPr>
        <a:xfrm>
          <a:off x="260473" y="3424453"/>
          <a:ext cx="473588" cy="4735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AB6A73-B80E-44D9-A991-740316824EB7}">
      <dsp:nvSpPr>
        <dsp:cNvPr id="0" name=""/>
        <dsp:cNvSpPr/>
      </dsp:nvSpPr>
      <dsp:spPr>
        <a:xfrm>
          <a:off x="994536" y="3230712"/>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33450">
            <a:lnSpc>
              <a:spcPct val="100000"/>
            </a:lnSpc>
            <a:spcBef>
              <a:spcPct val="0"/>
            </a:spcBef>
            <a:spcAft>
              <a:spcPct val="35000"/>
            </a:spcAft>
            <a:buNone/>
          </a:pPr>
          <a:r>
            <a:rPr lang="en-GB" sz="2100" b="0" i="0" kern="1200"/>
            <a:t>Securing long-term sustainability and resources.</a:t>
          </a:r>
          <a:endParaRPr lang="en-US" sz="2100" kern="1200"/>
        </a:p>
      </dsp:txBody>
      <dsp:txXfrm>
        <a:off x="994536" y="3230712"/>
        <a:ext cx="8623596" cy="8610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81940-1460-4222-A0F3-CD5F8A167E12}">
      <dsp:nvSpPr>
        <dsp:cNvPr id="0" name=""/>
        <dsp:cNvSpPr/>
      </dsp:nvSpPr>
      <dsp:spPr>
        <a:xfrm>
          <a:off x="0" y="3357542"/>
          <a:ext cx="9618133" cy="73454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i="0" kern="1200"/>
            <a:t>Goal:</a:t>
          </a:r>
          <a:r>
            <a:rPr lang="en-GB" sz="1400" b="0" i="0" kern="1200"/>
            <a:t> </a:t>
          </a:r>
          <a:endParaRPr lang="en-US" sz="1400" kern="1200"/>
        </a:p>
      </dsp:txBody>
      <dsp:txXfrm>
        <a:off x="0" y="3357542"/>
        <a:ext cx="9618133" cy="396656"/>
      </dsp:txXfrm>
    </dsp:sp>
    <dsp:sp modelId="{DD8FEABD-CAD2-4B8A-8583-16ECE6D0A67F}">
      <dsp:nvSpPr>
        <dsp:cNvPr id="0" name=""/>
        <dsp:cNvSpPr/>
      </dsp:nvSpPr>
      <dsp:spPr>
        <a:xfrm>
          <a:off x="0" y="3739507"/>
          <a:ext cx="9618133" cy="33789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0" i="0" kern="1200"/>
            <a:t>Deliver more equitable, effective, patient-centred care, ensuring a sustainable response.</a:t>
          </a:r>
          <a:endParaRPr lang="en-US" sz="1200" kern="1200"/>
        </a:p>
      </dsp:txBody>
      <dsp:txXfrm>
        <a:off x="0" y="3739507"/>
        <a:ext cx="9618133" cy="337892"/>
      </dsp:txXfrm>
    </dsp:sp>
    <dsp:sp modelId="{A028ADE5-DB2C-414F-B8D7-137A0905653B}">
      <dsp:nvSpPr>
        <dsp:cNvPr id="0" name=""/>
        <dsp:cNvSpPr/>
      </dsp:nvSpPr>
      <dsp:spPr>
        <a:xfrm rot="10800000">
          <a:off x="0" y="2238825"/>
          <a:ext cx="9618133" cy="1129735"/>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i="0" kern="1200"/>
            <a:t>Expanding Focus &amp; Key Priorities:</a:t>
          </a:r>
          <a:r>
            <a:rPr lang="en-GB" sz="1400" b="0" i="0" kern="1200"/>
            <a:t> </a:t>
          </a:r>
          <a:endParaRPr lang="en-US" sz="1400" kern="1200"/>
        </a:p>
      </dsp:txBody>
      <dsp:txXfrm rot="-10800000">
        <a:off x="0" y="2238825"/>
        <a:ext cx="9618133" cy="396537"/>
      </dsp:txXfrm>
    </dsp:sp>
    <dsp:sp modelId="{8FDA459D-96BA-497E-B5A9-2FAFC6EC1800}">
      <dsp:nvSpPr>
        <dsp:cNvPr id="0" name=""/>
        <dsp:cNvSpPr/>
      </dsp:nvSpPr>
      <dsp:spPr>
        <a:xfrm>
          <a:off x="1174" y="2635362"/>
          <a:ext cx="1373683" cy="33779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Frailty &amp; Care Homes</a:t>
          </a:r>
          <a:endParaRPr lang="en-US" sz="800" kern="1200"/>
        </a:p>
      </dsp:txBody>
      <dsp:txXfrm>
        <a:off x="1174" y="2635362"/>
        <a:ext cx="1373683" cy="337790"/>
      </dsp:txXfrm>
    </dsp:sp>
    <dsp:sp modelId="{B06CD53D-DE9C-415D-ACBD-B3EEC42C5F50}">
      <dsp:nvSpPr>
        <dsp:cNvPr id="0" name=""/>
        <dsp:cNvSpPr/>
      </dsp:nvSpPr>
      <dsp:spPr>
        <a:xfrm>
          <a:off x="1374857" y="2635362"/>
          <a:ext cx="1373683" cy="33779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Improving Access &amp; Equity</a:t>
          </a:r>
          <a:endParaRPr lang="en-US" sz="800" kern="1200"/>
        </a:p>
      </dsp:txBody>
      <dsp:txXfrm>
        <a:off x="1374857" y="2635362"/>
        <a:ext cx="1373683" cy="337790"/>
      </dsp:txXfrm>
    </dsp:sp>
    <dsp:sp modelId="{F19DA2F2-9ABB-41C1-97BD-6539A5FFDF24}">
      <dsp:nvSpPr>
        <dsp:cNvPr id="0" name=""/>
        <dsp:cNvSpPr/>
      </dsp:nvSpPr>
      <dsp:spPr>
        <a:xfrm>
          <a:off x="2748541" y="2635362"/>
          <a:ext cx="1373683" cy="337790"/>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Leveraging New Models</a:t>
          </a:r>
          <a:endParaRPr lang="en-US" sz="800" kern="1200"/>
        </a:p>
      </dsp:txBody>
      <dsp:txXfrm>
        <a:off x="2748541" y="2635362"/>
        <a:ext cx="1373683" cy="337790"/>
      </dsp:txXfrm>
    </dsp:sp>
    <dsp:sp modelId="{4B0DA8EA-3339-4CA8-B92B-B43CF72ED70B}">
      <dsp:nvSpPr>
        <dsp:cNvPr id="0" name=""/>
        <dsp:cNvSpPr/>
      </dsp:nvSpPr>
      <dsp:spPr>
        <a:xfrm>
          <a:off x="4122224" y="2635362"/>
          <a:ext cx="1373683" cy="337790"/>
        </a:xfrm>
        <a:prstGeom prst="rect">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Expanding JIC Medication Use</a:t>
          </a:r>
          <a:endParaRPr lang="en-US" sz="800" kern="1200"/>
        </a:p>
      </dsp:txBody>
      <dsp:txXfrm>
        <a:off x="4122224" y="2635362"/>
        <a:ext cx="1373683" cy="337790"/>
      </dsp:txXfrm>
    </dsp:sp>
    <dsp:sp modelId="{A393BBD4-F555-400B-9E87-C432E9753C46}">
      <dsp:nvSpPr>
        <dsp:cNvPr id="0" name=""/>
        <dsp:cNvSpPr/>
      </dsp:nvSpPr>
      <dsp:spPr>
        <a:xfrm>
          <a:off x="5495908" y="2635362"/>
          <a:ext cx="1373683" cy="33779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Alternative Paramedic Models</a:t>
          </a:r>
          <a:endParaRPr lang="en-US" sz="800" kern="1200"/>
        </a:p>
      </dsp:txBody>
      <dsp:txXfrm>
        <a:off x="5495908" y="2635362"/>
        <a:ext cx="1373683" cy="337790"/>
      </dsp:txXfrm>
    </dsp:sp>
    <dsp:sp modelId="{3BB3EA5A-DB56-4CF6-A146-F0C3E3A27818}">
      <dsp:nvSpPr>
        <dsp:cNvPr id="0" name=""/>
        <dsp:cNvSpPr/>
      </dsp:nvSpPr>
      <dsp:spPr>
        <a:xfrm>
          <a:off x="6869591" y="2635362"/>
          <a:ext cx="1373683" cy="33779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Enhancing Clinical Pathways</a:t>
          </a:r>
          <a:endParaRPr lang="en-US" sz="800" kern="1200"/>
        </a:p>
      </dsp:txBody>
      <dsp:txXfrm>
        <a:off x="6869591" y="2635362"/>
        <a:ext cx="1373683" cy="337790"/>
      </dsp:txXfrm>
    </dsp:sp>
    <dsp:sp modelId="{375FF524-B351-4CFD-93DB-4AEA063F8430}">
      <dsp:nvSpPr>
        <dsp:cNvPr id="0" name=""/>
        <dsp:cNvSpPr/>
      </dsp:nvSpPr>
      <dsp:spPr>
        <a:xfrm>
          <a:off x="8243275" y="2635362"/>
          <a:ext cx="1373683" cy="33779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GB" sz="800" i="0" kern="1200"/>
            <a:t>Consider End of Life Care Coordinator Network</a:t>
          </a:r>
          <a:endParaRPr lang="en-US" sz="800" kern="1200"/>
        </a:p>
      </dsp:txBody>
      <dsp:txXfrm>
        <a:off x="8243275" y="2635362"/>
        <a:ext cx="1373683" cy="337790"/>
      </dsp:txXfrm>
    </dsp:sp>
    <dsp:sp modelId="{C3560EAB-28B2-4DC8-A73D-B97DC526D14F}">
      <dsp:nvSpPr>
        <dsp:cNvPr id="0" name=""/>
        <dsp:cNvSpPr/>
      </dsp:nvSpPr>
      <dsp:spPr>
        <a:xfrm rot="10800000">
          <a:off x="0" y="1120108"/>
          <a:ext cx="9618133" cy="1129735"/>
        </a:xfrm>
        <a:prstGeom prst="upArrowCallou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i="0" kern="1200"/>
            <a:t>Awaiting outcome of Business Case for sustainable funding</a:t>
          </a:r>
          <a:endParaRPr lang="en-US" sz="1400" kern="1200"/>
        </a:p>
      </dsp:txBody>
      <dsp:txXfrm rot="10800000">
        <a:off x="0" y="1120108"/>
        <a:ext cx="9618133" cy="734068"/>
      </dsp:txXfrm>
    </dsp:sp>
    <dsp:sp modelId="{6C8EB04E-C16A-48B1-966E-6D530BE2946B}">
      <dsp:nvSpPr>
        <dsp:cNvPr id="0" name=""/>
        <dsp:cNvSpPr/>
      </dsp:nvSpPr>
      <dsp:spPr>
        <a:xfrm rot="10800000">
          <a:off x="0" y="1391"/>
          <a:ext cx="9618133" cy="1129735"/>
        </a:xfrm>
        <a:prstGeom prst="upArrowCallou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i="0" kern="1200"/>
            <a:t>Sustaining the Model </a:t>
          </a:r>
          <a:endParaRPr lang="en-US" sz="1400" kern="1200"/>
        </a:p>
      </dsp:txBody>
      <dsp:txXfrm rot="10800000">
        <a:off x="0" y="1391"/>
        <a:ext cx="9618133" cy="7340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C733A-A6EA-4BFB-826B-18F45792E70F}">
      <dsp:nvSpPr>
        <dsp:cNvPr id="0" name=""/>
        <dsp:cNvSpPr/>
      </dsp:nvSpPr>
      <dsp:spPr>
        <a:xfrm>
          <a:off x="0" y="5620"/>
          <a:ext cx="6406687" cy="7141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5343A3-42B4-4E13-9B18-824A0CFCFA9F}">
      <dsp:nvSpPr>
        <dsp:cNvPr id="0" name=""/>
        <dsp:cNvSpPr/>
      </dsp:nvSpPr>
      <dsp:spPr>
        <a:xfrm>
          <a:off x="216037" y="166310"/>
          <a:ext cx="393179" cy="3927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5F2236-C78B-4C62-9CC5-2DEFCAC75DDC}">
      <dsp:nvSpPr>
        <dsp:cNvPr id="0" name=""/>
        <dsp:cNvSpPr/>
      </dsp:nvSpPr>
      <dsp:spPr>
        <a:xfrm>
          <a:off x="825255" y="5620"/>
          <a:ext cx="5568722" cy="73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22300">
            <a:lnSpc>
              <a:spcPct val="90000"/>
            </a:lnSpc>
            <a:spcBef>
              <a:spcPct val="0"/>
            </a:spcBef>
            <a:spcAft>
              <a:spcPct val="35000"/>
            </a:spcAft>
            <a:buNone/>
          </a:pPr>
          <a:r>
            <a:rPr lang="en-GB" sz="1400" b="0" i="0" kern="1200"/>
            <a:t>The SAS Macmillan PEOLC Project is making a tangible, positive difference, recognised by the </a:t>
          </a:r>
          <a:r>
            <a:rPr lang="en-GB" sz="1400" b="1" i="0" kern="1200"/>
            <a:t>2024 Scottish Health Awards 'Top Team Award'</a:t>
          </a:r>
          <a:r>
            <a:rPr lang="en-GB" sz="1400" b="0" i="0" kern="1200"/>
            <a:t>.</a:t>
          </a:r>
          <a:endParaRPr lang="en-US" sz="1400" kern="1200"/>
        </a:p>
      </dsp:txBody>
      <dsp:txXfrm>
        <a:off x="825255" y="5620"/>
        <a:ext cx="5568722" cy="736492"/>
      </dsp:txXfrm>
    </dsp:sp>
    <dsp:sp modelId="{9175AF1A-4FF0-4DBD-8881-AF41D15F64FE}">
      <dsp:nvSpPr>
        <dsp:cNvPr id="0" name=""/>
        <dsp:cNvSpPr/>
      </dsp:nvSpPr>
      <dsp:spPr>
        <a:xfrm>
          <a:off x="0" y="926236"/>
          <a:ext cx="6406687" cy="7141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A4BEA4-3495-4A43-B90E-9B49D18AFCD0}">
      <dsp:nvSpPr>
        <dsp:cNvPr id="0" name=""/>
        <dsp:cNvSpPr/>
      </dsp:nvSpPr>
      <dsp:spPr>
        <a:xfrm>
          <a:off x="216037" y="1086925"/>
          <a:ext cx="393179" cy="3927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4CA418-9A1F-4081-86DD-4B54A1ADB8E7}">
      <dsp:nvSpPr>
        <dsp:cNvPr id="0" name=""/>
        <dsp:cNvSpPr/>
      </dsp:nvSpPr>
      <dsp:spPr>
        <a:xfrm>
          <a:off x="825255" y="926236"/>
          <a:ext cx="5568722" cy="73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22300">
            <a:lnSpc>
              <a:spcPct val="90000"/>
            </a:lnSpc>
            <a:spcBef>
              <a:spcPct val="0"/>
            </a:spcBef>
            <a:spcAft>
              <a:spcPct val="35000"/>
            </a:spcAft>
            <a:buNone/>
          </a:pPr>
          <a:r>
            <a:rPr lang="en-GB" sz="1400" b="0" i="0" kern="1200"/>
            <a:t>It has empowered clinicians, improved patient/carer experiences, and created significant system efficiencies.</a:t>
          </a:r>
          <a:endParaRPr lang="en-US" sz="1400" kern="1200"/>
        </a:p>
      </dsp:txBody>
      <dsp:txXfrm>
        <a:off x="825255" y="926236"/>
        <a:ext cx="5568722" cy="736492"/>
      </dsp:txXfrm>
    </dsp:sp>
    <dsp:sp modelId="{AA1865D9-AF81-4D35-AF4B-9E0CCEA808E3}">
      <dsp:nvSpPr>
        <dsp:cNvPr id="0" name=""/>
        <dsp:cNvSpPr/>
      </dsp:nvSpPr>
      <dsp:spPr>
        <a:xfrm>
          <a:off x="0" y="1846851"/>
          <a:ext cx="6406687" cy="7141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4A005D-1457-42ED-98CD-F84DD47A622E}">
      <dsp:nvSpPr>
        <dsp:cNvPr id="0" name=""/>
        <dsp:cNvSpPr/>
      </dsp:nvSpPr>
      <dsp:spPr>
        <a:xfrm>
          <a:off x="216037" y="2007540"/>
          <a:ext cx="393179" cy="3927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6DFE19-67A8-4943-A586-3BDA9A3D2E90}">
      <dsp:nvSpPr>
        <dsp:cNvPr id="0" name=""/>
        <dsp:cNvSpPr/>
      </dsp:nvSpPr>
      <dsp:spPr>
        <a:xfrm>
          <a:off x="825255" y="1846851"/>
          <a:ext cx="5568722" cy="73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22300">
            <a:lnSpc>
              <a:spcPct val="90000"/>
            </a:lnSpc>
            <a:spcBef>
              <a:spcPct val="0"/>
            </a:spcBef>
            <a:spcAft>
              <a:spcPct val="35000"/>
            </a:spcAft>
            <a:buNone/>
          </a:pPr>
          <a:r>
            <a:rPr lang="en-GB" sz="1400" b="0" i="0" kern="1200" dirty="0"/>
            <a:t>Represents a crucial advancement in Scotland's urgent PEOLC, aligning with national priorities.</a:t>
          </a:r>
          <a:endParaRPr lang="en-US" sz="1400" kern="1200" dirty="0"/>
        </a:p>
      </dsp:txBody>
      <dsp:txXfrm>
        <a:off x="825255" y="1846851"/>
        <a:ext cx="5568722" cy="736492"/>
      </dsp:txXfrm>
    </dsp:sp>
    <dsp:sp modelId="{C6DAEE9A-61EF-4946-9400-955F43DF96EF}">
      <dsp:nvSpPr>
        <dsp:cNvPr id="0" name=""/>
        <dsp:cNvSpPr/>
      </dsp:nvSpPr>
      <dsp:spPr>
        <a:xfrm>
          <a:off x="0" y="2767466"/>
          <a:ext cx="6406687" cy="7141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FD4E14-60DA-4048-AB34-15205BF92686}">
      <dsp:nvSpPr>
        <dsp:cNvPr id="0" name=""/>
        <dsp:cNvSpPr/>
      </dsp:nvSpPr>
      <dsp:spPr>
        <a:xfrm>
          <a:off x="216037" y="2928155"/>
          <a:ext cx="393179" cy="3927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F44A97-5F07-44FD-A53E-CDD9A5FCB742}">
      <dsp:nvSpPr>
        <dsp:cNvPr id="0" name=""/>
        <dsp:cNvSpPr/>
      </dsp:nvSpPr>
      <dsp:spPr>
        <a:xfrm>
          <a:off x="825255" y="2767466"/>
          <a:ext cx="5568722" cy="73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22300">
            <a:lnSpc>
              <a:spcPct val="90000"/>
            </a:lnSpc>
            <a:spcBef>
              <a:spcPct val="0"/>
            </a:spcBef>
            <a:spcAft>
              <a:spcPct val="35000"/>
            </a:spcAft>
            <a:buNone/>
          </a:pPr>
          <a:r>
            <a:rPr lang="en-GB" sz="1400" b="0" i="0" kern="1200"/>
            <a:t>Fundamentally about upholding dignity, respecting choice, and providing the best possible experience.</a:t>
          </a:r>
          <a:endParaRPr lang="en-US" sz="1400" kern="1200"/>
        </a:p>
      </dsp:txBody>
      <dsp:txXfrm>
        <a:off x="825255" y="2767466"/>
        <a:ext cx="5568722" cy="736492"/>
      </dsp:txXfrm>
    </dsp:sp>
    <dsp:sp modelId="{CD4C97CD-8F57-4A4A-9527-D93640F5E193}">
      <dsp:nvSpPr>
        <dsp:cNvPr id="0" name=""/>
        <dsp:cNvSpPr/>
      </dsp:nvSpPr>
      <dsp:spPr>
        <a:xfrm>
          <a:off x="0" y="3688081"/>
          <a:ext cx="6406687" cy="7141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F0214B-4E7F-4CA1-A32C-62E70800FC94}">
      <dsp:nvSpPr>
        <dsp:cNvPr id="0" name=""/>
        <dsp:cNvSpPr/>
      </dsp:nvSpPr>
      <dsp:spPr>
        <a:xfrm>
          <a:off x="216037" y="3848771"/>
          <a:ext cx="393179" cy="39279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3883A6-6EA3-486F-873B-6B82134D0424}">
      <dsp:nvSpPr>
        <dsp:cNvPr id="0" name=""/>
        <dsp:cNvSpPr/>
      </dsp:nvSpPr>
      <dsp:spPr>
        <a:xfrm>
          <a:off x="825255" y="3688081"/>
          <a:ext cx="5568722" cy="73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22300">
            <a:lnSpc>
              <a:spcPct val="90000"/>
            </a:lnSpc>
            <a:spcBef>
              <a:spcPct val="0"/>
            </a:spcBef>
            <a:spcAft>
              <a:spcPct val="35000"/>
            </a:spcAft>
            <a:buNone/>
          </a:pPr>
          <a:r>
            <a:rPr lang="en-GB" sz="1400" b="0" i="0" kern="1200"/>
            <a:t>The SAS Board approved submission of the business case to the Scottish Government for ongoing funding in January 2025. </a:t>
          </a:r>
          <a:endParaRPr lang="en-US" sz="1400" kern="1200"/>
        </a:p>
      </dsp:txBody>
      <dsp:txXfrm>
        <a:off x="825255" y="3688081"/>
        <a:ext cx="5568722" cy="7364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57973-05FB-447D-B8C7-55DCF39F209D}">
      <dsp:nvSpPr>
        <dsp:cNvPr id="0" name=""/>
        <dsp:cNvSpPr/>
      </dsp:nvSpPr>
      <dsp:spPr>
        <a:xfrm>
          <a:off x="0" y="610254"/>
          <a:ext cx="6278031" cy="11266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44751-471E-4A35-846A-D27BE522FA3F}">
      <dsp:nvSpPr>
        <dsp:cNvPr id="0" name=""/>
        <dsp:cNvSpPr/>
      </dsp:nvSpPr>
      <dsp:spPr>
        <a:xfrm>
          <a:off x="340803" y="863745"/>
          <a:ext cx="619643" cy="6196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0C2B46-2A85-4B7E-AC90-8597A37FEB73}">
      <dsp:nvSpPr>
        <dsp:cNvPr id="0" name=""/>
        <dsp:cNvSpPr/>
      </dsp:nvSpPr>
      <dsp:spPr>
        <a:xfrm>
          <a:off x="1301251" y="610254"/>
          <a:ext cx="4976780" cy="112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234" tIns="119234" rIns="119234" bIns="119234" numCol="1" spcCol="1270" anchor="ctr" anchorCtr="0">
          <a:noAutofit/>
        </a:bodyPr>
        <a:lstStyle/>
        <a:p>
          <a:pPr marL="0" lvl="0" indent="0" algn="l" defTabSz="1111250">
            <a:lnSpc>
              <a:spcPct val="90000"/>
            </a:lnSpc>
            <a:spcBef>
              <a:spcPct val="0"/>
            </a:spcBef>
            <a:spcAft>
              <a:spcPct val="35000"/>
            </a:spcAft>
            <a:buNone/>
          </a:pPr>
          <a:r>
            <a:rPr lang="en-GB" sz="2500" b="0" i="0" kern="1200"/>
            <a:t>Thank you for your time and attention</a:t>
          </a:r>
          <a:endParaRPr lang="en-US" sz="2500" kern="1200"/>
        </a:p>
      </dsp:txBody>
      <dsp:txXfrm>
        <a:off x="1301251" y="610254"/>
        <a:ext cx="4976780" cy="1126624"/>
      </dsp:txXfrm>
    </dsp:sp>
    <dsp:sp modelId="{18D24A8A-8100-4FFC-9F78-7B1F1361994B}">
      <dsp:nvSpPr>
        <dsp:cNvPr id="0" name=""/>
        <dsp:cNvSpPr/>
      </dsp:nvSpPr>
      <dsp:spPr>
        <a:xfrm>
          <a:off x="0" y="2018535"/>
          <a:ext cx="6278031" cy="11266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6D33DE-2E66-48CB-A3FA-610EC267E860}">
      <dsp:nvSpPr>
        <dsp:cNvPr id="0" name=""/>
        <dsp:cNvSpPr/>
      </dsp:nvSpPr>
      <dsp:spPr>
        <a:xfrm>
          <a:off x="340803" y="2272026"/>
          <a:ext cx="619643" cy="6196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FEBF44-C059-4E9E-9562-853E85CE4220}">
      <dsp:nvSpPr>
        <dsp:cNvPr id="0" name=""/>
        <dsp:cNvSpPr/>
      </dsp:nvSpPr>
      <dsp:spPr>
        <a:xfrm>
          <a:off x="1301251" y="2018535"/>
          <a:ext cx="4976780" cy="112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234" tIns="119234" rIns="119234" bIns="119234" numCol="1" spcCol="1270" anchor="ctr" anchorCtr="0">
          <a:noAutofit/>
        </a:bodyPr>
        <a:lstStyle/>
        <a:p>
          <a:pPr marL="0" lvl="0" indent="0" algn="l" defTabSz="1111250">
            <a:lnSpc>
              <a:spcPct val="90000"/>
            </a:lnSpc>
            <a:spcBef>
              <a:spcPct val="0"/>
            </a:spcBef>
            <a:spcAft>
              <a:spcPct val="35000"/>
            </a:spcAft>
            <a:buNone/>
          </a:pPr>
          <a:r>
            <a:rPr lang="en-GB" sz="2500" b="0" i="0" kern="1200"/>
            <a:t>Open for questions</a:t>
          </a:r>
          <a:endParaRPr lang="en-US" sz="2500" kern="1200"/>
        </a:p>
      </dsp:txBody>
      <dsp:txXfrm>
        <a:off x="1301251" y="2018535"/>
        <a:ext cx="4976780" cy="11266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0.70492</cdr:x>
      <cdr:y>0.10297</cdr:y>
    </cdr:to>
    <cdr:sp macro="" textlink="">
      <cdr:nvSpPr>
        <cdr:cNvPr id="2" name="TextBox 1">
          <a:extLst xmlns:a="http://schemas.openxmlformats.org/drawingml/2006/main">
            <a:ext uri="{FF2B5EF4-FFF2-40B4-BE49-F238E27FC236}">
              <a16:creationId xmlns:a16="http://schemas.microsoft.com/office/drawing/2014/main" id="{D9B9D944-D906-7B2D-6438-AF36FD34D13A}"/>
            </a:ext>
          </a:extLst>
        </cdr:cNvPr>
        <cdr:cNvSpPr txBox="1"/>
      </cdr:nvSpPr>
      <cdr:spPr>
        <a:xfrm xmlns:a="http://schemas.openxmlformats.org/drawingml/2006/main">
          <a:off x="0" y="0"/>
          <a:ext cx="5203064" cy="42500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endParaRPr lang="en-GB" sz="2000" b="1" kern="1200" dirty="0">
            <a:solidFill>
              <a:schemeClr val="accent6">
                <a:lumMod val="50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CE8675-0DD6-6D2B-C6B1-22E7E4545F0B}"/>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a:extLst>
              <a:ext uri="{FF2B5EF4-FFF2-40B4-BE49-F238E27FC236}">
                <a16:creationId xmlns:a16="http://schemas.microsoft.com/office/drawing/2014/main" id="{C782267F-17C7-584A-8894-5F19F91475A4}"/>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3F3BEA28-1E02-4099-BA93-38C1A0ED7B06}" type="datetimeFigureOut">
              <a:rPr lang="en-GB" smtClean="0"/>
              <a:t>12/06/2025</a:t>
            </a:fld>
            <a:endParaRPr lang="en-GB"/>
          </a:p>
        </p:txBody>
      </p:sp>
      <p:sp>
        <p:nvSpPr>
          <p:cNvPr id="4" name="Footer Placeholder 3">
            <a:extLst>
              <a:ext uri="{FF2B5EF4-FFF2-40B4-BE49-F238E27FC236}">
                <a16:creationId xmlns:a16="http://schemas.microsoft.com/office/drawing/2014/main" id="{4DF620AA-3FEF-4CBA-73AB-66DAA0632B98}"/>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2F12D77B-B1E0-7515-5F7B-30F759ACD2C1}"/>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06FD2991-2F24-4A0B-A06B-1D3EC858D65A}" type="slidenum">
              <a:rPr lang="en-GB" smtClean="0"/>
              <a:t>‹#›</a:t>
            </a:fld>
            <a:endParaRPr lang="en-GB"/>
          </a:p>
        </p:txBody>
      </p:sp>
    </p:spTree>
    <p:extLst>
      <p:ext uri="{BB962C8B-B14F-4D97-AF65-F5344CB8AC3E}">
        <p14:creationId xmlns:p14="http://schemas.microsoft.com/office/powerpoint/2010/main" val="2967776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83FFAF42-BD8E-4C77-93AC-7BD339863921}" type="datetimeFigureOut">
              <a:rPr lang="en-GB" smtClean="0"/>
              <a:t>12/06/2025</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D28D9F5-B8E5-4CBE-8A2A-4F00EAFE3A40}" type="slidenum">
              <a:rPr lang="en-GB" smtClean="0"/>
              <a:t>‹#›</a:t>
            </a:fld>
            <a:endParaRPr lang="en-GB"/>
          </a:p>
        </p:txBody>
      </p:sp>
    </p:spTree>
    <p:extLst>
      <p:ext uri="{BB962C8B-B14F-4D97-AF65-F5344CB8AC3E}">
        <p14:creationId xmlns:p14="http://schemas.microsoft.com/office/powerpoint/2010/main" val="10585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"Good evening, everyone. Thank you for the opportunity to speak to you today about a project that is making a real difference at the heart of our healthcare system: the Scottish Ambulance Service Macmillan Palliative and End of Life Care Project.“</a:t>
            </a:r>
          </a:p>
          <a:p>
            <a:pPr>
              <a:buNone/>
            </a:pPr>
            <a:endParaRPr lang="en-GB" dirty="0"/>
          </a:p>
          <a:p>
            <a:pPr>
              <a:lnSpc>
                <a:spcPct val="107000"/>
              </a:lnSpc>
              <a:spcAft>
                <a:spcPts val="867"/>
              </a:spcAft>
            </a:pPr>
            <a:r>
              <a:rPr lang="en-GB" sz="2000" kern="100" dirty="0">
                <a:latin typeface="Aptos" panose="020B0004020202020204" pitchFamily="34" charset="0"/>
                <a:ea typeface="Aptos" panose="020B0004020202020204" pitchFamily="34" charset="0"/>
                <a:cs typeface="Times New Roman" panose="02020603050405020304" pitchFamily="18" charset="0"/>
              </a:rPr>
              <a:t>"My name is Scott Mackinnon, and I’m Programme Lead for Palliative and End of Life Care with SAS and I’m here today with Keri </a:t>
            </a:r>
            <a:r>
              <a:rPr lang="en-GB" sz="2000" kern="100" dirty="0" err="1">
                <a:latin typeface="Aptos" panose="020B0004020202020204" pitchFamily="34" charset="0"/>
                <a:ea typeface="Aptos" panose="020B0004020202020204" pitchFamily="34" charset="0"/>
                <a:cs typeface="Times New Roman" panose="02020603050405020304" pitchFamily="18" charset="0"/>
              </a:rPr>
              <a:t>Ficking</a:t>
            </a:r>
            <a:r>
              <a:rPr lang="en-GB" sz="2000" kern="100" dirty="0">
                <a:latin typeface="Aptos" panose="020B0004020202020204" pitchFamily="34" charset="0"/>
                <a:ea typeface="Aptos" panose="020B0004020202020204" pitchFamily="34" charset="0"/>
                <a:cs typeface="Times New Roman" panose="02020603050405020304" pitchFamily="18" charset="0"/>
              </a:rPr>
              <a:t>. You may recall my colleagues presenting at the start of this project in May 2022 and it’s great to present again to share the significant impact this initiative is having on outcomes and experiences for patients and their families across Scotland.“</a:t>
            </a:r>
          </a:p>
          <a:p>
            <a:pPr>
              <a:lnSpc>
                <a:spcPct val="107000"/>
              </a:lnSpc>
              <a:spcAft>
                <a:spcPts val="867"/>
              </a:spcAft>
            </a:pPr>
            <a:endParaRPr lang="en-GB" sz="2000" kern="100" dirty="0">
              <a:latin typeface="Aptos" panose="020B0004020202020204" pitchFamily="34" charset="0"/>
              <a:ea typeface="Aptos" panose="020B0004020202020204" pitchFamily="34" charset="0"/>
              <a:cs typeface="Times New Roman" panose="02020603050405020304" pitchFamily="18" charset="0"/>
            </a:endParaRPr>
          </a:p>
          <a:p>
            <a:r>
              <a:rPr lang="en-GB" dirty="0"/>
              <a:t>"Before we begin, I also want to proudly acknowledge that the dedicated team behind this work was recently recognised as the 'Top Team Award' winners at the 2024 Scottish Health Awards – a testament to their commitment and the project's success</a:t>
            </a:r>
          </a:p>
          <a:p>
            <a:endParaRPr lang="en-GB" dirty="0"/>
          </a:p>
        </p:txBody>
      </p:sp>
      <p:sp>
        <p:nvSpPr>
          <p:cNvPr id="4" name="Slide Number Placeholder 3"/>
          <p:cNvSpPr>
            <a:spLocks noGrp="1"/>
          </p:cNvSpPr>
          <p:nvPr>
            <p:ph type="sldNum" sz="quarter" idx="5"/>
          </p:nvPr>
        </p:nvSpPr>
        <p:spPr/>
        <p:txBody>
          <a:bodyPr/>
          <a:lstStyle/>
          <a:p>
            <a:fld id="{3D28D9F5-B8E5-4CBE-8A2A-4F00EAFE3A40}" type="slidenum">
              <a:rPr lang="en-GB" smtClean="0"/>
              <a:t>1</a:t>
            </a:fld>
            <a:endParaRPr lang="en-GB"/>
          </a:p>
        </p:txBody>
      </p:sp>
    </p:spTree>
    <p:extLst>
      <p:ext uri="{BB962C8B-B14F-4D97-AF65-F5344CB8AC3E}">
        <p14:creationId xmlns:p14="http://schemas.microsoft.com/office/powerpoint/2010/main" val="1865611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C78D-A9C6-6234-3293-55C63EA0E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15C23-2927-78E5-80DE-DBBACFACF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EEB3F-A3FB-7E73-6BC2-75BD6812E627}"/>
              </a:ext>
            </a:extLst>
          </p:cNvPr>
          <p:cNvSpPr>
            <a:spLocks noGrp="1"/>
          </p:cNvSpPr>
          <p:nvPr>
            <p:ph type="body" idx="1"/>
          </p:nvPr>
        </p:nvSpPr>
        <p:spPr/>
        <p:txBody>
          <a:bodyPr/>
          <a:lstStyle/>
          <a:p>
            <a:pPr>
              <a:buNone/>
            </a:pPr>
            <a:r>
              <a:rPr lang="en-GB" dirty="0"/>
              <a:t>To understand the importance of this project, it's crucial to look at the evolving healthcare landscape in Scotland."</a:t>
            </a:r>
          </a:p>
          <a:p>
            <a:pPr>
              <a:buNone/>
            </a:pPr>
            <a:r>
              <a:rPr lang="en-GB" dirty="0"/>
              <a:t>"We have an aging population, with increasing numbers of people living longer lives, often with complex and multiple life-limiting conditions. This demographic shift brings with it a growing demand for palliative and end-of-life care."</a:t>
            </a:r>
          </a:p>
          <a:p>
            <a:pPr>
              <a:buNone/>
            </a:pPr>
            <a:r>
              <a:rPr lang="en-GB" dirty="0"/>
              <a:t>"Projections are stark: annual deaths in Scotland are expected to rise by nearly 14% by 2040 compared to 2017 figures. And critically, it's estimated that between three-quarters and 95% of these individuals could benefit from a palliative care approach. We're also seeing significant projected increases in deaths related to cancer – up 21% – and a staggering 185% increase for dementia by 2040. Multimorbidity is also a growing challenge, expected to affect over 43% of all deaths by then – an 82% increase." </a:t>
            </a:r>
            <a:endParaRPr lang="en-GB" i="1" dirty="0"/>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0360848B-43EE-B984-DB80-77092DE365CB}"/>
              </a:ext>
            </a:extLst>
          </p:cNvPr>
          <p:cNvSpPr>
            <a:spLocks noGrp="1"/>
          </p:cNvSpPr>
          <p:nvPr>
            <p:ph type="sldNum" sz="quarter" idx="5"/>
          </p:nvPr>
        </p:nvSpPr>
        <p:spPr/>
        <p:txBody>
          <a:bodyPr/>
          <a:lstStyle/>
          <a:p>
            <a:fld id="{3D28D9F5-B8E5-4CBE-8A2A-4F00EAFE3A40}" type="slidenum">
              <a:rPr lang="en-GB" smtClean="0"/>
              <a:t>2</a:t>
            </a:fld>
            <a:endParaRPr lang="en-GB"/>
          </a:p>
        </p:txBody>
      </p:sp>
    </p:spTree>
    <p:extLst>
      <p:ext uri="{BB962C8B-B14F-4D97-AF65-F5344CB8AC3E}">
        <p14:creationId xmlns:p14="http://schemas.microsoft.com/office/powerpoint/2010/main" val="3989668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"The Scottish Ambulance Service is often at the very forefront of this need. Our clinicians are frequently the first point of contact when individuals or their families face a palliative or end-of-life care crisis at home or in their community."</a:t>
            </a:r>
          </a:p>
          <a:p>
            <a:pPr>
              <a:buNone/>
            </a:pPr>
            <a:r>
              <a:rPr lang="en-GB" dirty="0"/>
              <a:t>"In 2023 alone, nearly 20% of all our emergency calls – that's over 136,000 incidents – related to patients with palliative care considerations. And when we look at patients who sadly die within six months of contacting us, this accounts for approximately 7% of our annual emergency demand." </a:t>
            </a:r>
            <a:endParaRPr lang="en-GB" i="1" dirty="0"/>
          </a:p>
          <a:p>
            <a:endParaRPr lang="en-GB" dirty="0"/>
          </a:p>
        </p:txBody>
      </p:sp>
      <p:sp>
        <p:nvSpPr>
          <p:cNvPr id="4" name="Slide Number Placeholder 3"/>
          <p:cNvSpPr>
            <a:spLocks noGrp="1"/>
          </p:cNvSpPr>
          <p:nvPr>
            <p:ph type="sldNum" sz="quarter" idx="5"/>
          </p:nvPr>
        </p:nvSpPr>
        <p:spPr/>
        <p:txBody>
          <a:bodyPr/>
          <a:lstStyle/>
          <a:p>
            <a:fld id="{3D28D9F5-B8E5-4CBE-8A2A-4F00EAFE3A40}" type="slidenum">
              <a:rPr lang="en-GB" smtClean="0"/>
              <a:t>3</a:t>
            </a:fld>
            <a:endParaRPr lang="en-GB"/>
          </a:p>
        </p:txBody>
      </p:sp>
    </p:spTree>
    <p:extLst>
      <p:ext uri="{BB962C8B-B14F-4D97-AF65-F5344CB8AC3E}">
        <p14:creationId xmlns:p14="http://schemas.microsoft.com/office/powerpoint/2010/main" val="21555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defRPr/>
            </a:pPr>
            <a:r>
              <a:rPr lang="en-GB" dirty="0"/>
              <a:t>"Prior to this project, the challenge was clear: how do we ensure every patient receives timely, appropriate, and compassionate care that truly aligns with their wishes, especially when facing an emergency? How do we reduce potentially distressing and avoidable hospital admissions for those at the end of life? And critically, how do we address the identified gaps in formal palliative care education, specific patient pathways, and professional support for our dedicated SAS clinicians?" </a:t>
            </a:r>
          </a:p>
          <a:p>
            <a:endParaRPr lang="en-GB" dirty="0"/>
          </a:p>
        </p:txBody>
      </p:sp>
      <p:sp>
        <p:nvSpPr>
          <p:cNvPr id="4" name="Slide Number Placeholder 3"/>
          <p:cNvSpPr>
            <a:spLocks noGrp="1"/>
          </p:cNvSpPr>
          <p:nvPr>
            <p:ph type="sldNum" sz="quarter" idx="5"/>
          </p:nvPr>
        </p:nvSpPr>
        <p:spPr/>
        <p:txBody>
          <a:bodyPr/>
          <a:lstStyle/>
          <a:p>
            <a:fld id="{3D28D9F5-B8E5-4CBE-8A2A-4F00EAFE3A40}" type="slidenum">
              <a:rPr lang="en-GB" smtClean="0"/>
              <a:t>4</a:t>
            </a:fld>
            <a:endParaRPr lang="en-GB"/>
          </a:p>
        </p:txBody>
      </p:sp>
    </p:spTree>
    <p:extLst>
      <p:ext uri="{BB962C8B-B14F-4D97-AF65-F5344CB8AC3E}">
        <p14:creationId xmlns:p14="http://schemas.microsoft.com/office/powerpoint/2010/main" val="3441294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This has been a vital strategic partnership between SAS and Macmillan Cancer Support. Following an initial pilot in Forth Valley in 2019, a national team was established from April 2022, fully funded by Macmillan until March of this year (2025)." Total committed £970k</a:t>
            </a:r>
            <a:endParaRPr lang="en-GB" i="1" dirty="0"/>
          </a:p>
          <a:p>
            <a:pPr>
              <a:buNone/>
            </a:pPr>
            <a:endParaRPr lang="en-GB" i="1" dirty="0"/>
          </a:p>
          <a:p>
            <a:pPr>
              <a:buNone/>
            </a:pPr>
            <a:r>
              <a:rPr lang="en-GB" dirty="0"/>
              <a:t>"Our shared vision has been ambitious but essential: to significantly enhance the quality, responsiveness, and person-centredness of the care our Service provides to people across Scotland who have palliative and end-of-life care needs and require an urgent ambulance response.“</a:t>
            </a:r>
          </a:p>
          <a:p>
            <a:pPr>
              <a:buNone/>
            </a:pPr>
            <a:endParaRPr lang="en-GB" dirty="0"/>
          </a:p>
          <a:p>
            <a:pPr>
              <a:buNone/>
            </a:pPr>
            <a:r>
              <a:rPr lang="en-GB" dirty="0"/>
              <a:t>"To achieve this, we set four core project objectives:</a:t>
            </a:r>
          </a:p>
          <a:p>
            <a:pPr>
              <a:buNone/>
            </a:pPr>
            <a:endParaRPr lang="en-GB" dirty="0"/>
          </a:p>
          <a:p>
            <a:pPr>
              <a:buNone/>
            </a:pPr>
            <a:r>
              <a:rPr lang="en-GB" dirty="0"/>
              <a:t>"Firstly, to </a:t>
            </a:r>
            <a:r>
              <a:rPr lang="en-GB" b="1" dirty="0"/>
              <a:t>Empower our SAS Clinicians</a:t>
            </a:r>
            <a:r>
              <a:rPr lang="en-GB" dirty="0"/>
              <a:t> by improving their knowledge and skills through bespoke education, focusing on crucial areas like symptom control and communication, thereby increasing their confidence and competence.“</a:t>
            </a:r>
          </a:p>
          <a:p>
            <a:pPr>
              <a:buNone/>
            </a:pPr>
            <a:endParaRPr lang="en-GB" dirty="0"/>
          </a:p>
          <a:p>
            <a:pPr>
              <a:buFont typeface="Arial" panose="020B0604020202020204" pitchFamily="34" charset="0"/>
              <a:buChar char="•"/>
            </a:pPr>
            <a:r>
              <a:rPr lang="en-GB" dirty="0"/>
              <a:t>"Secondly, to </a:t>
            </a:r>
            <a:r>
              <a:rPr lang="en-GB" b="1" dirty="0"/>
              <a:t>Improve Patient and Carer Experiences and Outcomes</a:t>
            </a:r>
            <a:r>
              <a:rPr lang="en-GB" dirty="0"/>
              <a:t>, ensuring that the care we deliver is always aligned with 'What Matters to You?' and that we actively work to reduce unnecessary hospital conveyance.“</a:t>
            </a:r>
          </a:p>
          <a:p>
            <a:pPr>
              <a:buFont typeface="Arial" panose="020B0604020202020204" pitchFamily="34" charset="0"/>
              <a:buChar char="•"/>
            </a:pPr>
            <a:endParaRPr lang="en-GB" dirty="0"/>
          </a:p>
          <a:p>
            <a:pPr>
              <a:buFont typeface="Arial" panose="020B0604020202020204" pitchFamily="34" charset="0"/>
              <a:buChar char="•"/>
            </a:pPr>
            <a:r>
              <a:rPr lang="en-GB" dirty="0"/>
              <a:t>"Thirdly, to </a:t>
            </a:r>
            <a:r>
              <a:rPr lang="en-GB" b="1" dirty="0"/>
              <a:t>Develop Alternative Care Pathways</a:t>
            </a:r>
            <a:r>
              <a:rPr lang="en-GB" dirty="0"/>
              <a:t>, working collaboratively with our partners across the health and social care system to implement pathways that genuinely meet individual patient needs and respect their preferred place of care.“</a:t>
            </a:r>
          </a:p>
          <a:p>
            <a:pPr>
              <a:buFont typeface="Arial" panose="020B0604020202020204" pitchFamily="34" charset="0"/>
              <a:buChar char="•"/>
            </a:pPr>
            <a:endParaRPr lang="en-GB" dirty="0"/>
          </a:p>
          <a:p>
            <a:pPr>
              <a:buFont typeface="Arial" panose="020B0604020202020204" pitchFamily="34" charset="0"/>
              <a:buChar char="•"/>
            </a:pPr>
            <a:r>
              <a:rPr lang="en-GB" dirty="0"/>
              <a:t>"And finally, to </a:t>
            </a:r>
            <a:r>
              <a:rPr lang="en-GB" b="1" dirty="0"/>
              <a:t>Foster System Collaboration</a:t>
            </a:r>
            <a:r>
              <a:rPr lang="en-GB" dirty="0"/>
              <a:t>, adopting a whole-system approach so that the significant clinical contribution of SAS clinicians is fully recognised and integrated within the broader provision of palliative care."</a:t>
            </a:r>
          </a:p>
          <a:p>
            <a:endParaRPr lang="en-GB" dirty="0"/>
          </a:p>
        </p:txBody>
      </p:sp>
      <p:sp>
        <p:nvSpPr>
          <p:cNvPr id="4" name="Slide Number Placeholder 3"/>
          <p:cNvSpPr>
            <a:spLocks noGrp="1"/>
          </p:cNvSpPr>
          <p:nvPr>
            <p:ph type="sldNum" sz="quarter" idx="5"/>
          </p:nvPr>
        </p:nvSpPr>
        <p:spPr/>
        <p:txBody>
          <a:bodyPr/>
          <a:lstStyle/>
          <a:p>
            <a:fld id="{3D28D9F5-B8E5-4CBE-8A2A-4F00EAFE3A40}" type="slidenum">
              <a:rPr lang="en-GB" smtClean="0"/>
              <a:t>5</a:t>
            </a:fld>
            <a:endParaRPr lang="en-GB"/>
          </a:p>
        </p:txBody>
      </p:sp>
    </p:spTree>
    <p:extLst>
      <p:ext uri="{BB962C8B-B14F-4D97-AF65-F5344CB8AC3E}">
        <p14:creationId xmlns:p14="http://schemas.microsoft.com/office/powerpoint/2010/main" val="193423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E2633-23D4-6B51-B23E-EA9BBACEE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AF251-D6FD-2678-2200-C4F00111B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85223-8E6A-CF46-F7D7-E7DF4BA31A42}"/>
              </a:ext>
            </a:extLst>
          </p:cNvPr>
          <p:cNvSpPr>
            <a:spLocks noGrp="1"/>
          </p:cNvSpPr>
          <p:nvPr>
            <p:ph type="body" idx="1"/>
          </p:nvPr>
        </p:nvSpPr>
        <p:spPr/>
        <p:txBody>
          <a:bodyPr/>
          <a:lstStyle/>
          <a:p>
            <a:pPr>
              <a:buNone/>
            </a:pPr>
            <a:r>
              <a:rPr lang="en-GB" dirty="0"/>
              <a:t>"Our approach has been multi-faceted, built on four core pillars.“</a:t>
            </a:r>
          </a:p>
          <a:p>
            <a:pPr>
              <a:buNone/>
            </a:pPr>
            <a:endParaRPr lang="en-GB" dirty="0"/>
          </a:p>
          <a:p>
            <a:pPr>
              <a:buNone/>
            </a:pPr>
            <a:r>
              <a:rPr lang="en-GB" dirty="0"/>
              <a:t>"</a:t>
            </a:r>
            <a:r>
              <a:rPr lang="en-GB" b="1" dirty="0"/>
              <a:t>Pillar One: Workforce Education and Development.</a:t>
            </a:r>
            <a:r>
              <a:rPr lang="en-GB" dirty="0"/>
              <a:t> This has been absolutely fundamental. We've delivered comprehensive, bespoke palliative and end-of-life care training. This includes Continuing Professional Development sessions focusing on symptom control, communication, and the fundamentals of palliative care. We've also integrated this training into our Trainee Technician VQ programme, our Newly Qualified Paramedic programme, and have engaged with Higher Education Institutions and Advanced Practice development."</a:t>
            </a:r>
          </a:p>
          <a:p>
            <a:pPr>
              <a:buFont typeface="Arial" panose="020B0604020202020204" pitchFamily="34" charset="0"/>
              <a:buChar char="•"/>
            </a:pPr>
            <a:r>
              <a:rPr lang="en-GB" dirty="0"/>
              <a:t>"The uptake has been fantastic: over 4,466 staff members have received this formal education."</a:t>
            </a:r>
          </a:p>
          <a:p>
            <a:pPr>
              <a:buFont typeface="Arial" panose="020B0604020202020204" pitchFamily="34" charset="0"/>
              <a:buChar char="•"/>
            </a:pPr>
            <a:r>
              <a:rPr lang="en-GB" dirty="0"/>
              <a:t>"We've also developed and rolled out seven dedicated palliative and end-of-life care modules on the TURAS learning platform, with around 500 staff completions by December 2024, and we've trained staff to deliver Last Aid courses within SAS, broadening awareness and understanding."</a:t>
            </a:r>
          </a:p>
          <a:p>
            <a:pPr>
              <a:buNone/>
            </a:pPr>
            <a:r>
              <a:rPr lang="en-GB" dirty="0"/>
              <a:t>"</a:t>
            </a:r>
            <a:r>
              <a:rPr lang="en-GB" b="1" dirty="0"/>
              <a:t>Pillar Two: Pathway Redesign and Enhanced Collaboration.</a:t>
            </a:r>
            <a:r>
              <a:rPr lang="en-GB" dirty="0"/>
              <a:t> This is where we've worked to change how care is delivered, a major achievement has been the development and implementation of </a:t>
            </a:r>
            <a:r>
              <a:rPr lang="en-GB" b="1" dirty="0"/>
              <a:t>29 new alternative pathways</a:t>
            </a:r>
            <a:r>
              <a:rPr lang="en-GB" dirty="0"/>
              <a:t> to Emergency Department admission right across Scotland. This has been a truly collaborative effort, working with all 14 Health Boards, 31 Health and Social Care Partnerships, 17 adult hospices, 2 children's hospices (CHAS), and numerous third-sector organisations. We've also focused on building stronger professional-to-professional communication links, for instance, enabling direct contact with hospices for decision support or even direct admission where appropriate."</a:t>
            </a:r>
          </a:p>
          <a:p>
            <a:pPr>
              <a:buNone/>
            </a:pPr>
            <a:r>
              <a:rPr lang="en-GB" dirty="0"/>
              <a:t>"</a:t>
            </a:r>
            <a:r>
              <a:rPr lang="en-GB" b="1" dirty="0"/>
              <a:t>Pillar Three: Improving Patient and Carer Experience.</a:t>
            </a:r>
            <a:r>
              <a:rPr lang="en-GB" dirty="0"/>
              <a:t> Everything we do is ultimately for the patient and their loved ones. We've centred our care around the individual's needs, their wishes, and any recorded preferences, such as those in a Key Information Summary or Anticipatory Care Plan. A key part of this is ensuring families and carers are informed, involved in decision-making (where appropriate), and feel supported. </a:t>
            </a:r>
          </a:p>
          <a:p>
            <a:pPr>
              <a:buNone/>
            </a:pPr>
            <a:endParaRPr lang="en-GB" dirty="0"/>
          </a:p>
          <a:p>
            <a:r>
              <a:rPr lang="en-GB" dirty="0"/>
              <a:t>"</a:t>
            </a:r>
            <a:r>
              <a:rPr lang="en-GB" b="1" dirty="0"/>
              <a:t>Pillar Four: Data, Evaluation, and Digital Enablement.</a:t>
            </a:r>
            <a:r>
              <a:rPr lang="en-GB" dirty="0"/>
              <a:t> To ensure we're making a difference and can continuously improve, we've systematically monitored key metrics. This includes staff confidence levels, the use of Just in Case medications, conveyance decisions – importantly, using linked outcome data via the Unscheduled Care Datamart – and, of course, patient and carer feedback. We're also actively leveraging digital tools like KIS and are contributing to the national strategy around tools like ReSPECT and the National Digital Platform to ensure our clinicians have the information they need at the point of care.“</a:t>
            </a:r>
          </a:p>
          <a:p>
            <a:endParaRPr lang="en-GB" dirty="0"/>
          </a:p>
          <a:p>
            <a:r>
              <a:rPr lang="en-GB" dirty="0"/>
              <a:t>Ill now hand over to Keri, who will talk through the key achievements in more details before I finish with key learning and future considerations for the team.</a:t>
            </a:r>
          </a:p>
          <a:p>
            <a:endParaRPr lang="en-GB" dirty="0"/>
          </a:p>
        </p:txBody>
      </p:sp>
      <p:sp>
        <p:nvSpPr>
          <p:cNvPr id="4" name="Slide Number Placeholder 3">
            <a:extLst>
              <a:ext uri="{FF2B5EF4-FFF2-40B4-BE49-F238E27FC236}">
                <a16:creationId xmlns:a16="http://schemas.microsoft.com/office/drawing/2014/main" id="{EA76703A-FD39-C49F-1D3F-7DF4061AA8B9}"/>
              </a:ext>
            </a:extLst>
          </p:cNvPr>
          <p:cNvSpPr>
            <a:spLocks noGrp="1"/>
          </p:cNvSpPr>
          <p:nvPr>
            <p:ph type="sldNum" sz="quarter" idx="5"/>
          </p:nvPr>
        </p:nvSpPr>
        <p:spPr/>
        <p:txBody>
          <a:bodyPr/>
          <a:lstStyle/>
          <a:p>
            <a:fld id="{3D28D9F5-B8E5-4CBE-8A2A-4F00EAFE3A40}" type="slidenum">
              <a:rPr lang="en-GB" smtClean="0"/>
              <a:t>6</a:t>
            </a:fld>
            <a:endParaRPr lang="en-GB"/>
          </a:p>
        </p:txBody>
      </p:sp>
    </p:spTree>
    <p:extLst>
      <p:ext uri="{BB962C8B-B14F-4D97-AF65-F5344CB8AC3E}">
        <p14:creationId xmlns:p14="http://schemas.microsoft.com/office/powerpoint/2010/main" val="1645616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76C26-6D02-6233-4A6B-613D15663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FB84B-7B5B-989D-3A07-19B702BA7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5082F-660E-1546-594E-A957214DA005}"/>
              </a:ext>
            </a:extLst>
          </p:cNvPr>
          <p:cNvSpPr>
            <a:spLocks noGrp="1"/>
          </p:cNvSpPr>
          <p:nvPr>
            <p:ph type="body" idx="1"/>
          </p:nvPr>
        </p:nvSpPr>
        <p:spPr/>
        <p:txBody>
          <a:bodyPr/>
          <a:lstStyle/>
          <a:p>
            <a:pPr>
              <a:buNone/>
            </a:pPr>
            <a:r>
              <a:rPr lang="en-GB"/>
              <a:t>One of the most significant achievements of this project has been the empowerment of our frontline staff.“</a:t>
            </a:r>
          </a:p>
          <a:p>
            <a:pPr>
              <a:buNone/>
            </a:pPr>
            <a:endParaRPr lang="en-GB"/>
          </a:p>
          <a:p>
            <a:pPr>
              <a:buNone/>
            </a:pPr>
            <a:r>
              <a:rPr lang="en-GB"/>
              <a:t>"our targeted education programmes have demonstrably transformed the confidence and competence of SAS clinicians. Our data on this is showing how pre-education confidence scores for challenging situations, like initiating conversations about dying or deciding against futile CPR, averaged around 4 or 5 out of 10. Post-education, these scores rose significantly to 7 or 8.“</a:t>
            </a:r>
          </a:p>
          <a:p>
            <a:endParaRPr lang="en-GB"/>
          </a:p>
        </p:txBody>
      </p:sp>
      <p:sp>
        <p:nvSpPr>
          <p:cNvPr id="4" name="Slide Number Placeholder 3">
            <a:extLst>
              <a:ext uri="{FF2B5EF4-FFF2-40B4-BE49-F238E27FC236}">
                <a16:creationId xmlns:a16="http://schemas.microsoft.com/office/drawing/2014/main" id="{E0647E1E-AEFD-6C0C-2339-16052B84DE8E}"/>
              </a:ext>
            </a:extLst>
          </p:cNvPr>
          <p:cNvSpPr>
            <a:spLocks noGrp="1"/>
          </p:cNvSpPr>
          <p:nvPr>
            <p:ph type="sldNum" sz="quarter" idx="5"/>
          </p:nvPr>
        </p:nvSpPr>
        <p:spPr/>
        <p:txBody>
          <a:bodyPr/>
          <a:lstStyle/>
          <a:p>
            <a:fld id="{3D28D9F5-B8E5-4CBE-8A2A-4F00EAFE3A40}" type="slidenum">
              <a:rPr lang="en-GB" smtClean="0"/>
              <a:t>7</a:t>
            </a:fld>
            <a:endParaRPr lang="en-GB"/>
          </a:p>
        </p:txBody>
      </p:sp>
    </p:spTree>
    <p:extLst>
      <p:ext uri="{BB962C8B-B14F-4D97-AF65-F5344CB8AC3E}">
        <p14:creationId xmlns:p14="http://schemas.microsoft.com/office/powerpoint/2010/main" val="333429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1F97E-014A-880F-EC21-84DA24128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320E9-9F10-76FA-2D5B-A3DA80BD1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C5D74-63F2-8325-BB28-60E0DC4D3AE9}"/>
              </a:ext>
            </a:extLst>
          </p:cNvPr>
          <p:cNvSpPr>
            <a:spLocks noGrp="1"/>
          </p:cNvSpPr>
          <p:nvPr>
            <p:ph type="body" idx="1"/>
          </p:nvPr>
        </p:nvSpPr>
        <p:spPr/>
        <p:txBody>
          <a:bodyPr/>
          <a:lstStyle/>
          <a:p>
            <a:pPr>
              <a:buNone/>
            </a:pPr>
            <a:r>
              <a:rPr lang="en-GB"/>
              <a:t>"This increased confidence translates directly into enhanced clinical practice, particularly in the crucial area of symptom control, especially through the better use of 'Just in Case' or JIC medications. </a:t>
            </a:r>
          </a:p>
          <a:p>
            <a:pPr>
              <a:buNone/>
            </a:pPr>
            <a:endParaRPr lang="en-GB"/>
          </a:p>
          <a:p>
            <a:pPr>
              <a:buFont typeface="Arial" panose="020B0604020202020204" pitchFamily="34" charset="0"/>
              <a:buChar char="•"/>
            </a:pPr>
            <a:r>
              <a:rPr lang="en-GB"/>
              <a:t>"We've seen a steady and marked increase in the number of JIC administrations by our clinicians, particularly since the national team started in April 2022. The graph clearly shows this, with administrations rising from fewer than 50 in 2019 to over 250 in 2024."</a:t>
            </a:r>
          </a:p>
          <a:p>
            <a:pPr>
              <a:buFont typeface="Arial" panose="020B0604020202020204" pitchFamily="34" charset="0"/>
              <a:buChar char="•"/>
            </a:pPr>
            <a:r>
              <a:rPr lang="en-GB"/>
              <a:t>"This means more patients are receiving timely symptom relief. In 2024, up to December, 171 individual patients received JIC medications from our crews, compared to just 56 in 2021. And on average, we're administering more medications per patient where needed – 1.6 now, versus 1.3 previously.“</a:t>
            </a:r>
          </a:p>
          <a:p>
            <a:pPr>
              <a:buFont typeface="Arial" panose="020B0604020202020204" pitchFamily="34" charset="0"/>
              <a:buChar char="•"/>
            </a:pPr>
            <a:r>
              <a:rPr lang="en-GB"/>
              <a:t>Increase in the % of patients able to remain at home following JIC administration 82% in 2024 Vs 32% in 2019</a:t>
            </a:r>
          </a:p>
          <a:p>
            <a:endParaRPr lang="en-GB"/>
          </a:p>
        </p:txBody>
      </p:sp>
      <p:sp>
        <p:nvSpPr>
          <p:cNvPr id="4" name="Slide Number Placeholder 3">
            <a:extLst>
              <a:ext uri="{FF2B5EF4-FFF2-40B4-BE49-F238E27FC236}">
                <a16:creationId xmlns:a16="http://schemas.microsoft.com/office/drawing/2014/main" id="{42FE5ABA-1CA9-1158-FAB1-AA1C3B45E11C}"/>
              </a:ext>
            </a:extLst>
          </p:cNvPr>
          <p:cNvSpPr>
            <a:spLocks noGrp="1"/>
          </p:cNvSpPr>
          <p:nvPr>
            <p:ph type="sldNum" sz="quarter" idx="5"/>
          </p:nvPr>
        </p:nvSpPr>
        <p:spPr/>
        <p:txBody>
          <a:bodyPr/>
          <a:lstStyle/>
          <a:p>
            <a:fld id="{3D28D9F5-B8E5-4CBE-8A2A-4F00EAFE3A40}" type="slidenum">
              <a:rPr lang="en-GB" smtClean="0"/>
              <a:t>8</a:t>
            </a:fld>
            <a:endParaRPr lang="en-GB"/>
          </a:p>
        </p:txBody>
      </p:sp>
    </p:spTree>
    <p:extLst>
      <p:ext uri="{BB962C8B-B14F-4D97-AF65-F5344CB8AC3E}">
        <p14:creationId xmlns:p14="http://schemas.microsoft.com/office/powerpoint/2010/main" val="1036419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FFC38-D92D-5A78-C4E0-C174A54B8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F3921-CE1D-6EB6-9167-3ECBB979D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0688A-5446-E830-4E64-9C2F9E195296}"/>
              </a:ext>
            </a:extLst>
          </p:cNvPr>
          <p:cNvSpPr>
            <a:spLocks noGrp="1"/>
          </p:cNvSpPr>
          <p:nvPr>
            <p:ph type="body" idx="1"/>
          </p:nvPr>
        </p:nvSpPr>
        <p:spPr/>
        <p:txBody>
          <a:bodyPr/>
          <a:lstStyle/>
          <a:p>
            <a:pPr>
              <a:buFont typeface="Arial" panose="020B0604020202020204" pitchFamily="34" charset="0"/>
              <a:buChar char="•"/>
            </a:pPr>
            <a:r>
              <a:rPr lang="en-GB"/>
              <a:t>"Crucially, we've also implemented new national guidelines. Our Technicians can now administer a patient's own prescribed JIC medications – a UK ambulance service first. And our Paramedics can now utilise SAS stock Midazolam for end-of-life symptom control, which is a vital tool.“</a:t>
            </a:r>
          </a:p>
          <a:p>
            <a:pPr>
              <a:buFont typeface="Arial" panose="020B0604020202020204" pitchFamily="34" charset="0"/>
              <a:buChar char="•"/>
            </a:pPr>
            <a:endParaRPr lang="en-GB"/>
          </a:p>
          <a:p>
            <a:r>
              <a:rPr lang="en-GB"/>
              <a:t>"The impact of all this is clear: our staff feel better equipped, more knowledgeable, and more assured in these often complex and emotionally demanding situations. And importantly, this enhanced capability enables more patients to receive the care they need, often allowing them to remain at home if that is their wish."</a:t>
            </a:r>
          </a:p>
          <a:p>
            <a:endParaRPr lang="en-GB"/>
          </a:p>
        </p:txBody>
      </p:sp>
      <p:sp>
        <p:nvSpPr>
          <p:cNvPr id="4" name="Slide Number Placeholder 3">
            <a:extLst>
              <a:ext uri="{FF2B5EF4-FFF2-40B4-BE49-F238E27FC236}">
                <a16:creationId xmlns:a16="http://schemas.microsoft.com/office/drawing/2014/main" id="{9A522DBA-5BDE-4835-B963-C04EB3D37C33}"/>
              </a:ext>
            </a:extLst>
          </p:cNvPr>
          <p:cNvSpPr>
            <a:spLocks noGrp="1"/>
          </p:cNvSpPr>
          <p:nvPr>
            <p:ph type="sldNum" sz="quarter" idx="5"/>
          </p:nvPr>
        </p:nvSpPr>
        <p:spPr/>
        <p:txBody>
          <a:bodyPr/>
          <a:lstStyle/>
          <a:p>
            <a:fld id="{3D28D9F5-B8E5-4CBE-8A2A-4F00EAFE3A40}" type="slidenum">
              <a:rPr lang="en-GB" smtClean="0"/>
              <a:t>9</a:t>
            </a:fld>
            <a:endParaRPr lang="en-GB"/>
          </a:p>
        </p:txBody>
      </p:sp>
    </p:spTree>
    <p:extLst>
      <p:ext uri="{BB962C8B-B14F-4D97-AF65-F5344CB8AC3E}">
        <p14:creationId xmlns:p14="http://schemas.microsoft.com/office/powerpoint/2010/main" val="1028961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18CA-092C-9452-2233-DA620D0BE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28AC6-85DD-3051-5B31-AC927CA46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CEB96-F018-439A-381E-49AFEB921C2B}"/>
              </a:ext>
            </a:extLst>
          </p:cNvPr>
          <p:cNvSpPr>
            <a:spLocks noGrp="1"/>
          </p:cNvSpPr>
          <p:nvPr>
            <p:ph type="body" idx="1"/>
          </p:nvPr>
        </p:nvSpPr>
        <p:spPr/>
        <p:txBody>
          <a:bodyPr/>
          <a:lstStyle/>
          <a:p>
            <a:r>
              <a:rPr lang="en-GB"/>
              <a:t>So what is the patient impact of these </a:t>
            </a:r>
            <a:r>
              <a:rPr lang="en-GB" err="1"/>
              <a:t>guidlelines</a:t>
            </a:r>
            <a:r>
              <a:rPr lang="en-GB"/>
              <a:t>?</a:t>
            </a:r>
          </a:p>
          <a:p>
            <a:endParaRPr lang="en-GB"/>
          </a:p>
          <a:p>
            <a:r>
              <a:rPr lang="en-GB"/>
              <a:t>I want to share a short case study about the real difference these changes are making.</a:t>
            </a:r>
          </a:p>
          <a:p>
            <a:r>
              <a:rPr lang="en-GB"/>
              <a:t>SAS is well known for its emergency response, but what many do not </a:t>
            </a:r>
            <a:r>
              <a:rPr lang="en-GB" err="1"/>
              <a:t>reaslise</a:t>
            </a:r>
            <a:r>
              <a:rPr lang="en-GB"/>
              <a:t> we also offer an urgent response when another healthcare professional feels a patient needs admission they can request SAS convey the hospital.</a:t>
            </a:r>
          </a:p>
          <a:p>
            <a:endParaRPr lang="en-GB"/>
          </a:p>
          <a:p>
            <a:r>
              <a:rPr lang="en-GB"/>
              <a:t>This is what happened for Jack (name changed)</a:t>
            </a:r>
          </a:p>
          <a:p>
            <a:endParaRPr lang="en-GB"/>
          </a:p>
          <a:p>
            <a:r>
              <a:rPr lang="en-GB"/>
              <a:t>Jack was a 67 year old male with Stage 4 cancer and whilst his wife had been to care for him at home, things had become too much when she was unable to manage his pain. After speaking to the GP on the Phone admission to the local hospice was arranged.</a:t>
            </a:r>
          </a:p>
          <a:p>
            <a:endParaRPr lang="en-GB"/>
          </a:p>
          <a:p>
            <a:r>
              <a:rPr lang="en-GB"/>
              <a:t>Now as this was considered an urgent request rather than an emergency – one of our urgent tier vehicles was dispatched. This crew was made up of an ambulance technician and ambulance care assistant.</a:t>
            </a:r>
          </a:p>
          <a:p>
            <a:endParaRPr lang="en-GB"/>
          </a:p>
          <a:p>
            <a:r>
              <a:rPr lang="en-GB"/>
              <a:t>On arrival and after a short discussion the technician quickly identified that Jack appeared to be suffering from spinal cord compression (not previously mentioned) she phone the hospice and asked if they still wanted Jack to be brought to themselves or taken to the main hospital. The hospice discussed the findings with the technician and agreed hospital for Scan was the best option. They arranged this whilst the crew prepared Jack for moving. Not before they discussed with the technician the option of giving JIC meds, these were in the property and already prescribed so following a discussion of symptoms the decision to give morphine and midazolam before moving was agreed and the </a:t>
            </a:r>
            <a:r>
              <a:rPr lang="en-GB" err="1"/>
              <a:t>technican</a:t>
            </a:r>
            <a:r>
              <a:rPr lang="en-GB"/>
              <a:t> administered.</a:t>
            </a:r>
          </a:p>
          <a:p>
            <a:endParaRPr lang="en-GB"/>
          </a:p>
          <a:p>
            <a:r>
              <a:rPr lang="en-GB"/>
              <a:t>On arrival at the ward at hospital the staff were expecting the crew and Jack where they shortly afterwards took him for scan. Here it was confirmed that he was suffering from spinal cord compression.</a:t>
            </a:r>
          </a:p>
          <a:p>
            <a:endParaRPr lang="en-GB"/>
          </a:p>
          <a:p>
            <a:r>
              <a:rPr lang="en-GB"/>
              <a:t>The technician says ‘without completing the education session and reading the new guidelines I would not have been able to </a:t>
            </a:r>
            <a:r>
              <a:rPr lang="en-GB" err="1"/>
              <a:t>idenfity</a:t>
            </a:r>
            <a:r>
              <a:rPr lang="en-GB"/>
              <a:t> the care needs of this gentleman r provide him with the care he needed. Whilst this was a difficult job it was really rewarding to be able to ease his pain and get him the right care he needed.</a:t>
            </a:r>
          </a:p>
        </p:txBody>
      </p:sp>
      <p:sp>
        <p:nvSpPr>
          <p:cNvPr id="4" name="Slide Number Placeholder 3">
            <a:extLst>
              <a:ext uri="{FF2B5EF4-FFF2-40B4-BE49-F238E27FC236}">
                <a16:creationId xmlns:a16="http://schemas.microsoft.com/office/drawing/2014/main" id="{59295986-8C9D-777D-AEA0-426AFA027361}"/>
              </a:ext>
            </a:extLst>
          </p:cNvPr>
          <p:cNvSpPr>
            <a:spLocks noGrp="1"/>
          </p:cNvSpPr>
          <p:nvPr>
            <p:ph type="sldNum" sz="quarter" idx="5"/>
          </p:nvPr>
        </p:nvSpPr>
        <p:spPr/>
        <p:txBody>
          <a:bodyPr/>
          <a:lstStyle/>
          <a:p>
            <a:fld id="{3D28D9F5-B8E5-4CBE-8A2A-4F00EAFE3A40}" type="slidenum">
              <a:rPr lang="en-GB" smtClean="0"/>
              <a:t>10</a:t>
            </a:fld>
            <a:endParaRPr lang="en-GB"/>
          </a:p>
        </p:txBody>
      </p:sp>
    </p:spTree>
    <p:extLst>
      <p:ext uri="{BB962C8B-B14F-4D97-AF65-F5344CB8AC3E}">
        <p14:creationId xmlns:p14="http://schemas.microsoft.com/office/powerpoint/2010/main" val="3862654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2192-735A-F12D-77B1-63F6EC5A2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8A035-1844-EF54-C400-ED67E7CA3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72EC6-337A-32F5-DE55-3B6B042B4CB5}"/>
              </a:ext>
            </a:extLst>
          </p:cNvPr>
          <p:cNvSpPr>
            <a:spLocks noGrp="1"/>
          </p:cNvSpPr>
          <p:nvPr>
            <p:ph type="body" idx="1"/>
          </p:nvPr>
        </p:nvSpPr>
        <p:spPr/>
        <p:txBody>
          <a:bodyPr/>
          <a:lstStyle/>
          <a:p>
            <a:pPr>
              <a:buNone/>
            </a:pPr>
            <a:r>
              <a:rPr lang="en-GB"/>
              <a:t>"Beyond empowering our staff, this project is fundamentally about improving the experience of patients and their carers.“</a:t>
            </a:r>
          </a:p>
          <a:p>
            <a:pPr>
              <a:buNone/>
            </a:pPr>
            <a:endParaRPr lang="en-GB"/>
          </a:p>
          <a:p>
            <a:pPr>
              <a:buNone/>
            </a:pPr>
            <a:r>
              <a:rPr lang="en-GB"/>
              <a:t>"A key outcome, and one that often aligns with patients' wishes, is enabling them to remain at home if possible. following the administration of Just in Case medications by SAS crews, </a:t>
            </a:r>
            <a:r>
              <a:rPr lang="en-GB" b="1"/>
              <a:t>over 80% of patients were able to remain at home in 2024</a:t>
            </a:r>
            <a:r>
              <a:rPr lang="en-GB"/>
              <a:t>. This is a dramatic increase from approximately 30% in 2019.“</a:t>
            </a:r>
          </a:p>
          <a:p>
            <a:pPr>
              <a:buNone/>
            </a:pPr>
            <a:endParaRPr lang="en-GB"/>
          </a:p>
          <a:p>
            <a:pPr>
              <a:buNone/>
            </a:pPr>
            <a:r>
              <a:rPr lang="en-GB"/>
              <a:t>"The direct feedback we've received from carers, as part of the SAS Macmillan Project Carer Survey, underscores the positive impact:“</a:t>
            </a:r>
          </a:p>
          <a:p>
            <a:pPr>
              <a:buNone/>
            </a:pPr>
            <a:endParaRPr lang="en-GB"/>
          </a:p>
          <a:p>
            <a:pPr>
              <a:buFont typeface="Arial" panose="020B0604020202020204" pitchFamily="34" charset="0"/>
              <a:buChar char="•"/>
            </a:pPr>
            <a:r>
              <a:rPr lang="en-GB"/>
              <a:t>"An overwhelming 88% of carers rated the care provided by our ambulance crews as either 'Excellent' or 'Good'."</a:t>
            </a:r>
          </a:p>
          <a:p>
            <a:pPr>
              <a:buFont typeface="Arial" panose="020B0604020202020204" pitchFamily="34" charset="0"/>
              <a:buChar char="•"/>
            </a:pPr>
            <a:r>
              <a:rPr lang="en-GB"/>
              <a:t>"And 87% reported that our clinicians 'always' or 'mostly' took the time to explain what was happening and what they were doing.“</a:t>
            </a:r>
          </a:p>
          <a:p>
            <a:pPr>
              <a:buFont typeface="Arial" panose="020B0604020202020204" pitchFamily="34" charset="0"/>
              <a:buChar char="•"/>
            </a:pPr>
            <a:r>
              <a:rPr lang="en-GB"/>
              <a:t>"Carers also highlighted that our clinicians were able to provide medication for symptom relief, contact other health professionals when needed, and support decisions around conveyance to hospital or remaining at home.“</a:t>
            </a:r>
          </a:p>
          <a:p>
            <a:pPr>
              <a:buFont typeface="Arial" panose="020B0604020202020204" pitchFamily="34" charset="0"/>
              <a:buChar char="•"/>
            </a:pPr>
            <a:endParaRPr lang="en-GB"/>
          </a:p>
          <a:p>
            <a:pPr>
              <a:buNone/>
            </a:pPr>
            <a:r>
              <a:rPr lang="en-GB"/>
              <a:t>"The qualitative feedback, further illustrates this. We hear positive reflections from our own clinicians about the satisfaction of delivering appropriate, safe, and truly person-centred care. And we have received appreciation from partner organisations like hospices and community CNS teams, praising the collaborative working and the compassionate care provided by our crews."</a:t>
            </a:r>
          </a:p>
          <a:p>
            <a:r>
              <a:rPr lang="en-GB"/>
              <a:t>"The overall impact is that more individuals in Scotland are experiencing care that is not only clinically effective but is also timely, respectful of their dignity, and aligned with their personal preferences and wishes."</a:t>
            </a:r>
          </a:p>
          <a:p>
            <a:pPr>
              <a:buFont typeface="Arial" panose="020B0604020202020204" pitchFamily="34" charset="0"/>
              <a:buNone/>
            </a:pPr>
            <a:endParaRPr lang="en-GB"/>
          </a:p>
        </p:txBody>
      </p:sp>
      <p:sp>
        <p:nvSpPr>
          <p:cNvPr id="4" name="Slide Number Placeholder 3">
            <a:extLst>
              <a:ext uri="{FF2B5EF4-FFF2-40B4-BE49-F238E27FC236}">
                <a16:creationId xmlns:a16="http://schemas.microsoft.com/office/drawing/2014/main" id="{FB92572E-311A-09FE-5221-144B4D7F1E8A}"/>
              </a:ext>
            </a:extLst>
          </p:cNvPr>
          <p:cNvSpPr>
            <a:spLocks noGrp="1"/>
          </p:cNvSpPr>
          <p:nvPr>
            <p:ph type="sldNum" sz="quarter" idx="5"/>
          </p:nvPr>
        </p:nvSpPr>
        <p:spPr/>
        <p:txBody>
          <a:bodyPr/>
          <a:lstStyle/>
          <a:p>
            <a:fld id="{3D28D9F5-B8E5-4CBE-8A2A-4F00EAFE3A40}" type="slidenum">
              <a:rPr lang="en-GB" smtClean="0"/>
              <a:t>11</a:t>
            </a:fld>
            <a:endParaRPr lang="en-GB"/>
          </a:p>
        </p:txBody>
      </p:sp>
    </p:spTree>
    <p:extLst>
      <p:ext uri="{BB962C8B-B14F-4D97-AF65-F5344CB8AC3E}">
        <p14:creationId xmlns:p14="http://schemas.microsoft.com/office/powerpoint/2010/main" val="2863562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5ECEF-68A8-D92A-4AF0-8F76DC177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D255C-8399-320A-3E40-7B102C9B7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732ED-6013-766A-AECC-87A04F30ACCA}"/>
              </a:ext>
            </a:extLst>
          </p:cNvPr>
          <p:cNvSpPr>
            <a:spLocks noGrp="1"/>
          </p:cNvSpPr>
          <p:nvPr>
            <p:ph type="body" idx="1"/>
          </p:nvPr>
        </p:nvSpPr>
        <p:spPr/>
        <p:txBody>
          <a:bodyPr/>
          <a:lstStyle/>
          <a:p>
            <a:pPr>
              <a:buNone/>
            </a:pPr>
            <a:r>
              <a:rPr lang="en-GB"/>
              <a:t>"A central aim of this project has been to optimise care pathways, ensuring more people receive the right care, in the right place – which for many at the end of life, is their own home or a community setting – thereby avoiding unnecessary and often distressing hospital admissions.“</a:t>
            </a:r>
          </a:p>
          <a:p>
            <a:pPr>
              <a:buNone/>
            </a:pPr>
            <a:endParaRPr lang="en-GB"/>
          </a:p>
          <a:p>
            <a:pPr>
              <a:buNone/>
            </a:pPr>
            <a:r>
              <a:rPr lang="en-GB"/>
              <a:t>"We've made significant strides in reducing inappropriate hospital conveyance for this patient group. SAS Data analysis shows that in 2023, around </a:t>
            </a:r>
            <a:r>
              <a:rPr lang="en-GB" b="1"/>
              <a:t>32% of palliative and end-of-life care patients attended by SAS were subsequently conveyed to hospital</a:t>
            </a:r>
            <a:r>
              <a:rPr lang="en-GB"/>
              <a:t>."</a:t>
            </a:r>
          </a:p>
          <a:p>
            <a:pPr>
              <a:buNone/>
            </a:pPr>
            <a:r>
              <a:rPr lang="en-GB"/>
              <a:t>"To put that into perspective, this means approximately </a:t>
            </a:r>
            <a:r>
              <a:rPr lang="en-GB" b="1"/>
              <a:t>15,000 palliative and end-of-life care patients were NOT conveyed to hospital</a:t>
            </a:r>
            <a:r>
              <a:rPr lang="en-GB"/>
              <a:t> but were managed within their own home or preferred place of care, thanks to the interventions and support our crews could provide." </a:t>
            </a:r>
            <a:endParaRPr lang="en-GB" i="1"/>
          </a:p>
          <a:p>
            <a:pPr>
              <a:buNone/>
            </a:pPr>
            <a:endParaRPr lang="en-GB" i="1"/>
          </a:p>
          <a:p>
            <a:pPr>
              <a:buNone/>
            </a:pPr>
            <a:r>
              <a:rPr lang="en-GB"/>
              <a:t>"Furthermore, we managed </a:t>
            </a:r>
            <a:r>
              <a:rPr lang="en-GB" b="1"/>
              <a:t>1,600 more palliative and end-of-life care patients on-scene (without conveyance) in 2023 compared to 2022</a:t>
            </a:r>
            <a:r>
              <a:rPr lang="en-GB"/>
              <a:t>." </a:t>
            </a:r>
          </a:p>
          <a:p>
            <a:pPr>
              <a:buNone/>
            </a:pPr>
            <a:endParaRPr lang="en-GB" i="1"/>
          </a:p>
          <a:p>
            <a:pPr>
              <a:buNone/>
            </a:pPr>
            <a:r>
              <a:rPr lang="en-GB"/>
              <a:t>"This has been enabled by the development of alternatives to hospital, we now have </a:t>
            </a:r>
            <a:r>
              <a:rPr lang="en-GB" b="1"/>
              <a:t>29 new alternative pathways</a:t>
            </a:r>
            <a:r>
              <a:rPr lang="en-GB"/>
              <a:t> in place across Scotland. These provide our clinicians with options like direct admission to a hospice where appropriate, or access to professional-to-professional support lines for specialist advice."</a:t>
            </a:r>
          </a:p>
          <a:p>
            <a:pPr>
              <a:buNone/>
            </a:pPr>
            <a:r>
              <a:rPr lang="en-GB"/>
              <a:t>"We're also actively working with partners to refine these. </a:t>
            </a:r>
          </a:p>
          <a:p>
            <a:pPr>
              <a:buNone/>
            </a:pPr>
            <a:endParaRPr lang="en-GB"/>
          </a:p>
          <a:p>
            <a:pPr>
              <a:buNone/>
            </a:pPr>
            <a:r>
              <a:rPr lang="en-GB"/>
              <a:t>"The impact here is multi-faceted: fewer distressing emergency department visits for patients, better alignment with their preferred place of care, and a more efficient use of our urgent care resources."</a:t>
            </a:r>
          </a:p>
          <a:p>
            <a:pPr>
              <a:buFont typeface="Arial" panose="020B0604020202020204" pitchFamily="34" charset="0"/>
              <a:buNone/>
            </a:pPr>
            <a:endParaRPr lang="en-GB"/>
          </a:p>
        </p:txBody>
      </p:sp>
      <p:sp>
        <p:nvSpPr>
          <p:cNvPr id="4" name="Slide Number Placeholder 3">
            <a:extLst>
              <a:ext uri="{FF2B5EF4-FFF2-40B4-BE49-F238E27FC236}">
                <a16:creationId xmlns:a16="http://schemas.microsoft.com/office/drawing/2014/main" id="{C2F0E159-ECF8-0D70-1BA0-1F438511871C}"/>
              </a:ext>
            </a:extLst>
          </p:cNvPr>
          <p:cNvSpPr>
            <a:spLocks noGrp="1"/>
          </p:cNvSpPr>
          <p:nvPr>
            <p:ph type="sldNum" sz="quarter" idx="5"/>
          </p:nvPr>
        </p:nvSpPr>
        <p:spPr/>
        <p:txBody>
          <a:bodyPr/>
          <a:lstStyle/>
          <a:p>
            <a:fld id="{3D28D9F5-B8E5-4CBE-8A2A-4F00EAFE3A40}" type="slidenum">
              <a:rPr lang="en-GB" smtClean="0"/>
              <a:t>12</a:t>
            </a:fld>
            <a:endParaRPr lang="en-GB"/>
          </a:p>
        </p:txBody>
      </p:sp>
    </p:spTree>
    <p:extLst>
      <p:ext uri="{BB962C8B-B14F-4D97-AF65-F5344CB8AC3E}">
        <p14:creationId xmlns:p14="http://schemas.microsoft.com/office/powerpoint/2010/main" val="5834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66E5D-69BD-134A-9E2B-64CC0375F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4368A-5AD9-F597-9222-3661A768BB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0CF1F-D381-B051-9193-CDAE1910C3A8}"/>
              </a:ext>
            </a:extLst>
          </p:cNvPr>
          <p:cNvSpPr>
            <a:spLocks noGrp="1"/>
          </p:cNvSpPr>
          <p:nvPr>
            <p:ph type="body" idx="1"/>
          </p:nvPr>
        </p:nvSpPr>
        <p:spPr/>
        <p:txBody>
          <a:bodyPr/>
          <a:lstStyle/>
          <a:p>
            <a:pPr>
              <a:buNone/>
            </a:pPr>
            <a:r>
              <a:rPr lang="en-GB" dirty="0"/>
              <a:t>"While the project has achieved significant success, it hasn't been without its challenges. However, we've adopted proactive approaches to address them.“</a:t>
            </a:r>
          </a:p>
          <a:p>
            <a:pPr>
              <a:buNone/>
            </a:pPr>
            <a:endParaRPr lang="en-GB" dirty="0"/>
          </a:p>
          <a:p>
            <a:pPr>
              <a:buNone/>
            </a:pPr>
            <a:r>
              <a:rPr lang="en-GB" dirty="0"/>
              <a:t>"A key </a:t>
            </a:r>
            <a:r>
              <a:rPr lang="en-GB" b="1" dirty="0"/>
              <a:t>challenge</a:t>
            </a:r>
            <a:r>
              <a:rPr lang="en-GB" dirty="0"/>
              <a:t> has been integrating new palliative and end-of-life care pathways into complex and often long-established urgent care systems. Our </a:t>
            </a:r>
            <a:r>
              <a:rPr lang="en-GB" b="1" dirty="0"/>
              <a:t>approach</a:t>
            </a:r>
            <a:r>
              <a:rPr lang="en-GB" dirty="0"/>
              <a:t> has been one of phased implementation, robust stakeholder engagement from the outset, establishing clear communication protocols, and ensuring continuous feedback loops to allow for adaptation.“</a:t>
            </a:r>
          </a:p>
          <a:p>
            <a:pPr>
              <a:buNone/>
            </a:pPr>
            <a:endParaRPr lang="en-GB" dirty="0"/>
          </a:p>
          <a:p>
            <a:pPr>
              <a:buNone/>
            </a:pPr>
            <a:r>
              <a:rPr lang="en-GB" dirty="0"/>
              <a:t>"Another </a:t>
            </a:r>
            <a:r>
              <a:rPr lang="en-GB" b="1" dirty="0"/>
              <a:t>challenge</a:t>
            </a:r>
            <a:r>
              <a:rPr lang="en-GB" dirty="0"/>
              <a:t> is ensuring our clinicians have timely and reliable access to crucial patient information, such as Key Information Summaries, Anticipatory Care Plans, or ReSPECT forms. Our </a:t>
            </a:r>
            <a:r>
              <a:rPr lang="en-GB" b="1" dirty="0"/>
              <a:t>approach</a:t>
            </a:r>
            <a:r>
              <a:rPr lang="en-GB" dirty="0"/>
              <a:t> here, as noted on page 20 of the Business Case, involves actively promoting the use and awareness of digital KIS, advocating for improved data sharing systems across health and social care, and linking closely with national developments in ECS and ReSPECT workstreams.“</a:t>
            </a:r>
          </a:p>
          <a:p>
            <a:pPr>
              <a:buNone/>
            </a:pPr>
            <a:endParaRPr lang="en-GB" dirty="0"/>
          </a:p>
          <a:p>
            <a:pPr>
              <a:buNone/>
            </a:pPr>
            <a:r>
              <a:rPr lang="en-GB" dirty="0"/>
              <a:t>"Shifting organisational culture to fully embed palliative and end-of-life care as a core competency within an emergency-focused service is an ongoing </a:t>
            </a:r>
            <a:r>
              <a:rPr lang="en-GB" b="1" dirty="0"/>
              <a:t>challenge</a:t>
            </a:r>
            <a:r>
              <a:rPr lang="en-GB" dirty="0"/>
              <a:t>. Our </a:t>
            </a:r>
            <a:r>
              <a:rPr lang="en-GB" b="1" dirty="0"/>
              <a:t>approach</a:t>
            </a:r>
            <a:r>
              <a:rPr lang="en-GB" dirty="0"/>
              <a:t> relies on sustained leadership commitment, continuous education and reinforcement of key messages, celebrating successes, and sharing positive patient and staff stories to build momentum.“</a:t>
            </a:r>
          </a:p>
          <a:p>
            <a:pPr>
              <a:buNone/>
            </a:pPr>
            <a:endParaRPr lang="en-GB" dirty="0"/>
          </a:p>
          <a:p>
            <a:pPr>
              <a:buNone/>
            </a:pPr>
            <a:endParaRPr lang="en-GB" dirty="0"/>
          </a:p>
          <a:p>
            <a:r>
              <a:rPr lang="en-GB" dirty="0"/>
              <a:t>"And, of course, a persistent </a:t>
            </a:r>
            <a:r>
              <a:rPr lang="en-GB" b="1" dirty="0"/>
              <a:t>challenge</a:t>
            </a:r>
            <a:r>
              <a:rPr lang="en-GB" dirty="0"/>
              <a:t> is securing long-term sustainability and the necessary resources for these enhanced services. Our </a:t>
            </a:r>
            <a:r>
              <a:rPr lang="en-GB" b="1" dirty="0"/>
              <a:t>approach</a:t>
            </a:r>
            <a:r>
              <a:rPr lang="en-GB" dirty="0"/>
              <a:t> here is to clearly and robustly demonstrate the value this project delivers – through improved patient outcomes, enhanced staff wellbeing, and significant system efficiencies, as we've outlined in the business case and today."</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90AB51DA-8F97-7818-9938-35E7643B9538}"/>
              </a:ext>
            </a:extLst>
          </p:cNvPr>
          <p:cNvSpPr>
            <a:spLocks noGrp="1"/>
          </p:cNvSpPr>
          <p:nvPr>
            <p:ph type="sldNum" sz="quarter" idx="5"/>
          </p:nvPr>
        </p:nvSpPr>
        <p:spPr/>
        <p:txBody>
          <a:bodyPr/>
          <a:lstStyle/>
          <a:p>
            <a:fld id="{3D28D9F5-B8E5-4CBE-8A2A-4F00EAFE3A40}" type="slidenum">
              <a:rPr lang="en-GB" smtClean="0"/>
              <a:t>13</a:t>
            </a:fld>
            <a:endParaRPr lang="en-GB"/>
          </a:p>
        </p:txBody>
      </p:sp>
    </p:spTree>
    <p:extLst>
      <p:ext uri="{BB962C8B-B14F-4D97-AF65-F5344CB8AC3E}">
        <p14:creationId xmlns:p14="http://schemas.microsoft.com/office/powerpoint/2010/main" val="2667006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64BA6-A8C2-CF54-1D53-C0E99239B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CB006-C497-1336-A8F3-92A062F619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491EF-1F54-D22D-5525-B8AFD2F18DED}"/>
              </a:ext>
            </a:extLst>
          </p:cNvPr>
          <p:cNvSpPr>
            <a:spLocks noGrp="1"/>
          </p:cNvSpPr>
          <p:nvPr>
            <p:ph type="body" idx="1"/>
          </p:nvPr>
        </p:nvSpPr>
        <p:spPr/>
        <p:txBody>
          <a:bodyPr/>
          <a:lstStyle/>
          <a:p>
            <a:pPr>
              <a:buNone/>
            </a:pPr>
            <a:r>
              <a:rPr lang="en-GB" dirty="0"/>
              <a:t>"Throughout this journey, we've gathered invaluable learnings that will shape our approach moving forward.“</a:t>
            </a:r>
          </a:p>
          <a:p>
            <a:pPr>
              <a:buNone/>
            </a:pPr>
            <a:endParaRPr lang="en-GB" dirty="0"/>
          </a:p>
          <a:p>
            <a:pPr>
              <a:buNone/>
            </a:pPr>
            <a:r>
              <a:rPr lang="en-GB" dirty="0"/>
              <a:t>"</a:t>
            </a:r>
            <a:r>
              <a:rPr lang="en-GB" b="1" dirty="0"/>
              <a:t>The Power of Education is undeniable.</a:t>
            </a:r>
            <a:r>
              <a:rPr lang="en-GB" dirty="0"/>
              <a:t> We've seen firsthand that dedicated, high-quality palliative and end-of-life care training demonstrably improves staff confidence, enhances their skills, and positively changes clinical practice."</a:t>
            </a:r>
          </a:p>
          <a:p>
            <a:pPr>
              <a:buNone/>
            </a:pPr>
            <a:r>
              <a:rPr lang="en-GB" dirty="0"/>
              <a:t>"</a:t>
            </a:r>
            <a:r>
              <a:rPr lang="en-GB" b="1" dirty="0"/>
              <a:t>Collaboration is absolutely crucial.</a:t>
            </a:r>
            <a:r>
              <a:rPr lang="en-GB" dirty="0"/>
              <a:t> Effective pathway redesign and lasting system change simply cannot happen in isolation. They depend on strong, trusting partnerships across multiple agencies – health boards, HSCPs, hospices, primary care, and the third sector."</a:t>
            </a:r>
          </a:p>
          <a:p>
            <a:pPr>
              <a:buNone/>
            </a:pPr>
            <a:r>
              <a:rPr lang="en-GB" dirty="0"/>
              <a:t>"</a:t>
            </a:r>
            <a:r>
              <a:rPr lang="en-GB" b="1" dirty="0"/>
              <a:t>The Carer Perspective is Invaluable.</a:t>
            </a:r>
            <a:r>
              <a:rPr lang="en-GB" dirty="0"/>
              <a:t> Truly person-centred services can only be designed by actively listening to and acting upon the experiences, needs, and insights of carers."</a:t>
            </a:r>
          </a:p>
          <a:p>
            <a:pPr>
              <a:buNone/>
            </a:pPr>
            <a:r>
              <a:rPr lang="en-GB" dirty="0"/>
              <a:t>"</a:t>
            </a:r>
            <a:r>
              <a:rPr lang="en-GB" b="1" dirty="0"/>
              <a:t>Data Drives Improvement.</a:t>
            </a:r>
            <a:r>
              <a:rPr lang="en-GB" dirty="0"/>
              <a:t> Continuous monitoring, robust data collection, and thorough evaluation are vital. They allow us to understand our impact, identify areas where we can refine our approach, and critically, demonstrate the value of the work."</a:t>
            </a:r>
          </a:p>
          <a:p>
            <a:pPr>
              <a:buNone/>
            </a:pPr>
            <a:r>
              <a:rPr lang="en-GB" dirty="0"/>
              <a:t>"</a:t>
            </a:r>
            <a:r>
              <a:rPr lang="en-GB" b="1" dirty="0"/>
              <a:t>Addressing Variation is essential</a:t>
            </a:r>
            <a:r>
              <a:rPr lang="en-GB" dirty="0"/>
              <a:t>, we've encountered significant variation across Scotland in areas like access to community nursing teams, out-of-hours medications, capacity within hospice and specialist palliative care services, access to GP services, and the availability of controlled drugs in care homes. Recognising and actively working to tackle these variations is key to ensuring equitable care."</a:t>
            </a:r>
          </a:p>
          <a:p>
            <a:r>
              <a:rPr lang="en-GB" dirty="0"/>
              <a:t>"And finally, </a:t>
            </a:r>
            <a:r>
              <a:rPr lang="en-GB" b="1" dirty="0"/>
              <a:t>Tailored Approaches are necessary.</a:t>
            </a:r>
            <a:r>
              <a:rPr lang="en-GB" dirty="0"/>
              <a:t> Scotland is a diverse country, and we must recognise and address the unique challenges of delivering palliative and end-of-life care in all settings, particularly in our remote and rural communities."</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72BB1610-CE15-D34A-941C-8BC76AB6E3FF}"/>
              </a:ext>
            </a:extLst>
          </p:cNvPr>
          <p:cNvSpPr>
            <a:spLocks noGrp="1"/>
          </p:cNvSpPr>
          <p:nvPr>
            <p:ph type="sldNum" sz="quarter" idx="5"/>
          </p:nvPr>
        </p:nvSpPr>
        <p:spPr/>
        <p:txBody>
          <a:bodyPr/>
          <a:lstStyle/>
          <a:p>
            <a:fld id="{3D28D9F5-B8E5-4CBE-8A2A-4F00EAFE3A40}" type="slidenum">
              <a:rPr lang="en-GB" smtClean="0"/>
              <a:t>14</a:t>
            </a:fld>
            <a:endParaRPr lang="en-GB"/>
          </a:p>
        </p:txBody>
      </p:sp>
    </p:spTree>
    <p:extLst>
      <p:ext uri="{BB962C8B-B14F-4D97-AF65-F5344CB8AC3E}">
        <p14:creationId xmlns:p14="http://schemas.microsoft.com/office/powerpoint/2010/main" val="51020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56C1E-92CF-DBE5-2C75-3D173BD19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EBCCF-CFC5-A3CA-E725-48EF354D38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355D5-9915-DD95-1639-44FFB76A555F}"/>
              </a:ext>
            </a:extLst>
          </p:cNvPr>
          <p:cNvSpPr>
            <a:spLocks noGrp="1"/>
          </p:cNvSpPr>
          <p:nvPr>
            <p:ph type="body" idx="1"/>
          </p:nvPr>
        </p:nvSpPr>
        <p:spPr/>
        <p:txBody>
          <a:bodyPr/>
          <a:lstStyle/>
          <a:p>
            <a:pPr>
              <a:buNone/>
            </a:pPr>
            <a:r>
              <a:rPr lang="en-GB" dirty="0"/>
              <a:t>"So, what does the journey ahead look like? Our vision is to build on this success and ensure its long-term sustainability.</a:t>
            </a:r>
          </a:p>
          <a:p>
            <a:pPr>
              <a:buNone/>
            </a:pPr>
            <a:endParaRPr lang="en-GB" dirty="0"/>
          </a:p>
          <a:p>
            <a:pPr>
              <a:buNone/>
            </a:pPr>
            <a:r>
              <a:rPr lang="en-GB" dirty="0"/>
              <a:t>"</a:t>
            </a:r>
            <a:r>
              <a:rPr lang="en-GB" b="1" dirty="0"/>
              <a:t>Sustaining the Model</a:t>
            </a:r>
            <a:r>
              <a:rPr lang="en-GB" dirty="0"/>
              <a:t> is our clear preference and we are awaiting feedback for business case and funding options from SG sponsor team.</a:t>
            </a:r>
          </a:p>
          <a:p>
            <a:pPr>
              <a:buNone/>
            </a:pPr>
            <a:endParaRPr lang="en-GB" dirty="0"/>
          </a:p>
          <a:p>
            <a:pPr>
              <a:buNone/>
            </a:pPr>
            <a:r>
              <a:rPr lang="en-GB" dirty="0"/>
              <a:t>"With this sustained model, we aim to </a:t>
            </a:r>
            <a:r>
              <a:rPr lang="en-GB" b="1" dirty="0"/>
              <a:t>Expand our Focus and address Key Priorities</a:t>
            </a:r>
            <a:r>
              <a:rPr lang="en-GB" dirty="0"/>
              <a:t>, </a:t>
            </a:r>
          </a:p>
          <a:p>
            <a:pPr>
              <a:buNone/>
            </a:pPr>
            <a:r>
              <a:rPr lang="en-GB" dirty="0"/>
              <a:t>"We will more formally integrate </a:t>
            </a:r>
            <a:r>
              <a:rPr lang="en-GB" b="1" dirty="0"/>
              <a:t>Frailty and Care Homes</a:t>
            </a:r>
            <a:r>
              <a:rPr lang="en-GB" dirty="0"/>
              <a:t> into our workstreams, recognising the significant needs in these areas."</a:t>
            </a:r>
          </a:p>
          <a:p>
            <a:pPr>
              <a:buFont typeface="Arial" panose="020B0604020202020204" pitchFamily="34" charset="0"/>
              <a:buChar char="•"/>
            </a:pPr>
            <a:r>
              <a:rPr lang="en-GB" dirty="0"/>
              <a:t>"We will concentrate on </a:t>
            </a:r>
            <a:r>
              <a:rPr lang="en-GB" b="1" dirty="0"/>
              <a:t>Improving Access and Equity</a:t>
            </a:r>
            <a:r>
              <a:rPr lang="en-GB" dirty="0"/>
              <a:t>, with a particular focus on remote and rural areas, such as NHS Dumfries &amp; Galloway where alternatives to ED conveyance are currently limited."</a:t>
            </a:r>
          </a:p>
          <a:p>
            <a:pPr>
              <a:buFont typeface="Arial" panose="020B0604020202020204" pitchFamily="34" charset="0"/>
              <a:buChar char="•"/>
            </a:pPr>
            <a:r>
              <a:rPr lang="en-GB" dirty="0"/>
              <a:t>"We will </a:t>
            </a:r>
            <a:r>
              <a:rPr lang="en-GB" b="1" dirty="0"/>
              <a:t>Leverage New Models of Care</a:t>
            </a:r>
            <a:r>
              <a:rPr lang="en-GB" dirty="0"/>
              <a:t>, for example, working with NHS Argyll &amp; Clyde's Hospital at Home model to improve care delivery for palliative patients and those in care homes."</a:t>
            </a:r>
          </a:p>
          <a:p>
            <a:pPr>
              <a:buFont typeface="Arial" panose="020B0604020202020204" pitchFamily="34" charset="0"/>
              <a:buChar char="•"/>
            </a:pPr>
            <a:r>
              <a:rPr lang="en-GB" dirty="0"/>
              <a:t>"We plan to </a:t>
            </a:r>
            <a:r>
              <a:rPr lang="en-GB" b="1" dirty="0"/>
              <a:t>Expand the Use of Just in Case Medications</a:t>
            </a:r>
            <a:r>
              <a:rPr lang="en-GB" dirty="0"/>
              <a:t> by strengthening regional education to overcome barriers and reduce missed opportunities, especially in remote and rural settings."</a:t>
            </a:r>
          </a:p>
          <a:p>
            <a:pPr>
              <a:buFont typeface="Arial" panose="020B0604020202020204" pitchFamily="34" charset="0"/>
              <a:buChar char="•"/>
            </a:pPr>
            <a:r>
              <a:rPr lang="en-GB" dirty="0"/>
              <a:t>"We want to explore </a:t>
            </a:r>
            <a:r>
              <a:rPr lang="en-GB" b="1" dirty="0"/>
              <a:t>Alternative Paramedic Models</a:t>
            </a:r>
            <a:r>
              <a:rPr lang="en-GB" dirty="0"/>
              <a:t>, such as rotational community support roles. The Welsh Ambulance Service has a successful model here which could provide valuable inspiration.</a:t>
            </a:r>
          </a:p>
          <a:p>
            <a:pPr>
              <a:buFont typeface="Arial" panose="020B0604020202020204" pitchFamily="34" charset="0"/>
              <a:buChar char="•"/>
            </a:pPr>
            <a:r>
              <a:rPr lang="en-GB" dirty="0"/>
              <a:t>"We will continue </a:t>
            </a:r>
            <a:r>
              <a:rPr lang="en-GB" b="1" dirty="0"/>
              <a:t>Enhancing Clinical Pathways</a:t>
            </a:r>
            <a:r>
              <a:rPr lang="en-GB" dirty="0"/>
              <a:t> by working closely with our Integrated Clinical Hub to expand professional-to-professional referral pathways upstream, potentially reducing unnecessary ambulance dispatches."</a:t>
            </a:r>
          </a:p>
          <a:p>
            <a:pPr>
              <a:buFont typeface="Arial" panose="020B0604020202020204" pitchFamily="34" charset="0"/>
              <a:buChar char="•"/>
            </a:pPr>
            <a:r>
              <a:rPr lang="en-GB" dirty="0"/>
              <a:t>"And we'll consider establishing an </a:t>
            </a:r>
            <a:r>
              <a:rPr lang="en-GB" b="1" dirty="0"/>
              <a:t>End of Life Care Coordinator Network</a:t>
            </a:r>
            <a:r>
              <a:rPr lang="en-GB" dirty="0"/>
              <a:t>, similar to the successful initiative in the London Ambulance Service, to create local champions and build regional capacity.“</a:t>
            </a:r>
          </a:p>
          <a:p>
            <a:pPr>
              <a:buFont typeface="Arial" panose="020B0604020202020204" pitchFamily="34" charset="0"/>
              <a:buChar char="•"/>
            </a:pPr>
            <a:endParaRPr lang="en-GB" dirty="0"/>
          </a:p>
          <a:p>
            <a:r>
              <a:rPr lang="en-GB" dirty="0"/>
              <a:t>"Our overall </a:t>
            </a:r>
            <a:r>
              <a:rPr lang="en-GB" b="1" dirty="0"/>
              <a:t>Goal</a:t>
            </a:r>
            <a:r>
              <a:rPr lang="en-GB" dirty="0"/>
              <a:t> is to deliver more equitable, more effective, and truly patient-centred care, ensuring a sustainable and responsive ambulance service for all of Scotland's communities as their healthcare needs evolve."</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757EAA12-E069-8EA4-A1F8-795D5B0ACEC4}"/>
              </a:ext>
            </a:extLst>
          </p:cNvPr>
          <p:cNvSpPr>
            <a:spLocks noGrp="1"/>
          </p:cNvSpPr>
          <p:nvPr>
            <p:ph type="sldNum" sz="quarter" idx="5"/>
          </p:nvPr>
        </p:nvSpPr>
        <p:spPr/>
        <p:txBody>
          <a:bodyPr/>
          <a:lstStyle/>
          <a:p>
            <a:fld id="{3D28D9F5-B8E5-4CBE-8A2A-4F00EAFE3A40}" type="slidenum">
              <a:rPr lang="en-GB" smtClean="0"/>
              <a:t>15</a:t>
            </a:fld>
            <a:endParaRPr lang="en-GB"/>
          </a:p>
        </p:txBody>
      </p:sp>
    </p:spTree>
    <p:extLst>
      <p:ext uri="{BB962C8B-B14F-4D97-AF65-F5344CB8AC3E}">
        <p14:creationId xmlns:p14="http://schemas.microsoft.com/office/powerpoint/2010/main" val="1211404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9C488-1B2E-C223-96ED-9D7E8DA76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78152-F1C2-2C0F-3745-D4ED5DAD6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A4812-9765-447B-ABAB-C974491428A0}"/>
              </a:ext>
            </a:extLst>
          </p:cNvPr>
          <p:cNvSpPr>
            <a:spLocks noGrp="1"/>
          </p:cNvSpPr>
          <p:nvPr>
            <p:ph type="body" idx="1"/>
          </p:nvPr>
        </p:nvSpPr>
        <p:spPr/>
        <p:txBody>
          <a:bodyPr/>
          <a:lstStyle/>
          <a:p>
            <a:pPr>
              <a:buNone/>
            </a:pPr>
            <a:r>
              <a:rPr lang="en-GB" dirty="0"/>
              <a:t>"In conclusion, the Scottish Ambulance Service Macmillan Palliative and End of Life Care Project is demonstrably making a tangible, positive difference to the lives of some of the most vulnerable people in Scotland, and their families. The recent 'Top Team Award' at the 2024 Scottish Health Awards is a wonderful external validation of this.“</a:t>
            </a:r>
          </a:p>
          <a:p>
            <a:pPr>
              <a:buNone/>
            </a:pPr>
            <a:endParaRPr lang="en-GB" dirty="0"/>
          </a:p>
          <a:p>
            <a:pPr>
              <a:buNone/>
            </a:pPr>
            <a:r>
              <a:rPr lang="en-GB" dirty="0"/>
              <a:t>"This initiative has empowered our dedicated SAS clinicians, equipping them to deliver care with enhanced skill, greater compassion, and increased confidence.“</a:t>
            </a:r>
          </a:p>
          <a:p>
            <a:pPr>
              <a:buNone/>
            </a:pPr>
            <a:endParaRPr lang="en-GB" dirty="0"/>
          </a:p>
          <a:p>
            <a:pPr>
              <a:buNone/>
            </a:pPr>
            <a:r>
              <a:rPr lang="en-GB" dirty="0"/>
              <a:t>"It represents a crucial advancement in how Scotland provides urgent care for those approaching the end of life, an advancement that aligns directly with national strategic priorities.“</a:t>
            </a:r>
          </a:p>
          <a:p>
            <a:pPr>
              <a:buNone/>
            </a:pPr>
            <a:endParaRPr lang="en-GB" dirty="0"/>
          </a:p>
          <a:p>
            <a:pPr>
              <a:buNone/>
            </a:pPr>
            <a:r>
              <a:rPr lang="en-GB" dirty="0"/>
              <a:t>"Fundamentally, this project is about upholding dignity, respecting patient choice, and striving to provide the best possible experience during one of life's most profound and challenging journeys.“</a:t>
            </a:r>
          </a:p>
          <a:p>
            <a:pPr>
              <a:buNone/>
            </a:pPr>
            <a:endParaRPr lang="en-GB" dirty="0"/>
          </a:p>
          <a:p>
            <a:r>
              <a:rPr lang="en-GB" dirty="0"/>
              <a:t>"It's important to note that the Scottish Ambulance Service Board reviewed and approved the submission of the business case for this continued work to the Scottish Government for ongoing funding in January 2025</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0A3E0BD2-0444-44C3-2168-703CC2182CAD}"/>
              </a:ext>
            </a:extLst>
          </p:cNvPr>
          <p:cNvSpPr>
            <a:spLocks noGrp="1"/>
          </p:cNvSpPr>
          <p:nvPr>
            <p:ph type="sldNum" sz="quarter" idx="5"/>
          </p:nvPr>
        </p:nvSpPr>
        <p:spPr/>
        <p:txBody>
          <a:bodyPr/>
          <a:lstStyle/>
          <a:p>
            <a:fld id="{3D28D9F5-B8E5-4CBE-8A2A-4F00EAFE3A40}" type="slidenum">
              <a:rPr lang="en-GB" smtClean="0"/>
              <a:t>16</a:t>
            </a:fld>
            <a:endParaRPr lang="en-GB"/>
          </a:p>
        </p:txBody>
      </p:sp>
    </p:spTree>
    <p:extLst>
      <p:ext uri="{BB962C8B-B14F-4D97-AF65-F5344CB8AC3E}">
        <p14:creationId xmlns:p14="http://schemas.microsoft.com/office/powerpoint/2010/main" val="1989042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F30DE-9374-00D1-D56C-548E88195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DFFD8-5BEA-71AC-56CF-B371B2678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A0669-4A1A-8923-D7F6-D8FEB7D1C93B}"/>
              </a:ext>
            </a:extLst>
          </p:cNvPr>
          <p:cNvSpPr>
            <a:spLocks noGrp="1"/>
          </p:cNvSpPr>
          <p:nvPr>
            <p:ph type="body" idx="1"/>
          </p:nvPr>
        </p:nvSpPr>
        <p:spPr/>
        <p:txBody>
          <a:bodyPr/>
          <a:lstStyle/>
          <a:p>
            <a:pPr>
              <a:buFont typeface="Arial" panose="020B0604020202020204" pitchFamily="34" charset="0"/>
              <a:buChar char="•"/>
            </a:pPr>
            <a:r>
              <a:rPr lang="en-GB" dirty="0"/>
              <a:t>"As members of the Cross-Party Group for Palliative Care, your understanding and support are invaluable. We would ask you to consider the following:“</a:t>
            </a:r>
          </a:p>
          <a:p>
            <a:pPr>
              <a:buFont typeface="Arial" panose="020B0604020202020204" pitchFamily="34" charset="0"/>
              <a:buChar char="•"/>
            </a:pPr>
            <a:endParaRPr lang="en-GB" dirty="0"/>
          </a:p>
          <a:p>
            <a:pPr>
              <a:buFont typeface="Arial" panose="020B0604020202020204" pitchFamily="34" charset="0"/>
              <a:buChar char="•"/>
            </a:pPr>
            <a:r>
              <a:rPr lang="en-GB" dirty="0"/>
              <a:t>"Firstly, </a:t>
            </a:r>
            <a:r>
              <a:rPr lang="en-GB" b="1" dirty="0"/>
              <a:t>Recognition</a:t>
            </a:r>
            <a:r>
              <a:rPr lang="en-GB" dirty="0"/>
              <a:t>: We ask that you acknowledge the significant achievements of this collaborative project, the profound positive impact it's having on individuals and families.“</a:t>
            </a:r>
          </a:p>
          <a:p>
            <a:pPr>
              <a:buFont typeface="Arial" panose="020B0604020202020204" pitchFamily="34" charset="0"/>
              <a:buChar char="•"/>
            </a:pPr>
            <a:endParaRPr lang="en-GB" dirty="0"/>
          </a:p>
          <a:p>
            <a:pPr>
              <a:buFont typeface="Arial" panose="020B0604020202020204" pitchFamily="34" charset="0"/>
              <a:buChar char="•"/>
            </a:pPr>
            <a:r>
              <a:rPr lang="en-GB" dirty="0"/>
              <a:t>"Secondly, </a:t>
            </a:r>
            <a:r>
              <a:rPr lang="en-GB" b="1" dirty="0"/>
              <a:t>Support for Sustainability</a:t>
            </a:r>
            <a:r>
              <a:rPr lang="en-GB" dirty="0"/>
              <a:t>: We urge you to champion the </a:t>
            </a:r>
            <a:r>
              <a:rPr lang="en-GB" b="1" dirty="0"/>
              <a:t>SAS palliative care team</a:t>
            </a:r>
            <a:r>
              <a:rPr lang="en-GB" dirty="0"/>
              <a:t>, which is essential to sustain and expand this vital service. This will allow us to maintain the experienced team and broaden our focus to critical areas like frailty and care homes.“</a:t>
            </a:r>
          </a:p>
          <a:p>
            <a:pPr>
              <a:buFont typeface="Arial" panose="020B0604020202020204" pitchFamily="34" charset="0"/>
              <a:buChar char="•"/>
            </a:pPr>
            <a:endParaRPr lang="en-GB" dirty="0"/>
          </a:p>
          <a:p>
            <a:pPr>
              <a:buFont typeface="Arial" panose="020B0604020202020204" pitchFamily="34" charset="0"/>
              <a:buChar char="•"/>
            </a:pPr>
            <a:r>
              <a:rPr lang="en-GB" dirty="0"/>
              <a:t>"Thirdly, </a:t>
            </a:r>
            <a:r>
              <a:rPr lang="en-GB" b="1" dirty="0"/>
              <a:t>Policy Enablement</a:t>
            </a:r>
            <a:r>
              <a:rPr lang="en-GB" dirty="0"/>
              <a:t>: Your continued support for policies and initiatives that further enhance seamless information sharing – such as universal digital Anticipatory Care Plans and Key Information Summaries – and that promote truly integrated working for palliative and end-of-life care, will be crucial.“</a:t>
            </a:r>
          </a:p>
          <a:p>
            <a:pPr>
              <a:buFont typeface="Arial" panose="020B0604020202020204" pitchFamily="34" charset="0"/>
              <a:buChar char="•"/>
            </a:pPr>
            <a:endParaRPr lang="en-GB" dirty="0"/>
          </a:p>
          <a:p>
            <a:pPr>
              <a:buFont typeface="Arial" panose="020B0604020202020204" pitchFamily="34" charset="0"/>
              <a:buChar char="•"/>
            </a:pPr>
            <a:r>
              <a:rPr lang="en-GB" dirty="0"/>
              <a:t>"And finally, </a:t>
            </a:r>
            <a:r>
              <a:rPr lang="en-GB" b="1" dirty="0"/>
              <a:t>Advocacy</a:t>
            </a:r>
            <a:r>
              <a:rPr lang="en-GB" dirty="0"/>
              <a:t>: We ask that you continue to recognise and advocate for the vital and evolving role of the Scottish Ambulance Service in delivering high-quality, compassionate palliative and end-of-life care within our communities across Scotland."</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A2B4D810-FDAE-74DB-DD0E-96AD61010202}"/>
              </a:ext>
            </a:extLst>
          </p:cNvPr>
          <p:cNvSpPr>
            <a:spLocks noGrp="1"/>
          </p:cNvSpPr>
          <p:nvPr>
            <p:ph type="sldNum" sz="quarter" idx="5"/>
          </p:nvPr>
        </p:nvSpPr>
        <p:spPr/>
        <p:txBody>
          <a:bodyPr/>
          <a:lstStyle/>
          <a:p>
            <a:fld id="{3D28D9F5-B8E5-4CBE-8A2A-4F00EAFE3A40}" type="slidenum">
              <a:rPr lang="en-GB" smtClean="0"/>
              <a:t>17</a:t>
            </a:fld>
            <a:endParaRPr lang="en-GB"/>
          </a:p>
        </p:txBody>
      </p:sp>
    </p:spTree>
    <p:extLst>
      <p:ext uri="{BB962C8B-B14F-4D97-AF65-F5344CB8AC3E}">
        <p14:creationId xmlns:p14="http://schemas.microsoft.com/office/powerpoint/2010/main" val="2571882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AC3F-5221-8BA7-8634-FFAE7A8EE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D674D-A9E3-132A-10D4-82115B6D28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D430B-5B2D-3E66-9EAC-6BB5CE539DB4}"/>
              </a:ext>
            </a:extLst>
          </p:cNvPr>
          <p:cNvSpPr>
            <a:spLocks noGrp="1"/>
          </p:cNvSpPr>
          <p:nvPr>
            <p:ph type="body" idx="1"/>
          </p:nvPr>
        </p:nvSpPr>
        <p:spPr/>
        <p:txBody>
          <a:bodyPr/>
          <a:lstStyle/>
          <a:p>
            <a:pPr defTabSz="990752">
              <a:defRPr/>
            </a:pPr>
            <a:r>
              <a:rPr lang="en-GB" dirty="0"/>
              <a:t>"That concludes our presentation. Thank you very much for your time and attention this evening. We are now happy to answer any questions you may have."</a:t>
            </a:r>
          </a:p>
          <a:p>
            <a:pPr>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DCDA7068-6927-5344-79AD-3A413976F2C7}"/>
              </a:ext>
            </a:extLst>
          </p:cNvPr>
          <p:cNvSpPr>
            <a:spLocks noGrp="1"/>
          </p:cNvSpPr>
          <p:nvPr>
            <p:ph type="sldNum" sz="quarter" idx="5"/>
          </p:nvPr>
        </p:nvSpPr>
        <p:spPr/>
        <p:txBody>
          <a:bodyPr/>
          <a:lstStyle/>
          <a:p>
            <a:fld id="{3D28D9F5-B8E5-4CBE-8A2A-4F00EAFE3A40}" type="slidenum">
              <a:rPr lang="en-GB" smtClean="0"/>
              <a:t>18</a:t>
            </a:fld>
            <a:endParaRPr lang="en-GB"/>
          </a:p>
        </p:txBody>
      </p:sp>
    </p:spTree>
    <p:extLst>
      <p:ext uri="{BB962C8B-B14F-4D97-AF65-F5344CB8AC3E}">
        <p14:creationId xmlns:p14="http://schemas.microsoft.com/office/powerpoint/2010/main" val="1220542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BCC4-72EB-2631-C2AC-C7983F908C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AE940A-B685-F5BC-08C8-6EB8345A8E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911181F-E5F1-60B2-20EC-FDEAAC461DFF}"/>
              </a:ext>
            </a:extLst>
          </p:cNvPr>
          <p:cNvSpPr>
            <a:spLocks noGrp="1"/>
          </p:cNvSpPr>
          <p:nvPr>
            <p:ph type="dt" sz="half" idx="10"/>
          </p:nvPr>
        </p:nvSpPr>
        <p:spPr/>
        <p:txBody>
          <a:bodyPr/>
          <a:lstStyle/>
          <a:p>
            <a:fld id="{A6623791-06C2-4205-BB62-C9602E1820F5}" type="datetime1">
              <a:rPr lang="en-US" smtClean="0"/>
              <a:t>6/12/2025</a:t>
            </a:fld>
            <a:endParaRPr lang="en-US"/>
          </a:p>
        </p:txBody>
      </p:sp>
      <p:sp>
        <p:nvSpPr>
          <p:cNvPr id="5" name="Footer Placeholder 4">
            <a:extLst>
              <a:ext uri="{FF2B5EF4-FFF2-40B4-BE49-F238E27FC236}">
                <a16:creationId xmlns:a16="http://schemas.microsoft.com/office/drawing/2014/main" id="{B62CC1FE-2327-63BD-8A70-9FD55D57197E}"/>
              </a:ext>
            </a:extLst>
          </p:cNvPr>
          <p:cNvSpPr>
            <a:spLocks noGrp="1"/>
          </p:cNvSpPr>
          <p:nvPr>
            <p:ph type="ftr" sz="quarter" idx="11"/>
          </p:nvPr>
        </p:nvSpPr>
        <p:spPr/>
        <p:txBody>
          <a:body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BBF8D480-7EEF-1181-B859-0FF792D7BDEB}"/>
              </a:ext>
            </a:extLst>
          </p:cNvPr>
          <p:cNvSpPr>
            <a:spLocks noGrp="1"/>
          </p:cNvSpPr>
          <p:nvPr>
            <p:ph type="sldNum" sz="quarter" idx="12"/>
          </p:nvPr>
        </p:nvSpPr>
        <p:spPr/>
        <p:txBody>
          <a:bodyPr/>
          <a:lstStyle/>
          <a:p>
            <a:fld id="{D57F1E4F-1CFF-5643-939E-217C01CDF565}" type="slidenum">
              <a:rPr lang="en-US" smtClean="0"/>
              <a:pPr/>
              <a:t>‹#›</a:t>
            </a:fld>
            <a:endParaRPr lang="en-US"/>
          </a:p>
        </p:txBody>
      </p:sp>
      <p:pic>
        <p:nvPicPr>
          <p:cNvPr id="7" name="Picture 6">
            <a:extLst>
              <a:ext uri="{FF2B5EF4-FFF2-40B4-BE49-F238E27FC236}">
                <a16:creationId xmlns:a16="http://schemas.microsoft.com/office/drawing/2014/main" id="{6B3FC042-D759-3356-DA1A-EB1A0D07BB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9109" y="35257"/>
            <a:ext cx="1351105" cy="743834"/>
          </a:xfrm>
          <a:prstGeom prst="rect">
            <a:avLst/>
          </a:prstGeom>
        </p:spPr>
      </p:pic>
      <p:pic>
        <p:nvPicPr>
          <p:cNvPr id="8" name="Picture 7">
            <a:extLst>
              <a:ext uri="{FF2B5EF4-FFF2-40B4-BE49-F238E27FC236}">
                <a16:creationId xmlns:a16="http://schemas.microsoft.com/office/drawing/2014/main" id="{ADDC4D1C-1B4F-3D51-F35C-D3DA8909999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66108" y="80655"/>
            <a:ext cx="2407894" cy="698436"/>
          </a:xfrm>
          <a:prstGeom prst="rect">
            <a:avLst/>
          </a:prstGeom>
        </p:spPr>
      </p:pic>
    </p:spTree>
    <p:extLst>
      <p:ext uri="{BB962C8B-B14F-4D97-AF65-F5344CB8AC3E}">
        <p14:creationId xmlns:p14="http://schemas.microsoft.com/office/powerpoint/2010/main" val="3441897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D078A-F724-6C68-2A59-A145CF7B30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4193443-FA90-149F-DF3C-0B74EE3CAB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742D81-64EB-E81C-72F9-264BC56D1424}"/>
              </a:ext>
            </a:extLst>
          </p:cNvPr>
          <p:cNvSpPr>
            <a:spLocks noGrp="1"/>
          </p:cNvSpPr>
          <p:nvPr>
            <p:ph type="dt" sz="half" idx="10"/>
          </p:nvPr>
        </p:nvSpPr>
        <p:spPr/>
        <p:txBody>
          <a:bodyPr/>
          <a:lstStyle/>
          <a:p>
            <a:fld id="{EA374E88-1F92-467A-B6D9-3BB84D14A4D3}" type="datetime1">
              <a:rPr lang="en-US" smtClean="0"/>
              <a:t>6/12/2025</a:t>
            </a:fld>
            <a:endParaRPr lang="en-US"/>
          </a:p>
        </p:txBody>
      </p:sp>
      <p:sp>
        <p:nvSpPr>
          <p:cNvPr id="5" name="Footer Placeholder 4">
            <a:extLst>
              <a:ext uri="{FF2B5EF4-FFF2-40B4-BE49-F238E27FC236}">
                <a16:creationId xmlns:a16="http://schemas.microsoft.com/office/drawing/2014/main" id="{F4D46550-098A-2DDF-D9D3-81EA3231BF30}"/>
              </a:ext>
            </a:extLst>
          </p:cNvPr>
          <p:cNvSpPr>
            <a:spLocks noGrp="1"/>
          </p:cNvSpPr>
          <p:nvPr>
            <p:ph type="ftr" sz="quarter" idx="11"/>
          </p:nvPr>
        </p:nvSpPr>
        <p:spPr/>
        <p:txBody>
          <a:body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38BD5754-4947-310A-2761-B314758E2C6F}"/>
              </a:ext>
            </a:extLst>
          </p:cNvPr>
          <p:cNvSpPr>
            <a:spLocks noGrp="1"/>
          </p:cNvSpPr>
          <p:nvPr>
            <p:ph type="sldNum" sz="quarter" idx="12"/>
          </p:nvPr>
        </p:nvSpPr>
        <p:spPr/>
        <p:txBody>
          <a:bodyPr/>
          <a:lstStyle/>
          <a:p>
            <a:fld id="{D57F1E4F-1CFF-5643-939E-217C01CDF565}" type="slidenum">
              <a:rPr lang="en-US" smtClean="0"/>
              <a:pPr/>
              <a:t>‹#›</a:t>
            </a:fld>
            <a:endParaRPr lang="en-US"/>
          </a:p>
        </p:txBody>
      </p:sp>
      <p:pic>
        <p:nvPicPr>
          <p:cNvPr id="7" name="Picture 6">
            <a:extLst>
              <a:ext uri="{FF2B5EF4-FFF2-40B4-BE49-F238E27FC236}">
                <a16:creationId xmlns:a16="http://schemas.microsoft.com/office/drawing/2014/main" id="{0F944F65-F84E-0271-0D9E-CA1E815C0FC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807641" y="76497"/>
            <a:ext cx="2273839" cy="659552"/>
          </a:xfrm>
          <a:prstGeom prst="rect">
            <a:avLst/>
          </a:prstGeom>
        </p:spPr>
      </p:pic>
      <p:pic>
        <p:nvPicPr>
          <p:cNvPr id="10" name="Picture 9" descr="A black background with blue text&#10;&#10;AI-generated content may be incorrect.">
            <a:extLst>
              <a:ext uri="{FF2B5EF4-FFF2-40B4-BE49-F238E27FC236}">
                <a16:creationId xmlns:a16="http://schemas.microsoft.com/office/drawing/2014/main" id="{12ECFF83-236E-71D8-CF81-A531193D44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520" y="76497"/>
            <a:ext cx="3367477" cy="1222464"/>
          </a:xfrm>
          <a:prstGeom prst="rect">
            <a:avLst/>
          </a:prstGeom>
        </p:spPr>
      </p:pic>
      <p:sp>
        <p:nvSpPr>
          <p:cNvPr id="11" name="Rectangle 10">
            <a:extLst>
              <a:ext uri="{FF2B5EF4-FFF2-40B4-BE49-F238E27FC236}">
                <a16:creationId xmlns:a16="http://schemas.microsoft.com/office/drawing/2014/main" id="{1F2B7112-A80C-6D88-D8DE-3B731121E723}"/>
              </a:ext>
            </a:extLst>
          </p:cNvPr>
          <p:cNvSpPr/>
          <p:nvPr userDrawn="1"/>
        </p:nvSpPr>
        <p:spPr>
          <a:xfrm>
            <a:off x="0" y="6198448"/>
            <a:ext cx="12192000" cy="65955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5788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7E8D-117C-40C9-7D66-95A5ECAB98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95080EA-F532-C690-524B-74CB136730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83A897-13AA-B776-6802-B449B95A92D9}"/>
              </a:ext>
            </a:extLst>
          </p:cNvPr>
          <p:cNvSpPr>
            <a:spLocks noGrp="1"/>
          </p:cNvSpPr>
          <p:nvPr>
            <p:ph type="dt" sz="half" idx="10"/>
          </p:nvPr>
        </p:nvSpPr>
        <p:spPr/>
        <p:txBody>
          <a:bodyPr/>
          <a:lstStyle/>
          <a:p>
            <a:fld id="{81C2AA12-5B66-45A3-AEC8-4B08854C69A8}" type="datetime1">
              <a:rPr lang="en-US" smtClean="0"/>
              <a:t>6/12/2025</a:t>
            </a:fld>
            <a:endParaRPr lang="en-US"/>
          </a:p>
        </p:txBody>
      </p:sp>
      <p:sp>
        <p:nvSpPr>
          <p:cNvPr id="5" name="Footer Placeholder 4">
            <a:extLst>
              <a:ext uri="{FF2B5EF4-FFF2-40B4-BE49-F238E27FC236}">
                <a16:creationId xmlns:a16="http://schemas.microsoft.com/office/drawing/2014/main" id="{7A64BA10-98F3-596E-8E39-B4B7290CD37C}"/>
              </a:ext>
            </a:extLst>
          </p:cNvPr>
          <p:cNvSpPr>
            <a:spLocks noGrp="1"/>
          </p:cNvSpPr>
          <p:nvPr>
            <p:ph type="ftr" sz="quarter" idx="11"/>
          </p:nvPr>
        </p:nvSpPr>
        <p:spPr/>
        <p:txBody>
          <a:body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41CEF16F-460A-B7FA-96F4-02AC13EB1858}"/>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8184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215F-FDEE-5246-C736-D181DD0CC4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227A93E-38DE-1426-9A2A-25BE127811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7BF3C4-E8A4-A5A0-2BA2-A6DE1898CF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6AA8026-E6A0-9271-04EB-301C0F689C05}"/>
              </a:ext>
            </a:extLst>
          </p:cNvPr>
          <p:cNvSpPr>
            <a:spLocks noGrp="1"/>
          </p:cNvSpPr>
          <p:nvPr>
            <p:ph type="dt" sz="half" idx="10"/>
          </p:nvPr>
        </p:nvSpPr>
        <p:spPr/>
        <p:txBody>
          <a:bodyPr/>
          <a:lstStyle/>
          <a:p>
            <a:fld id="{D19DE3E9-D762-4CF1-BF53-302066E1F589}" type="datetime1">
              <a:rPr lang="en-US" smtClean="0"/>
              <a:t>6/12/2025</a:t>
            </a:fld>
            <a:endParaRPr lang="en-US"/>
          </a:p>
        </p:txBody>
      </p:sp>
      <p:sp>
        <p:nvSpPr>
          <p:cNvPr id="6" name="Footer Placeholder 5">
            <a:extLst>
              <a:ext uri="{FF2B5EF4-FFF2-40B4-BE49-F238E27FC236}">
                <a16:creationId xmlns:a16="http://schemas.microsoft.com/office/drawing/2014/main" id="{28EFA324-27B6-2B4B-BABB-5B584827574C}"/>
              </a:ext>
            </a:extLst>
          </p:cNvPr>
          <p:cNvSpPr>
            <a:spLocks noGrp="1"/>
          </p:cNvSpPr>
          <p:nvPr>
            <p:ph type="ftr" sz="quarter" idx="11"/>
          </p:nvPr>
        </p:nvSpPr>
        <p:spPr/>
        <p:txBody>
          <a:bodyPr/>
          <a:lstStyle/>
          <a:p>
            <a:r>
              <a:rPr lang="en-GB"/>
              <a:t>Cross Party Group Meeting: 11 June 2025</a:t>
            </a:r>
            <a:endParaRPr lang="en-US"/>
          </a:p>
        </p:txBody>
      </p:sp>
      <p:sp>
        <p:nvSpPr>
          <p:cNvPr id="7" name="Slide Number Placeholder 6">
            <a:extLst>
              <a:ext uri="{FF2B5EF4-FFF2-40B4-BE49-F238E27FC236}">
                <a16:creationId xmlns:a16="http://schemas.microsoft.com/office/drawing/2014/main" id="{7BF75F0C-7B4F-52A9-F372-E2105A67BA39}"/>
              </a:ext>
            </a:extLst>
          </p:cNvPr>
          <p:cNvSpPr>
            <a:spLocks noGrp="1"/>
          </p:cNvSpPr>
          <p:nvPr>
            <p:ph type="sldNum" sz="quarter" idx="12"/>
          </p:nvPr>
        </p:nvSpPr>
        <p:spPr/>
        <p:txBody>
          <a:bodyPr/>
          <a:lstStyle/>
          <a:p>
            <a:fld id="{6FF9F0C5-380F-41C2-899A-BAC0F0927E16}" type="slidenum">
              <a:rPr lang="en-US" smtClean="0"/>
              <a:t>‹#›</a:t>
            </a:fld>
            <a:endParaRPr lang="en-US"/>
          </a:p>
        </p:txBody>
      </p:sp>
    </p:spTree>
    <p:extLst>
      <p:ext uri="{BB962C8B-B14F-4D97-AF65-F5344CB8AC3E}">
        <p14:creationId xmlns:p14="http://schemas.microsoft.com/office/powerpoint/2010/main" val="2105079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B012-CDE9-4458-F0C1-48F8AE27085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D663B7-0CF2-F309-3506-4ADC05845D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DCC6D7-6142-8C5D-6B41-C1DB7BF6F2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26D4E4-3F9B-ED02-C58F-289700CE67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58C465-4872-E645-5A6D-A1E62D95C6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3891751-4A7B-E69F-9CC9-F462290DABAD}"/>
              </a:ext>
            </a:extLst>
          </p:cNvPr>
          <p:cNvSpPr>
            <a:spLocks noGrp="1"/>
          </p:cNvSpPr>
          <p:nvPr>
            <p:ph type="dt" sz="half" idx="10"/>
          </p:nvPr>
        </p:nvSpPr>
        <p:spPr/>
        <p:txBody>
          <a:bodyPr/>
          <a:lstStyle/>
          <a:p>
            <a:fld id="{546063A2-5F55-4FD5-AE72-AA8B5FEEFD54}" type="datetime1">
              <a:rPr lang="en-US" smtClean="0"/>
              <a:t>6/12/2025</a:t>
            </a:fld>
            <a:endParaRPr lang="en-US"/>
          </a:p>
        </p:txBody>
      </p:sp>
      <p:sp>
        <p:nvSpPr>
          <p:cNvPr id="8" name="Footer Placeholder 7">
            <a:extLst>
              <a:ext uri="{FF2B5EF4-FFF2-40B4-BE49-F238E27FC236}">
                <a16:creationId xmlns:a16="http://schemas.microsoft.com/office/drawing/2014/main" id="{C21BB7F2-A0E5-21D4-4244-C65A4671A35C}"/>
              </a:ext>
            </a:extLst>
          </p:cNvPr>
          <p:cNvSpPr>
            <a:spLocks noGrp="1"/>
          </p:cNvSpPr>
          <p:nvPr>
            <p:ph type="ftr" sz="quarter" idx="11"/>
          </p:nvPr>
        </p:nvSpPr>
        <p:spPr/>
        <p:txBody>
          <a:bodyPr/>
          <a:lstStyle/>
          <a:p>
            <a:r>
              <a:rPr lang="en-GB"/>
              <a:t>Cross Party Group Meeting: 11 June 2025</a:t>
            </a:r>
            <a:endParaRPr lang="en-US"/>
          </a:p>
        </p:txBody>
      </p:sp>
      <p:sp>
        <p:nvSpPr>
          <p:cNvPr id="9" name="Slide Number Placeholder 8">
            <a:extLst>
              <a:ext uri="{FF2B5EF4-FFF2-40B4-BE49-F238E27FC236}">
                <a16:creationId xmlns:a16="http://schemas.microsoft.com/office/drawing/2014/main" id="{9728D20A-DDA1-F4CC-02DA-646F746EC91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012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0D4-D3FF-D6A3-BC35-C9F893D41D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BD91769-083D-7CF2-740A-E42680B63223}"/>
              </a:ext>
            </a:extLst>
          </p:cNvPr>
          <p:cNvSpPr>
            <a:spLocks noGrp="1"/>
          </p:cNvSpPr>
          <p:nvPr>
            <p:ph type="dt" sz="half" idx="10"/>
          </p:nvPr>
        </p:nvSpPr>
        <p:spPr/>
        <p:txBody>
          <a:bodyPr/>
          <a:lstStyle/>
          <a:p>
            <a:fld id="{A943014F-0C50-43F5-9A48-5B483399218E}" type="datetime1">
              <a:rPr lang="en-US" smtClean="0"/>
              <a:t>6/12/2025</a:t>
            </a:fld>
            <a:endParaRPr lang="en-US"/>
          </a:p>
        </p:txBody>
      </p:sp>
      <p:sp>
        <p:nvSpPr>
          <p:cNvPr id="4" name="Footer Placeholder 3">
            <a:extLst>
              <a:ext uri="{FF2B5EF4-FFF2-40B4-BE49-F238E27FC236}">
                <a16:creationId xmlns:a16="http://schemas.microsoft.com/office/drawing/2014/main" id="{B6A00F71-2648-2E48-0EE8-D1C946A95857}"/>
              </a:ext>
            </a:extLst>
          </p:cNvPr>
          <p:cNvSpPr>
            <a:spLocks noGrp="1"/>
          </p:cNvSpPr>
          <p:nvPr>
            <p:ph type="ftr" sz="quarter" idx="11"/>
          </p:nvPr>
        </p:nvSpPr>
        <p:spPr/>
        <p:txBody>
          <a:bodyPr/>
          <a:lstStyle/>
          <a:p>
            <a:r>
              <a:rPr lang="en-GB"/>
              <a:t>Cross Party Group Meeting: 11 June 2025</a:t>
            </a:r>
            <a:endParaRPr lang="en-US"/>
          </a:p>
        </p:txBody>
      </p:sp>
      <p:sp>
        <p:nvSpPr>
          <p:cNvPr id="5" name="Slide Number Placeholder 4">
            <a:extLst>
              <a:ext uri="{FF2B5EF4-FFF2-40B4-BE49-F238E27FC236}">
                <a16:creationId xmlns:a16="http://schemas.microsoft.com/office/drawing/2014/main" id="{6BBF41CF-7B2C-3449-01F8-91C1E388C3D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5395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CB3FA8-35B3-243D-E4E4-54CF5E1AC564}"/>
              </a:ext>
            </a:extLst>
          </p:cNvPr>
          <p:cNvSpPr>
            <a:spLocks noGrp="1"/>
          </p:cNvSpPr>
          <p:nvPr>
            <p:ph type="dt" sz="half" idx="10"/>
          </p:nvPr>
        </p:nvSpPr>
        <p:spPr/>
        <p:txBody>
          <a:bodyPr/>
          <a:lstStyle/>
          <a:p>
            <a:fld id="{0BF6897A-733C-4094-BCE7-890253DF5325}" type="datetime1">
              <a:rPr lang="en-US" smtClean="0"/>
              <a:t>6/12/2025</a:t>
            </a:fld>
            <a:endParaRPr lang="en-US"/>
          </a:p>
        </p:txBody>
      </p:sp>
      <p:sp>
        <p:nvSpPr>
          <p:cNvPr id="3" name="Footer Placeholder 2">
            <a:extLst>
              <a:ext uri="{FF2B5EF4-FFF2-40B4-BE49-F238E27FC236}">
                <a16:creationId xmlns:a16="http://schemas.microsoft.com/office/drawing/2014/main" id="{254A279F-64A0-601F-A60F-65480A8C4835}"/>
              </a:ext>
            </a:extLst>
          </p:cNvPr>
          <p:cNvSpPr>
            <a:spLocks noGrp="1"/>
          </p:cNvSpPr>
          <p:nvPr>
            <p:ph type="ftr" sz="quarter" idx="11"/>
          </p:nvPr>
        </p:nvSpPr>
        <p:spPr/>
        <p:txBody>
          <a:bodyPr/>
          <a:lstStyle/>
          <a:p>
            <a:r>
              <a:rPr lang="en-GB"/>
              <a:t>Cross Party Group Meeting: 11 June 2025</a:t>
            </a:r>
            <a:endParaRPr lang="en-US"/>
          </a:p>
        </p:txBody>
      </p:sp>
      <p:sp>
        <p:nvSpPr>
          <p:cNvPr id="4" name="Slide Number Placeholder 3">
            <a:extLst>
              <a:ext uri="{FF2B5EF4-FFF2-40B4-BE49-F238E27FC236}">
                <a16:creationId xmlns:a16="http://schemas.microsoft.com/office/drawing/2014/main" id="{3E6FB45A-D24A-52D4-EDC4-1012D0790A82}"/>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25417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800D-ADFC-8F64-1C3B-F2ED7C4D7F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5AA679A-AB78-8A08-F322-112BCA532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2E5722-E3EA-F487-2A67-91F4FA39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1C9D4-FA15-83D2-9242-EE21A5E966C4}"/>
              </a:ext>
            </a:extLst>
          </p:cNvPr>
          <p:cNvSpPr>
            <a:spLocks noGrp="1"/>
          </p:cNvSpPr>
          <p:nvPr>
            <p:ph type="dt" sz="half" idx="10"/>
          </p:nvPr>
        </p:nvSpPr>
        <p:spPr/>
        <p:txBody>
          <a:bodyPr/>
          <a:lstStyle/>
          <a:p>
            <a:fld id="{B89CF56E-9803-4EFA-9A1C-72DBF30F799C}" type="datetime1">
              <a:rPr lang="en-US" smtClean="0"/>
              <a:t>6/12/2025</a:t>
            </a:fld>
            <a:endParaRPr lang="en-US"/>
          </a:p>
        </p:txBody>
      </p:sp>
      <p:sp>
        <p:nvSpPr>
          <p:cNvPr id="6" name="Footer Placeholder 5">
            <a:extLst>
              <a:ext uri="{FF2B5EF4-FFF2-40B4-BE49-F238E27FC236}">
                <a16:creationId xmlns:a16="http://schemas.microsoft.com/office/drawing/2014/main" id="{9D320A83-20D2-30F0-FD5F-AB58682192E3}"/>
              </a:ext>
            </a:extLst>
          </p:cNvPr>
          <p:cNvSpPr>
            <a:spLocks noGrp="1"/>
          </p:cNvSpPr>
          <p:nvPr>
            <p:ph type="ftr" sz="quarter" idx="11"/>
          </p:nvPr>
        </p:nvSpPr>
        <p:spPr/>
        <p:txBody>
          <a:bodyPr/>
          <a:lstStyle/>
          <a:p>
            <a:r>
              <a:rPr lang="en-GB"/>
              <a:t>Cross Party Group Meeting: 11 June 2025</a:t>
            </a:r>
            <a:endParaRPr lang="en-US"/>
          </a:p>
        </p:txBody>
      </p:sp>
      <p:sp>
        <p:nvSpPr>
          <p:cNvPr id="7" name="Slide Number Placeholder 6">
            <a:extLst>
              <a:ext uri="{FF2B5EF4-FFF2-40B4-BE49-F238E27FC236}">
                <a16:creationId xmlns:a16="http://schemas.microsoft.com/office/drawing/2014/main" id="{78512A9F-81D7-67C8-CCE9-45EE8E75AEA2}"/>
              </a:ext>
            </a:extLst>
          </p:cNvPr>
          <p:cNvSpPr>
            <a:spLocks noGrp="1"/>
          </p:cNvSpPr>
          <p:nvPr>
            <p:ph type="sldNum" sz="quarter" idx="12"/>
          </p:nvPr>
        </p:nvSpPr>
        <p:spPr/>
        <p:txBody>
          <a:bodyPr/>
          <a:lstStyle/>
          <a:p>
            <a:fld id="{519954A3-9DFD-4C44-94BA-B95130A3BA1C}" type="slidenum">
              <a:rPr lang="en-US" smtClean="0"/>
              <a:t>‹#›</a:t>
            </a:fld>
            <a:endParaRPr lang="en-US"/>
          </a:p>
        </p:txBody>
      </p:sp>
    </p:spTree>
    <p:extLst>
      <p:ext uri="{BB962C8B-B14F-4D97-AF65-F5344CB8AC3E}">
        <p14:creationId xmlns:p14="http://schemas.microsoft.com/office/powerpoint/2010/main" val="216412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DB9B1-F6EF-2866-8110-87B21F74E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AA8CF0-2B39-9C7D-AB7E-8CA230998B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921AD4-5AEC-B43E-6E67-1190A866A7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60DA76-55B2-9722-B95C-0CC0D28F2FF0}"/>
              </a:ext>
            </a:extLst>
          </p:cNvPr>
          <p:cNvSpPr>
            <a:spLocks noGrp="1"/>
          </p:cNvSpPr>
          <p:nvPr>
            <p:ph type="dt" sz="half" idx="10"/>
          </p:nvPr>
        </p:nvSpPr>
        <p:spPr/>
        <p:txBody>
          <a:bodyPr/>
          <a:lstStyle/>
          <a:p>
            <a:fld id="{E7002EB5-8E50-40BF-A825-A99F48C80558}" type="datetime1">
              <a:rPr lang="en-US" smtClean="0"/>
              <a:t>6/12/2025</a:t>
            </a:fld>
            <a:endParaRPr lang="en-US"/>
          </a:p>
        </p:txBody>
      </p:sp>
      <p:sp>
        <p:nvSpPr>
          <p:cNvPr id="6" name="Footer Placeholder 5">
            <a:extLst>
              <a:ext uri="{FF2B5EF4-FFF2-40B4-BE49-F238E27FC236}">
                <a16:creationId xmlns:a16="http://schemas.microsoft.com/office/drawing/2014/main" id="{0CBF2303-B047-E894-95C3-6170C6E570DF}"/>
              </a:ext>
            </a:extLst>
          </p:cNvPr>
          <p:cNvSpPr>
            <a:spLocks noGrp="1"/>
          </p:cNvSpPr>
          <p:nvPr>
            <p:ph type="ftr" sz="quarter" idx="11"/>
          </p:nvPr>
        </p:nvSpPr>
        <p:spPr/>
        <p:txBody>
          <a:bodyPr/>
          <a:lstStyle/>
          <a:p>
            <a:r>
              <a:rPr lang="en-GB"/>
              <a:t>Cross Party Group Meeting: 11 June 2025</a:t>
            </a:r>
            <a:endParaRPr lang="en-US"/>
          </a:p>
        </p:txBody>
      </p:sp>
      <p:sp>
        <p:nvSpPr>
          <p:cNvPr id="7" name="Slide Number Placeholder 6">
            <a:extLst>
              <a:ext uri="{FF2B5EF4-FFF2-40B4-BE49-F238E27FC236}">
                <a16:creationId xmlns:a16="http://schemas.microsoft.com/office/drawing/2014/main" id="{56E19131-9C9F-42C0-23F4-697A54F49CE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81244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6634-9F0C-3EFA-4869-290EB2E57BD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FDC02E-9523-314D-F0AB-C82B50038A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3124D4-764A-9378-0463-C47DC0914913}"/>
              </a:ext>
            </a:extLst>
          </p:cNvPr>
          <p:cNvSpPr>
            <a:spLocks noGrp="1"/>
          </p:cNvSpPr>
          <p:nvPr>
            <p:ph type="dt" sz="half" idx="10"/>
          </p:nvPr>
        </p:nvSpPr>
        <p:spPr/>
        <p:txBody>
          <a:bodyPr/>
          <a:lstStyle/>
          <a:p>
            <a:fld id="{0B2DD367-B0CE-4C81-B9C9-B5081CA07D01}" type="datetime1">
              <a:rPr lang="en-US" smtClean="0"/>
              <a:t>6/12/2025</a:t>
            </a:fld>
            <a:endParaRPr lang="en-US"/>
          </a:p>
        </p:txBody>
      </p:sp>
      <p:sp>
        <p:nvSpPr>
          <p:cNvPr id="5" name="Footer Placeholder 4">
            <a:extLst>
              <a:ext uri="{FF2B5EF4-FFF2-40B4-BE49-F238E27FC236}">
                <a16:creationId xmlns:a16="http://schemas.microsoft.com/office/drawing/2014/main" id="{0B5D7172-D77A-B3B8-4D83-C3643DDDB36A}"/>
              </a:ext>
            </a:extLst>
          </p:cNvPr>
          <p:cNvSpPr>
            <a:spLocks noGrp="1"/>
          </p:cNvSpPr>
          <p:nvPr>
            <p:ph type="ftr" sz="quarter" idx="11"/>
          </p:nvPr>
        </p:nvSpPr>
        <p:spPr/>
        <p:txBody>
          <a:body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E4D12B8D-273C-9157-A804-487EF7046571}"/>
              </a:ext>
            </a:extLst>
          </p:cNvPr>
          <p:cNvSpPr>
            <a:spLocks noGrp="1"/>
          </p:cNvSpPr>
          <p:nvPr>
            <p:ph type="sldNum" sz="quarter" idx="12"/>
          </p:nvPr>
        </p:nvSpPr>
        <p:spPr/>
        <p:txBody>
          <a:bodyPr/>
          <a:lstStyle/>
          <a:p>
            <a:fld id="{89333C77-0158-454C-844F-B7AB9BD7DAD4}" type="slidenum">
              <a:rPr lang="en-US" smtClean="0"/>
              <a:t>‹#›</a:t>
            </a:fld>
            <a:endParaRPr lang="en-US"/>
          </a:p>
        </p:txBody>
      </p:sp>
    </p:spTree>
    <p:extLst>
      <p:ext uri="{BB962C8B-B14F-4D97-AF65-F5344CB8AC3E}">
        <p14:creationId xmlns:p14="http://schemas.microsoft.com/office/powerpoint/2010/main" val="1372598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3769E3-E791-68A6-C6CF-6A2A9EE788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ABD641-7223-810F-3BFD-AA579FFD3A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44EBB5-4FAB-FBAF-6433-21845C0C9B7D}"/>
              </a:ext>
            </a:extLst>
          </p:cNvPr>
          <p:cNvSpPr>
            <a:spLocks noGrp="1"/>
          </p:cNvSpPr>
          <p:nvPr>
            <p:ph type="dt" sz="half" idx="10"/>
          </p:nvPr>
        </p:nvSpPr>
        <p:spPr/>
        <p:txBody>
          <a:bodyPr/>
          <a:lstStyle/>
          <a:p>
            <a:fld id="{591D57B8-9271-40FC-AA62-C67EE0DDD81C}" type="datetime1">
              <a:rPr lang="en-US" smtClean="0"/>
              <a:t>6/12/2025</a:t>
            </a:fld>
            <a:endParaRPr lang="en-US"/>
          </a:p>
        </p:txBody>
      </p:sp>
      <p:sp>
        <p:nvSpPr>
          <p:cNvPr id="5" name="Footer Placeholder 4">
            <a:extLst>
              <a:ext uri="{FF2B5EF4-FFF2-40B4-BE49-F238E27FC236}">
                <a16:creationId xmlns:a16="http://schemas.microsoft.com/office/drawing/2014/main" id="{2A01AC70-13FC-5E8E-513A-B0C8B65C5C41}"/>
              </a:ext>
            </a:extLst>
          </p:cNvPr>
          <p:cNvSpPr>
            <a:spLocks noGrp="1"/>
          </p:cNvSpPr>
          <p:nvPr>
            <p:ph type="ftr" sz="quarter" idx="11"/>
          </p:nvPr>
        </p:nvSpPr>
        <p:spPr/>
        <p:txBody>
          <a:body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BFCE5841-D2D0-CE0B-C990-9326BCD633A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55065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13A07D-532E-2A60-ED19-86794BDBA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D48B28-6F0E-0A2F-22C1-421FF32D10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B7BEB5-3F01-AAA7-EEB9-2BB5305E2E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063AC5-DBAD-45EA-84B7-A578C62B951A}" type="datetime1">
              <a:rPr lang="en-US" smtClean="0"/>
              <a:t>6/12/2025</a:t>
            </a:fld>
            <a:endParaRPr lang="en-US"/>
          </a:p>
        </p:txBody>
      </p:sp>
      <p:sp>
        <p:nvSpPr>
          <p:cNvPr id="5" name="Footer Placeholder 4">
            <a:extLst>
              <a:ext uri="{FF2B5EF4-FFF2-40B4-BE49-F238E27FC236}">
                <a16:creationId xmlns:a16="http://schemas.microsoft.com/office/drawing/2014/main" id="{CF508036-3B1D-F734-BBB2-4235BFC16E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a:t>Cross Party Group Meeting: 11 June 2025</a:t>
            </a:r>
            <a:endParaRPr lang="en-US"/>
          </a:p>
        </p:txBody>
      </p:sp>
      <p:sp>
        <p:nvSpPr>
          <p:cNvPr id="6" name="Slide Number Placeholder 5">
            <a:extLst>
              <a:ext uri="{FF2B5EF4-FFF2-40B4-BE49-F238E27FC236}">
                <a16:creationId xmlns:a16="http://schemas.microsoft.com/office/drawing/2014/main" id="{284238D7-8956-AB5F-F00B-4ED9389722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a:p>
        </p:txBody>
      </p:sp>
      <p:sp>
        <p:nvSpPr>
          <p:cNvPr id="7" name="TextBox 6">
            <a:extLst>
              <a:ext uri="{FF2B5EF4-FFF2-40B4-BE49-F238E27FC236}">
                <a16:creationId xmlns:a16="http://schemas.microsoft.com/office/drawing/2014/main" id="{B1B50139-9232-CAA1-3735-23F4DABA7EDC}"/>
              </a:ext>
            </a:extLst>
          </p:cNvPr>
          <p:cNvSpPr txBox="1"/>
          <p:nvPr userDrawn="1">
            <p:extLst>
              <p:ext uri="{1162E1C5-73C7-4A58-AE30-91384D911F3F}">
                <p184:classification xmlns:p184="http://schemas.microsoft.com/office/powerpoint/2018/4/main" val="hdr"/>
              </p:ext>
            </p:extLst>
          </p:nvPr>
        </p:nvSpPr>
        <p:spPr>
          <a:xfrm>
            <a:off x="0" y="0"/>
            <a:ext cx="730250" cy="182880"/>
          </a:xfrm>
          <a:prstGeom prst="rect">
            <a:avLst/>
          </a:prstGeom>
        </p:spPr>
        <p:txBody>
          <a:bodyPr horzOverflow="overflow" lIns="0" tIns="0" rIns="0" bIns="0">
            <a:spAutoFit/>
          </a:bodyPr>
          <a:lstStyle/>
          <a:p>
            <a:pPr algn="l"/>
            <a:r>
              <a:rPr lang="en-GB" sz="1200">
                <a:solidFill>
                  <a:srgbClr val="000000"/>
                </a:solidFill>
                <a:latin typeface="Arial" panose="020B0604020202020204" pitchFamily="34" charset="0"/>
                <a:cs typeface="Arial" panose="020B0604020202020204" pitchFamily="34" charset="0"/>
              </a:rPr>
              <a:t>OFFICIAL</a:t>
            </a:r>
          </a:p>
        </p:txBody>
      </p:sp>
      <p:sp>
        <p:nvSpPr>
          <p:cNvPr id="8" name="TextBox 7">
            <a:extLst>
              <a:ext uri="{FF2B5EF4-FFF2-40B4-BE49-F238E27FC236}">
                <a16:creationId xmlns:a16="http://schemas.microsoft.com/office/drawing/2014/main" id="{162F9879-2DE7-9816-1421-A0E7FFFBD613}"/>
              </a:ext>
            </a:extLst>
          </p:cNvPr>
          <p:cNvSpPr txBox="1"/>
          <p:nvPr userDrawn="1">
            <p:extLst>
              <p:ext uri="{1162E1C5-73C7-4A58-AE30-91384D911F3F}">
                <p184:classification xmlns:p184="http://schemas.microsoft.com/office/powerpoint/2018/4/main" val="ftr"/>
              </p:ext>
            </p:extLst>
          </p:nvPr>
        </p:nvSpPr>
        <p:spPr>
          <a:xfrm>
            <a:off x="0" y="6675120"/>
            <a:ext cx="730250" cy="182880"/>
          </a:xfrm>
          <a:prstGeom prst="rect">
            <a:avLst/>
          </a:prstGeom>
        </p:spPr>
        <p:txBody>
          <a:bodyPr horzOverflow="overflow" lIns="0" tIns="0" rIns="0" bIns="0">
            <a:spAutoFit/>
          </a:bodyPr>
          <a:lstStyle/>
          <a:p>
            <a:pPr algn="l"/>
            <a:r>
              <a:rPr lang="en-GB" sz="1200">
                <a:solidFill>
                  <a:srgbClr val="000000"/>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421306694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6.png"/><Relationship Id="rId10" Type="http://schemas.openxmlformats.org/officeDocument/2006/relationships/image" Target="../media/image13.png"/><Relationship Id="rId4" Type="http://schemas.openxmlformats.org/officeDocument/2006/relationships/image" Target="../media/image5.jpe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4.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6.png"/><Relationship Id="rId10" Type="http://schemas.microsoft.com/office/2007/relationships/diagramDrawing" Target="../diagrams/drawing1.xml"/><Relationship Id="rId4" Type="http://schemas.openxmlformats.org/officeDocument/2006/relationships/image" Target="../media/image5.jpe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4.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Data" Target="../diagrams/data2.xml"/><Relationship Id="rId5" Type="http://schemas.openxmlformats.org/officeDocument/2006/relationships/image" Target="../media/image6.png"/><Relationship Id="rId10" Type="http://schemas.microsoft.com/office/2007/relationships/diagramDrawing" Target="../diagrams/drawing2.xml"/><Relationship Id="rId4" Type="http://schemas.openxmlformats.org/officeDocument/2006/relationships/image" Target="../media/image5.jpe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6.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3" Type="http://schemas.openxmlformats.org/officeDocument/2006/relationships/image" Target="../media/image4.png"/><Relationship Id="rId7" Type="http://schemas.openxmlformats.org/officeDocument/2006/relationships/diagramLayout" Target="../diagrams/layout3.xml"/><Relationship Id="rId12" Type="http://schemas.openxmlformats.org/officeDocument/2006/relationships/diagramLayout" Target="../diagrams/layout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Data" Target="../diagrams/data3.xml"/><Relationship Id="rId11" Type="http://schemas.openxmlformats.org/officeDocument/2006/relationships/diagramData" Target="../diagrams/data4.xml"/><Relationship Id="rId5" Type="http://schemas.openxmlformats.org/officeDocument/2006/relationships/image" Target="../media/image6.png"/><Relationship Id="rId15" Type="http://schemas.microsoft.com/office/2007/relationships/diagramDrawing" Target="../diagrams/drawing4.xml"/><Relationship Id="rId10" Type="http://schemas.microsoft.com/office/2007/relationships/diagramDrawing" Target="../diagrams/drawing3.xml"/><Relationship Id="rId4" Type="http://schemas.openxmlformats.org/officeDocument/2006/relationships/image" Target="../media/image5.jpeg"/><Relationship Id="rId9" Type="http://schemas.openxmlformats.org/officeDocument/2006/relationships/diagramColors" Target="../diagrams/colors3.xml"/><Relationship Id="rId14"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png"/><Relationship Id="rId7" Type="http://schemas.openxmlformats.org/officeDocument/2006/relationships/image" Target="../media/image30.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5.jpeg"/><Relationship Id="rId10" Type="http://schemas.openxmlformats.org/officeDocument/2006/relationships/image" Target="../media/image33.png"/><Relationship Id="rId4" Type="http://schemas.openxmlformats.org/officeDocument/2006/relationships/image" Target="../media/image4.png"/><Relationship Id="rId9"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Data" Target="../diagrams/data5.xml"/><Relationship Id="rId5" Type="http://schemas.openxmlformats.org/officeDocument/2006/relationships/image" Target="../media/image6.png"/><Relationship Id="rId10" Type="http://schemas.microsoft.com/office/2007/relationships/diagramDrawing" Target="../diagrams/drawing5.xml"/><Relationship Id="rId4" Type="http://schemas.openxmlformats.org/officeDocument/2006/relationships/image" Target="../media/image5.jpeg"/><Relationship Id="rId9" Type="http://schemas.openxmlformats.org/officeDocument/2006/relationships/diagramColors" Target="../diagrams/colors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4.png"/><Relationship Id="rId7" Type="http://schemas.openxmlformats.org/officeDocument/2006/relationships/diagramLayout" Target="../diagrams/layout6.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Data" Target="../diagrams/data6.xml"/><Relationship Id="rId5" Type="http://schemas.openxmlformats.org/officeDocument/2006/relationships/image" Target="../media/image6.png"/><Relationship Id="rId10" Type="http://schemas.microsoft.com/office/2007/relationships/diagramDrawing" Target="../diagrams/drawing6.xml"/><Relationship Id="rId4" Type="http://schemas.openxmlformats.org/officeDocument/2006/relationships/image" Target="../media/image5.jpeg"/><Relationship Id="rId9" Type="http://schemas.openxmlformats.org/officeDocument/2006/relationships/diagramColors" Target="../diagrams/colors6.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4.png"/><Relationship Id="rId7" Type="http://schemas.openxmlformats.org/officeDocument/2006/relationships/diagramLayout" Target="../diagrams/layout7.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Data" Target="../diagrams/data7.xml"/><Relationship Id="rId5" Type="http://schemas.openxmlformats.org/officeDocument/2006/relationships/image" Target="../media/image6.png"/><Relationship Id="rId10" Type="http://schemas.microsoft.com/office/2007/relationships/diagramDrawing" Target="../diagrams/drawing7.xml"/><Relationship Id="rId4" Type="http://schemas.openxmlformats.org/officeDocument/2006/relationships/image" Target="../media/image5.jpeg"/><Relationship Id="rId9" Type="http://schemas.openxmlformats.org/officeDocument/2006/relationships/diagramColors" Target="../diagrams/colors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4.png"/><Relationship Id="rId7" Type="http://schemas.openxmlformats.org/officeDocument/2006/relationships/diagramLayout" Target="../diagrams/layout8.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Data" Target="../diagrams/data8.xml"/><Relationship Id="rId5" Type="http://schemas.openxmlformats.org/officeDocument/2006/relationships/image" Target="../media/image6.png"/><Relationship Id="rId10" Type="http://schemas.microsoft.com/office/2007/relationships/diagramDrawing" Target="../diagrams/drawing8.xml"/><Relationship Id="rId4" Type="http://schemas.openxmlformats.org/officeDocument/2006/relationships/image" Target="../media/image5.jpeg"/><Relationship Id="rId9" Type="http://schemas.openxmlformats.org/officeDocument/2006/relationships/diagramColors" Target="../diagrams/colors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45F082-7523-628B-9F05-48FAF6ED4C56}"/>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C05EF05-F5C7-252F-17ED-DAC65293410D}"/>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8C25FD5B-218B-93FB-4C61-D9A124949827}"/>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4B1135E4-DD66-FAC0-B890-CE4FBFCB25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7972DE4F-6420-AD1E-3D00-C96804106256}"/>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82E046E5-28E0-5176-64BD-6A508CB1540B}"/>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56169CC7-73BB-2D03-5D39-8958CD42AA9D}"/>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3" name="TextBox 2">
            <a:extLst>
              <a:ext uri="{FF2B5EF4-FFF2-40B4-BE49-F238E27FC236}">
                <a16:creationId xmlns:a16="http://schemas.microsoft.com/office/drawing/2014/main" id="{A5761777-DAEA-EDDF-85BA-D0A37F61664F}"/>
              </a:ext>
            </a:extLst>
          </p:cNvPr>
          <p:cNvSpPr txBox="1"/>
          <p:nvPr/>
        </p:nvSpPr>
        <p:spPr>
          <a:xfrm>
            <a:off x="437882" y="1616067"/>
            <a:ext cx="11754117" cy="1138773"/>
          </a:xfrm>
          <a:prstGeom prst="rect">
            <a:avLst/>
          </a:prstGeom>
          <a:noFill/>
        </p:spPr>
        <p:txBody>
          <a:bodyPr wrap="square">
            <a:spAutoFit/>
          </a:bodyPr>
          <a:lstStyle/>
          <a:p>
            <a:r>
              <a:rPr lang="en-GB" sz="4000" b="1">
                <a:solidFill>
                  <a:srgbClr val="54A021">
                    <a:lumMod val="50000"/>
                  </a:srgbClr>
                </a:solidFill>
                <a:ea typeface="+mn-ea"/>
                <a:cs typeface="+mn-cs"/>
              </a:rPr>
              <a:t>Macmillan Palliative &amp; End of Life Care Project</a:t>
            </a:r>
            <a:br>
              <a:rPr lang="en-GB" sz="4000">
                <a:solidFill>
                  <a:srgbClr val="54A021">
                    <a:lumMod val="50000"/>
                  </a:srgbClr>
                </a:solidFill>
                <a:ea typeface="+mn-ea"/>
                <a:cs typeface="+mn-cs"/>
              </a:rPr>
            </a:br>
            <a:r>
              <a:rPr lang="en-GB" sz="2800" b="1">
                <a:solidFill>
                  <a:srgbClr val="002060"/>
                </a:solidFill>
                <a:ea typeface="+mn-ea"/>
                <a:cs typeface="+mn-cs"/>
              </a:rPr>
              <a:t>A Partnership Project: Macmillan and Scottish Ambulance Service</a:t>
            </a:r>
            <a:endParaRPr lang="en-GB" sz="2800"/>
          </a:p>
        </p:txBody>
      </p:sp>
      <p:sp>
        <p:nvSpPr>
          <p:cNvPr id="14" name="TextBox 13">
            <a:extLst>
              <a:ext uri="{FF2B5EF4-FFF2-40B4-BE49-F238E27FC236}">
                <a16:creationId xmlns:a16="http://schemas.microsoft.com/office/drawing/2014/main" id="{87575D9C-9EC0-169B-C28A-487BEB16908E}"/>
              </a:ext>
            </a:extLst>
          </p:cNvPr>
          <p:cNvSpPr txBox="1"/>
          <p:nvPr/>
        </p:nvSpPr>
        <p:spPr>
          <a:xfrm>
            <a:off x="437882" y="3134812"/>
            <a:ext cx="11397803" cy="1200329"/>
          </a:xfrm>
          <a:prstGeom prst="rect">
            <a:avLst/>
          </a:prstGeom>
          <a:noFill/>
        </p:spPr>
        <p:txBody>
          <a:bodyPr wrap="square">
            <a:spAutoFit/>
          </a:bodyPr>
          <a:lstStyle/>
          <a:p>
            <a:pPr algn="r"/>
            <a:r>
              <a:rPr lang="en-GB" sz="3600">
                <a:solidFill>
                  <a:srgbClr val="54A021">
                    <a:lumMod val="50000"/>
                  </a:srgbClr>
                </a:solidFill>
                <a:latin typeface="Trebuchet MS"/>
                <a:cs typeface="Arial"/>
              </a:rPr>
              <a:t>Impacting outcomes and experiences at the heart of the system</a:t>
            </a:r>
            <a:endParaRPr lang="en-GB" sz="3600"/>
          </a:p>
        </p:txBody>
      </p:sp>
      <p:sp>
        <p:nvSpPr>
          <p:cNvPr id="16" name="TextBox 15">
            <a:extLst>
              <a:ext uri="{FF2B5EF4-FFF2-40B4-BE49-F238E27FC236}">
                <a16:creationId xmlns:a16="http://schemas.microsoft.com/office/drawing/2014/main" id="{051CB08F-B2F6-68C6-48AB-A88F7F7F73D6}"/>
              </a:ext>
            </a:extLst>
          </p:cNvPr>
          <p:cNvSpPr txBox="1"/>
          <p:nvPr/>
        </p:nvSpPr>
        <p:spPr>
          <a:xfrm>
            <a:off x="8313968" y="5621427"/>
            <a:ext cx="6613300" cy="369332"/>
          </a:xfrm>
          <a:prstGeom prst="rect">
            <a:avLst/>
          </a:prstGeom>
          <a:noFill/>
        </p:spPr>
        <p:txBody>
          <a:bodyPr wrap="square">
            <a:spAutoFit/>
          </a:bodyPr>
          <a:lstStyle/>
          <a:p>
            <a:r>
              <a:rPr kumimoji="0" lang="en-GB" sz="1800" b="1" i="0" u="none" strike="noStrike" kern="1200" cap="none" spc="0" normalizeH="0" baseline="0" noProof="0">
                <a:ln>
                  <a:noFill/>
                </a:ln>
                <a:solidFill>
                  <a:schemeClr val="accent6">
                    <a:lumMod val="50000"/>
                  </a:schemeClr>
                </a:solidFill>
                <a:effectLst/>
                <a:uLnTx/>
                <a:uFillTx/>
                <a:latin typeface="Trebuchet MS" panose="020B0603020202020204"/>
                <a:ea typeface="+mn-ea"/>
                <a:cs typeface="+mn-cs"/>
              </a:rPr>
              <a:t>Programme Lead: Scott Mackinnon</a:t>
            </a:r>
            <a:endParaRPr lang="en-GB">
              <a:solidFill>
                <a:schemeClr val="accent6">
                  <a:lumMod val="50000"/>
                </a:schemeClr>
              </a:solidFill>
            </a:endParaRPr>
          </a:p>
        </p:txBody>
      </p:sp>
      <p:sp>
        <p:nvSpPr>
          <p:cNvPr id="2" name="Footer Placeholder 1">
            <a:extLst>
              <a:ext uri="{FF2B5EF4-FFF2-40B4-BE49-F238E27FC236}">
                <a16:creationId xmlns:a16="http://schemas.microsoft.com/office/drawing/2014/main" id="{074474BB-F6A7-805A-B30C-4A0EE30D54AC}"/>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212667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941D5-75B7-F380-47E5-ADB3631F1A5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776AFD9-2C9C-42B8-DD0E-38C411FE8944}"/>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7EE97BD-315C-46C3-1570-8A42EFA77A8E}"/>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7902F440-4BBC-0EF5-A911-1E60879F0587}"/>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8C7E4C90-F61B-EDAB-3796-B0BA1483EA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585806EA-A96E-26CD-B26C-E439FCDC4171}"/>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CC54DCB8-8587-290D-9F2A-3A2A1ED8E2FB}"/>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0BE50F65-B92B-49BF-0A96-F5600B5B3155}"/>
              </a:ext>
            </a:extLst>
          </p:cNvPr>
          <p:cNvPicPr>
            <a:picLocks noChangeAspect="1"/>
          </p:cNvPicPr>
          <p:nvPr/>
        </p:nvPicPr>
        <p:blipFill>
          <a:blip r:embed="rId5">
            <a:alphaModFix amt="28000"/>
          </a:blip>
          <a:stretch>
            <a:fillRect/>
          </a:stretch>
        </p:blipFill>
        <p:spPr>
          <a:xfrm>
            <a:off x="0" y="1162433"/>
            <a:ext cx="12192000" cy="4919472"/>
          </a:xfrm>
          <a:prstGeom prst="rect">
            <a:avLst/>
          </a:prstGeom>
        </p:spPr>
      </p:pic>
      <p:sp>
        <p:nvSpPr>
          <p:cNvPr id="3" name="TextBox 2">
            <a:extLst>
              <a:ext uri="{FF2B5EF4-FFF2-40B4-BE49-F238E27FC236}">
                <a16:creationId xmlns:a16="http://schemas.microsoft.com/office/drawing/2014/main" id="{9F10B7B5-6805-1DD2-E346-FD7FAFEDC9E7}"/>
              </a:ext>
            </a:extLst>
          </p:cNvPr>
          <p:cNvSpPr txBox="1"/>
          <p:nvPr/>
        </p:nvSpPr>
        <p:spPr>
          <a:xfrm>
            <a:off x="184834" y="1420534"/>
            <a:ext cx="10762207" cy="523220"/>
          </a:xfrm>
          <a:prstGeom prst="rect">
            <a:avLst/>
          </a:prstGeom>
          <a:noFill/>
        </p:spPr>
        <p:txBody>
          <a:bodyPr wrap="square">
            <a:spAutoFit/>
          </a:bodyPr>
          <a:lstStyle/>
          <a:p>
            <a:r>
              <a:rPr lang="en-GB" sz="2800" b="1" i="0">
                <a:solidFill>
                  <a:schemeClr val="accent6">
                    <a:lumMod val="50000"/>
                  </a:schemeClr>
                </a:solidFill>
                <a:effectLst/>
                <a:latin typeface="Arial" panose="020B0604020202020204" pitchFamily="34" charset="0"/>
              </a:rPr>
              <a:t>The Scottish Context</a:t>
            </a:r>
            <a:endParaRPr lang="en-GB" sz="2800">
              <a:solidFill>
                <a:schemeClr val="accent6">
                  <a:lumMod val="50000"/>
                </a:schemeClr>
              </a:solidFill>
            </a:endParaRPr>
          </a:p>
        </p:txBody>
      </p:sp>
      <p:sp>
        <p:nvSpPr>
          <p:cNvPr id="6" name="Arrow: Down 5">
            <a:extLst>
              <a:ext uri="{FF2B5EF4-FFF2-40B4-BE49-F238E27FC236}">
                <a16:creationId xmlns:a16="http://schemas.microsoft.com/office/drawing/2014/main" id="{077F7F03-A004-E64C-DE56-1133A9E7A67E}"/>
              </a:ext>
            </a:extLst>
          </p:cNvPr>
          <p:cNvSpPr/>
          <p:nvPr/>
        </p:nvSpPr>
        <p:spPr>
          <a:xfrm rot="10800000">
            <a:off x="734096" y="2137892"/>
            <a:ext cx="566670" cy="69740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339A301-DE94-F155-F5B2-D4F3D6EC849F}"/>
              </a:ext>
            </a:extLst>
          </p:cNvPr>
          <p:cNvSpPr txBox="1"/>
          <p:nvPr/>
        </p:nvSpPr>
        <p:spPr>
          <a:xfrm>
            <a:off x="1447800" y="2362725"/>
            <a:ext cx="10504868" cy="369332"/>
          </a:xfrm>
          <a:prstGeom prst="rect">
            <a:avLst/>
          </a:prstGeom>
          <a:noFill/>
        </p:spPr>
        <p:txBody>
          <a:bodyPr wrap="square" rtlCol="0">
            <a:spAutoFit/>
          </a:bodyPr>
          <a:lstStyle/>
          <a:p>
            <a:r>
              <a:rPr lang="en-GB"/>
              <a:t>Increase in population living longer with complex and life limiting conditions</a:t>
            </a:r>
          </a:p>
        </p:txBody>
      </p:sp>
      <p:sp>
        <p:nvSpPr>
          <p:cNvPr id="14" name="TextBox 13">
            <a:extLst>
              <a:ext uri="{FF2B5EF4-FFF2-40B4-BE49-F238E27FC236}">
                <a16:creationId xmlns:a16="http://schemas.microsoft.com/office/drawing/2014/main" id="{65B91933-9D92-BF95-B491-D825586A2FCC}"/>
              </a:ext>
            </a:extLst>
          </p:cNvPr>
          <p:cNvSpPr txBox="1"/>
          <p:nvPr/>
        </p:nvSpPr>
        <p:spPr>
          <a:xfrm>
            <a:off x="1447800" y="2994773"/>
            <a:ext cx="10504868" cy="646331"/>
          </a:xfrm>
          <a:prstGeom prst="rect">
            <a:avLst/>
          </a:prstGeom>
          <a:noFill/>
        </p:spPr>
        <p:txBody>
          <a:bodyPr wrap="square" rtlCol="0">
            <a:spAutoFit/>
          </a:bodyPr>
          <a:lstStyle/>
          <a:p>
            <a:r>
              <a:rPr lang="en-GB"/>
              <a:t>Annual deaths in Scotland projected to rise by 13.% by 2040 with 74%-95% potentially </a:t>
            </a:r>
          </a:p>
          <a:p>
            <a:r>
              <a:rPr lang="en-GB"/>
              <a:t>benefitting from Palliative Care</a:t>
            </a:r>
          </a:p>
        </p:txBody>
      </p:sp>
      <p:sp>
        <p:nvSpPr>
          <p:cNvPr id="16" name="TextBox 15">
            <a:extLst>
              <a:ext uri="{FF2B5EF4-FFF2-40B4-BE49-F238E27FC236}">
                <a16:creationId xmlns:a16="http://schemas.microsoft.com/office/drawing/2014/main" id="{A77151AD-67C4-2D52-D0F5-6C689081ED51}"/>
              </a:ext>
            </a:extLst>
          </p:cNvPr>
          <p:cNvSpPr txBox="1"/>
          <p:nvPr/>
        </p:nvSpPr>
        <p:spPr>
          <a:xfrm>
            <a:off x="749440" y="4953508"/>
            <a:ext cx="9941833" cy="369332"/>
          </a:xfrm>
          <a:prstGeom prst="rect">
            <a:avLst/>
          </a:prstGeom>
          <a:noFill/>
        </p:spPr>
        <p:txBody>
          <a:bodyPr wrap="square">
            <a:spAutoFit/>
          </a:bodyPr>
          <a:lstStyle/>
          <a:p>
            <a:pPr marL="685800" lvl="1">
              <a:spcAft>
                <a:spcPts val="600"/>
              </a:spcAft>
            </a:pPr>
            <a:r>
              <a:rPr lang="en-GB">
                <a:solidFill>
                  <a:srgbClr val="333333"/>
                </a:solidFill>
                <a:latin typeface="Arial" panose="020B0604020202020204" pitchFamily="34" charset="0"/>
              </a:rPr>
              <a:t>Multimorbidity projected to affect 43.5% of all deaths by 2040 (82% increase from 2017)</a:t>
            </a:r>
            <a:endParaRPr lang="en-GB" sz="1800" b="0" i="0">
              <a:solidFill>
                <a:srgbClr val="333333"/>
              </a:solidFill>
              <a:effectLst/>
              <a:latin typeface="Arial" panose="020B0604020202020204" pitchFamily="34" charset="0"/>
            </a:endParaRPr>
          </a:p>
        </p:txBody>
      </p:sp>
      <p:sp>
        <p:nvSpPr>
          <p:cNvPr id="18" name="Arrow: Down 17">
            <a:extLst>
              <a:ext uri="{FF2B5EF4-FFF2-40B4-BE49-F238E27FC236}">
                <a16:creationId xmlns:a16="http://schemas.microsoft.com/office/drawing/2014/main" id="{D8CBBA70-E94D-D5B7-21E0-7B613A737489}"/>
              </a:ext>
            </a:extLst>
          </p:cNvPr>
          <p:cNvSpPr/>
          <p:nvPr/>
        </p:nvSpPr>
        <p:spPr>
          <a:xfrm rot="10800000">
            <a:off x="719070" y="4624309"/>
            <a:ext cx="566670" cy="69740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D8220333-C586-158C-95C7-0997131CCF86}"/>
              </a:ext>
            </a:extLst>
          </p:cNvPr>
          <p:cNvSpPr/>
          <p:nvPr/>
        </p:nvSpPr>
        <p:spPr>
          <a:xfrm rot="10800000">
            <a:off x="734096" y="3777824"/>
            <a:ext cx="566670" cy="69740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0" name="Arrow: Down 19">
            <a:extLst>
              <a:ext uri="{FF2B5EF4-FFF2-40B4-BE49-F238E27FC236}">
                <a16:creationId xmlns:a16="http://schemas.microsoft.com/office/drawing/2014/main" id="{BA33F906-418E-A87C-C495-2BC709169583}"/>
              </a:ext>
            </a:extLst>
          </p:cNvPr>
          <p:cNvSpPr/>
          <p:nvPr/>
        </p:nvSpPr>
        <p:spPr>
          <a:xfrm rot="10800000">
            <a:off x="753414" y="2942947"/>
            <a:ext cx="566670" cy="69740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F9353405-CF0F-8C4D-1878-02EBC6411669}"/>
              </a:ext>
            </a:extLst>
          </p:cNvPr>
          <p:cNvSpPr txBox="1"/>
          <p:nvPr/>
        </p:nvSpPr>
        <p:spPr>
          <a:xfrm>
            <a:off x="1447800" y="3917445"/>
            <a:ext cx="8345510" cy="646331"/>
          </a:xfrm>
          <a:prstGeom prst="rect">
            <a:avLst/>
          </a:prstGeom>
          <a:noFill/>
        </p:spPr>
        <p:txBody>
          <a:bodyPr wrap="square">
            <a:spAutoFit/>
          </a:bodyPr>
          <a:lstStyle/>
          <a:p>
            <a:r>
              <a:rPr lang="en-GB"/>
              <a:t>Significant projected increase in deaths due to cancer (21%) and dementia (185%) by 2040. </a:t>
            </a:r>
          </a:p>
        </p:txBody>
      </p:sp>
      <p:sp>
        <p:nvSpPr>
          <p:cNvPr id="2" name="Footer Placeholder 1">
            <a:extLst>
              <a:ext uri="{FF2B5EF4-FFF2-40B4-BE49-F238E27FC236}">
                <a16:creationId xmlns:a16="http://schemas.microsoft.com/office/drawing/2014/main" id="{DB1C581B-A752-3323-930E-308911F1485D}"/>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701132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9F8B-F2EF-9C64-B0AB-D70E808205A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00C8B9E-1A8C-EC54-6C17-3D7B4DE052CD}"/>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546115A-A7C9-F516-A34F-18F39AD347B2}"/>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FD9CB68B-5125-A477-30D6-35E7A30BFDE8}"/>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C529C849-5748-EE60-5AAE-216FE569A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63881896-8254-6A40-121B-8DCFBA590CC8}"/>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936FCAF6-37CE-B1FE-FA71-1EEA2B5906E3}"/>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2371004C-47F6-6139-B624-56EF3F06D771}"/>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3" name="TextBox 2">
            <a:extLst>
              <a:ext uri="{FF2B5EF4-FFF2-40B4-BE49-F238E27FC236}">
                <a16:creationId xmlns:a16="http://schemas.microsoft.com/office/drawing/2014/main" id="{34D338A5-5B4E-F74B-C2B8-66BF3C1E4928}"/>
              </a:ext>
            </a:extLst>
          </p:cNvPr>
          <p:cNvSpPr txBox="1"/>
          <p:nvPr/>
        </p:nvSpPr>
        <p:spPr>
          <a:xfrm>
            <a:off x="184835" y="1394902"/>
            <a:ext cx="6613300" cy="523220"/>
          </a:xfrm>
          <a:prstGeom prst="rect">
            <a:avLst/>
          </a:prstGeom>
          <a:noFill/>
        </p:spPr>
        <p:txBody>
          <a:bodyPr wrap="square">
            <a:spAutoFit/>
          </a:bodyPr>
          <a:lstStyle/>
          <a:p>
            <a:r>
              <a:rPr lang="en-GB" sz="2800" b="1" i="0">
                <a:solidFill>
                  <a:srgbClr val="007F3B"/>
                </a:solidFill>
                <a:effectLst/>
                <a:latin typeface="Arial" panose="020B0604020202020204" pitchFamily="34" charset="0"/>
              </a:rPr>
              <a:t>The Scottish Context</a:t>
            </a:r>
            <a:endParaRPr lang="en-GB" sz="2800"/>
          </a:p>
        </p:txBody>
      </p:sp>
      <p:sp>
        <p:nvSpPr>
          <p:cNvPr id="7" name="TextBox 6">
            <a:extLst>
              <a:ext uri="{FF2B5EF4-FFF2-40B4-BE49-F238E27FC236}">
                <a16:creationId xmlns:a16="http://schemas.microsoft.com/office/drawing/2014/main" id="{06893D00-5741-4036-A80C-AFF98E489840}"/>
              </a:ext>
            </a:extLst>
          </p:cNvPr>
          <p:cNvSpPr txBox="1"/>
          <p:nvPr/>
        </p:nvSpPr>
        <p:spPr>
          <a:xfrm>
            <a:off x="4810125" y="1733798"/>
            <a:ext cx="6613300" cy="3862596"/>
          </a:xfrm>
          <a:prstGeom prst="rect">
            <a:avLst/>
          </a:prstGeom>
          <a:noFill/>
        </p:spPr>
        <p:txBody>
          <a:bodyPr wrap="square">
            <a:spAutoFit/>
          </a:bodyPr>
          <a:lstStyle/>
          <a:p>
            <a:pPr marL="457200" lvl="1" indent="0" algn="l">
              <a:spcAft>
                <a:spcPts val="600"/>
              </a:spcAft>
              <a:buNone/>
            </a:pPr>
            <a:endParaRPr lang="en-GB" sz="2000" b="0" i="0">
              <a:solidFill>
                <a:srgbClr val="333333"/>
              </a:solidFill>
              <a:effectLst/>
              <a:latin typeface="Arial" panose="020B0604020202020204" pitchFamily="34" charset="0"/>
            </a:endParaRPr>
          </a:p>
          <a:p>
            <a:pPr lvl="1" algn="l">
              <a:spcAft>
                <a:spcPts val="600"/>
              </a:spcAft>
            </a:pPr>
            <a:r>
              <a:rPr lang="en-GB" sz="2000" b="0" i="0">
                <a:solidFill>
                  <a:srgbClr val="333333"/>
                </a:solidFill>
                <a:effectLst/>
                <a:latin typeface="Arial" panose="020B0604020202020204" pitchFamily="34" charset="0"/>
              </a:rPr>
              <a:t>SAS clinicians are frequently the first point of contact for PEOLC crises.</a:t>
            </a:r>
          </a:p>
          <a:p>
            <a:pPr lvl="1" algn="l">
              <a:spcAft>
                <a:spcPts val="600"/>
              </a:spcAft>
            </a:pPr>
            <a:endParaRPr lang="en-GB" sz="2000" b="0" i="0">
              <a:solidFill>
                <a:srgbClr val="333333"/>
              </a:solidFill>
              <a:effectLst/>
              <a:latin typeface="Arial" panose="020B0604020202020204" pitchFamily="34" charset="0"/>
            </a:endParaRPr>
          </a:p>
          <a:p>
            <a:pPr lvl="1" algn="l">
              <a:spcAft>
                <a:spcPts val="600"/>
              </a:spcAft>
            </a:pPr>
            <a:r>
              <a:rPr lang="en-GB" sz="2000" b="0" i="0">
                <a:solidFill>
                  <a:srgbClr val="333333"/>
                </a:solidFill>
                <a:effectLst/>
                <a:latin typeface="Arial" panose="020B0604020202020204" pitchFamily="34" charset="0"/>
              </a:rPr>
              <a:t>Nearly 20% of SAS emergency calls (approx. 136,811 in 2023) relate to patients with palliative care considerations. </a:t>
            </a:r>
          </a:p>
          <a:p>
            <a:pPr lvl="1" algn="l">
              <a:spcAft>
                <a:spcPts val="600"/>
              </a:spcAft>
            </a:pPr>
            <a:endParaRPr lang="en-GB" sz="2000" b="0" i="0">
              <a:solidFill>
                <a:srgbClr val="333333"/>
              </a:solidFill>
              <a:effectLst/>
              <a:latin typeface="Arial" panose="020B0604020202020204" pitchFamily="34" charset="0"/>
            </a:endParaRPr>
          </a:p>
          <a:p>
            <a:pPr lvl="1" algn="l">
              <a:spcAft>
                <a:spcPts val="600"/>
              </a:spcAft>
            </a:pPr>
            <a:r>
              <a:rPr lang="en-GB" sz="2000" b="0" i="0">
                <a:solidFill>
                  <a:srgbClr val="333333"/>
                </a:solidFill>
                <a:effectLst/>
                <a:latin typeface="Arial" panose="020B0604020202020204" pitchFamily="34" charset="0"/>
              </a:rPr>
              <a:t>End-of-life care demand (patients dying within 6 months of a call) accounts for approx. 7% of annual SAS emergency demand. </a:t>
            </a:r>
            <a:endParaRPr lang="en-GB" sz="2000" i="1">
              <a:solidFill>
                <a:srgbClr val="555555"/>
              </a:solidFill>
              <a:latin typeface="Arial" panose="020B0604020202020204" pitchFamily="34" charset="0"/>
            </a:endParaRPr>
          </a:p>
        </p:txBody>
      </p:sp>
      <p:sp>
        <p:nvSpPr>
          <p:cNvPr id="6" name="TextBox 5">
            <a:extLst>
              <a:ext uri="{FF2B5EF4-FFF2-40B4-BE49-F238E27FC236}">
                <a16:creationId xmlns:a16="http://schemas.microsoft.com/office/drawing/2014/main" id="{F74EEA6D-E9F0-DBE4-0C62-5B9F9EAC2A92}"/>
              </a:ext>
            </a:extLst>
          </p:cNvPr>
          <p:cNvSpPr txBox="1"/>
          <p:nvPr/>
        </p:nvSpPr>
        <p:spPr>
          <a:xfrm>
            <a:off x="0" y="2287941"/>
            <a:ext cx="3713408" cy="1200329"/>
          </a:xfrm>
          <a:prstGeom prst="rect">
            <a:avLst/>
          </a:prstGeom>
          <a:noFill/>
        </p:spPr>
        <p:txBody>
          <a:bodyPr wrap="square">
            <a:spAutoFit/>
          </a:bodyPr>
          <a:lstStyle/>
          <a:p>
            <a:pPr marL="457200" lvl="1" indent="0" algn="l">
              <a:spcAft>
                <a:spcPts val="600"/>
              </a:spcAft>
              <a:buNone/>
            </a:pPr>
            <a:r>
              <a:rPr lang="en-GB" sz="2400" b="1" i="0">
                <a:solidFill>
                  <a:schemeClr val="accent6">
                    <a:lumMod val="50000"/>
                  </a:schemeClr>
                </a:solidFill>
                <a:effectLst/>
                <a:latin typeface="Arial" panose="020B0604020202020204" pitchFamily="34" charset="0"/>
              </a:rPr>
              <a:t>The Ambulance Service at the Forefront:</a:t>
            </a:r>
          </a:p>
        </p:txBody>
      </p:sp>
      <p:pic>
        <p:nvPicPr>
          <p:cNvPr id="14" name="Graphic 13" descr="Ambulance with solid fill">
            <a:extLst>
              <a:ext uri="{FF2B5EF4-FFF2-40B4-BE49-F238E27FC236}">
                <a16:creationId xmlns:a16="http://schemas.microsoft.com/office/drawing/2014/main" id="{AC47D61A-B550-71AA-1E0A-40AA93BBFA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35003" y="1973705"/>
            <a:ext cx="914400" cy="914400"/>
          </a:xfrm>
          <a:prstGeom prst="rect">
            <a:avLst/>
          </a:prstGeom>
        </p:spPr>
      </p:pic>
      <p:pic>
        <p:nvPicPr>
          <p:cNvPr id="15" name="Graphic 14" descr="Ambulance with solid fill">
            <a:extLst>
              <a:ext uri="{FF2B5EF4-FFF2-40B4-BE49-F238E27FC236}">
                <a16:creationId xmlns:a16="http://schemas.microsoft.com/office/drawing/2014/main" id="{F8E6B2C4-EBB1-840A-D888-85E42BF4E2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52925" y="4383068"/>
            <a:ext cx="914400" cy="914400"/>
          </a:xfrm>
          <a:prstGeom prst="rect">
            <a:avLst/>
          </a:prstGeom>
        </p:spPr>
      </p:pic>
      <p:pic>
        <p:nvPicPr>
          <p:cNvPr id="16" name="Graphic 15" descr="Ambulance with solid fill">
            <a:extLst>
              <a:ext uri="{FF2B5EF4-FFF2-40B4-BE49-F238E27FC236}">
                <a16:creationId xmlns:a16="http://schemas.microsoft.com/office/drawing/2014/main" id="{D999B7C8-1C31-AD9C-1789-B567EA7201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94835" y="3131909"/>
            <a:ext cx="914400" cy="914400"/>
          </a:xfrm>
          <a:prstGeom prst="rect">
            <a:avLst/>
          </a:prstGeom>
        </p:spPr>
      </p:pic>
      <p:sp>
        <p:nvSpPr>
          <p:cNvPr id="2" name="Footer Placeholder 1">
            <a:extLst>
              <a:ext uri="{FF2B5EF4-FFF2-40B4-BE49-F238E27FC236}">
                <a16:creationId xmlns:a16="http://schemas.microsoft.com/office/drawing/2014/main" id="{BD1EFC33-7623-A2E8-BF43-2C602D43AFFB}"/>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951798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6F0D1-A6E9-D171-DD83-DD06DF3DA9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36E3A1-D944-7F66-2F95-08CF23AE1794}"/>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37289DD-404A-F9A7-2C59-7DAD46C14FE2}"/>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A47E3C1A-8C6A-B340-2BD8-C7E3DEDBB960}"/>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2051B5C2-6338-615E-88CD-15FADB469C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CFA4A18C-C276-F818-A8AD-AE325184A0C3}"/>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1AF03D44-B1B2-DCAE-DB6A-3E98B80843F8}"/>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E489C5D9-B5D7-6DCD-21AC-D60D93B4022B}"/>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3" name="TextBox 2">
            <a:extLst>
              <a:ext uri="{FF2B5EF4-FFF2-40B4-BE49-F238E27FC236}">
                <a16:creationId xmlns:a16="http://schemas.microsoft.com/office/drawing/2014/main" id="{996714A8-4062-E16F-3CEE-39EAEE6DC229}"/>
              </a:ext>
            </a:extLst>
          </p:cNvPr>
          <p:cNvSpPr txBox="1"/>
          <p:nvPr/>
        </p:nvSpPr>
        <p:spPr>
          <a:xfrm>
            <a:off x="199425" y="1386078"/>
            <a:ext cx="6613300" cy="523220"/>
          </a:xfrm>
          <a:prstGeom prst="rect">
            <a:avLst/>
          </a:prstGeom>
          <a:noFill/>
        </p:spPr>
        <p:txBody>
          <a:bodyPr wrap="square">
            <a:spAutoFit/>
          </a:bodyPr>
          <a:lstStyle/>
          <a:p>
            <a:r>
              <a:rPr lang="en-GB" sz="2800" b="1" i="0">
                <a:solidFill>
                  <a:schemeClr val="accent6">
                    <a:lumMod val="50000"/>
                  </a:schemeClr>
                </a:solidFill>
                <a:effectLst/>
                <a:latin typeface="Arial" panose="020B0604020202020204" pitchFamily="34" charset="0"/>
              </a:rPr>
              <a:t>The Unmet Need</a:t>
            </a:r>
            <a:endParaRPr lang="en-GB" sz="2800">
              <a:solidFill>
                <a:schemeClr val="accent6">
                  <a:lumMod val="50000"/>
                </a:schemeClr>
              </a:solidFill>
            </a:endParaRPr>
          </a:p>
        </p:txBody>
      </p:sp>
      <p:sp>
        <p:nvSpPr>
          <p:cNvPr id="16" name="TextBox 15">
            <a:extLst>
              <a:ext uri="{FF2B5EF4-FFF2-40B4-BE49-F238E27FC236}">
                <a16:creationId xmlns:a16="http://schemas.microsoft.com/office/drawing/2014/main" id="{1E780F72-CDD2-7151-5C10-207F912C6224}"/>
              </a:ext>
            </a:extLst>
          </p:cNvPr>
          <p:cNvSpPr txBox="1"/>
          <p:nvPr/>
        </p:nvSpPr>
        <p:spPr>
          <a:xfrm>
            <a:off x="5379275" y="1707116"/>
            <a:ext cx="6613300" cy="3477875"/>
          </a:xfrm>
          <a:prstGeom prst="rect">
            <a:avLst/>
          </a:prstGeom>
          <a:noFill/>
        </p:spPr>
        <p:txBody>
          <a:bodyPr wrap="square">
            <a:spAutoFit/>
          </a:bodyPr>
          <a:lstStyle/>
          <a:p>
            <a:endParaRPr lang="en-GB" sz="2000" b="1"/>
          </a:p>
          <a:p>
            <a:r>
              <a:rPr lang="en-GB" sz="2000"/>
              <a:t>Ensuring timely, appropriate, compassionate care aligned with patient wishes.</a:t>
            </a:r>
          </a:p>
          <a:p>
            <a:endParaRPr lang="en-GB" sz="2000"/>
          </a:p>
          <a:p>
            <a:endParaRPr lang="en-GB" sz="2000"/>
          </a:p>
          <a:p>
            <a:r>
              <a:rPr lang="en-GB" sz="2000"/>
              <a:t>Reducing avoidable hospital admissions.</a:t>
            </a:r>
          </a:p>
          <a:p>
            <a:endParaRPr lang="en-GB" sz="2000"/>
          </a:p>
          <a:p>
            <a:endParaRPr lang="en-GB" sz="2000"/>
          </a:p>
          <a:p>
            <a:r>
              <a:rPr lang="en-GB" sz="2000"/>
              <a:t>Addressing gaps: Lack of formal PEOLC education, absence of specific patient pathways, and limited professional-to-professional support for SAS clinicians. </a:t>
            </a:r>
          </a:p>
        </p:txBody>
      </p:sp>
      <p:sp>
        <p:nvSpPr>
          <p:cNvPr id="6" name="TextBox 5">
            <a:extLst>
              <a:ext uri="{FF2B5EF4-FFF2-40B4-BE49-F238E27FC236}">
                <a16:creationId xmlns:a16="http://schemas.microsoft.com/office/drawing/2014/main" id="{6E458E7B-780B-3A7F-95E5-4C4E7AE9008C}"/>
              </a:ext>
            </a:extLst>
          </p:cNvPr>
          <p:cNvSpPr txBox="1"/>
          <p:nvPr/>
        </p:nvSpPr>
        <p:spPr>
          <a:xfrm>
            <a:off x="199425" y="2385508"/>
            <a:ext cx="3149082" cy="707886"/>
          </a:xfrm>
          <a:prstGeom prst="rect">
            <a:avLst/>
          </a:prstGeom>
          <a:noFill/>
        </p:spPr>
        <p:txBody>
          <a:bodyPr wrap="square">
            <a:spAutoFit/>
          </a:bodyPr>
          <a:lstStyle/>
          <a:p>
            <a:r>
              <a:rPr lang="en-GB" sz="2000" b="1">
                <a:solidFill>
                  <a:schemeClr val="accent6">
                    <a:lumMod val="50000"/>
                  </a:schemeClr>
                </a:solidFill>
              </a:rPr>
              <a:t>The Challenge: </a:t>
            </a:r>
          </a:p>
          <a:p>
            <a:r>
              <a:rPr lang="en-GB" sz="2000" b="1">
                <a:solidFill>
                  <a:schemeClr val="accent6">
                    <a:lumMod val="50000"/>
                  </a:schemeClr>
                </a:solidFill>
              </a:rPr>
              <a:t>(Identified Pre-Project)</a:t>
            </a:r>
          </a:p>
        </p:txBody>
      </p:sp>
      <p:pic>
        <p:nvPicPr>
          <p:cNvPr id="10" name="Graphic 9" descr="Hourglass Finished with solid fill">
            <a:extLst>
              <a:ext uri="{FF2B5EF4-FFF2-40B4-BE49-F238E27FC236}">
                <a16:creationId xmlns:a16="http://schemas.microsoft.com/office/drawing/2014/main" id="{4FFB8BF3-628B-742F-827F-231C2C70C1E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22299" y="2043779"/>
            <a:ext cx="745026" cy="745026"/>
          </a:xfrm>
          <a:prstGeom prst="rect">
            <a:avLst/>
          </a:prstGeom>
        </p:spPr>
      </p:pic>
      <p:pic>
        <p:nvPicPr>
          <p:cNvPr id="15" name="Graphic 14" descr="Hospital with solid fill">
            <a:extLst>
              <a:ext uri="{FF2B5EF4-FFF2-40B4-BE49-F238E27FC236}">
                <a16:creationId xmlns:a16="http://schemas.microsoft.com/office/drawing/2014/main" id="{64C27079-8115-A70C-2054-EBF603BFF0A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64875" y="2988853"/>
            <a:ext cx="914400" cy="914400"/>
          </a:xfrm>
          <a:prstGeom prst="rect">
            <a:avLst/>
          </a:prstGeom>
        </p:spPr>
      </p:pic>
      <p:pic>
        <p:nvPicPr>
          <p:cNvPr id="18" name="Graphic 17" descr="Books with solid fill">
            <a:extLst>
              <a:ext uri="{FF2B5EF4-FFF2-40B4-BE49-F238E27FC236}">
                <a16:creationId xmlns:a16="http://schemas.microsoft.com/office/drawing/2014/main" id="{54A9B537-E8A6-89CA-AB54-E9BF37CEA44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34824" y="4190226"/>
            <a:ext cx="914400" cy="914400"/>
          </a:xfrm>
          <a:prstGeom prst="rect">
            <a:avLst/>
          </a:prstGeom>
        </p:spPr>
      </p:pic>
      <p:sp>
        <p:nvSpPr>
          <p:cNvPr id="2" name="Footer Placeholder 1">
            <a:extLst>
              <a:ext uri="{FF2B5EF4-FFF2-40B4-BE49-F238E27FC236}">
                <a16:creationId xmlns:a16="http://schemas.microsoft.com/office/drawing/2014/main" id="{9DB00578-8CD8-CCFA-66F0-881E885B8B09}"/>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2972498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E8AC0-D972-0F38-9EC9-62DB99D1040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3D35E1-1BCF-4C6F-554C-1A3BC351EA31}"/>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4441186-5FFA-658A-9298-40C7309B1EE6}"/>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D032FA1A-2143-501A-A27F-B287288F3669}"/>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F1C368DC-6EA0-F87D-6C7B-B7195DB12F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741411B4-7E3F-E7A8-CCC7-EC82E0817142}"/>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80A6D7D9-58F4-954F-2921-E0090105BA1D}"/>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9D5D4030-B7AD-1F5D-B567-E5F30B9EFEEE}"/>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2" name="Content Placeholder 2">
            <a:extLst>
              <a:ext uri="{FF2B5EF4-FFF2-40B4-BE49-F238E27FC236}">
                <a16:creationId xmlns:a16="http://schemas.microsoft.com/office/drawing/2014/main" id="{BED7783B-E573-C69F-E6D7-9E7884D92575}"/>
              </a:ext>
            </a:extLst>
          </p:cNvPr>
          <p:cNvGraphicFramePr>
            <a:graphicFrameLocks/>
          </p:cNvGraphicFramePr>
          <p:nvPr>
            <p:extLst>
              <p:ext uri="{D42A27DB-BD31-4B8C-83A1-F6EECF244321}">
                <p14:modId xmlns:p14="http://schemas.microsoft.com/office/powerpoint/2010/main" val="4056326062"/>
              </p:ext>
            </p:extLst>
          </p:nvPr>
        </p:nvGraphicFramePr>
        <p:xfrm>
          <a:off x="1300766" y="2012745"/>
          <a:ext cx="9618133" cy="40934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050B06BD-19B9-1B15-F33D-01336F5CCA0D}"/>
              </a:ext>
            </a:extLst>
          </p:cNvPr>
          <p:cNvSpPr txBox="1"/>
          <p:nvPr/>
        </p:nvSpPr>
        <p:spPr>
          <a:xfrm>
            <a:off x="910644" y="1304310"/>
            <a:ext cx="10370712" cy="646331"/>
          </a:xfrm>
          <a:prstGeom prst="rect">
            <a:avLst/>
          </a:prstGeom>
          <a:noFill/>
        </p:spPr>
        <p:txBody>
          <a:bodyPr wrap="square">
            <a:spAutoFit/>
          </a:bodyPr>
          <a:lstStyle/>
          <a:p>
            <a:r>
              <a:rPr lang="en-GB" sz="3600" b="1" i="0">
                <a:solidFill>
                  <a:schemeClr val="accent6">
                    <a:lumMod val="50000"/>
                  </a:schemeClr>
                </a:solidFill>
                <a:effectLst/>
                <a:latin typeface="Arial" panose="020B0604020202020204" pitchFamily="34" charset="0"/>
              </a:rPr>
              <a:t>Introducing the SAS Macmillan PEOLC Project</a:t>
            </a:r>
            <a:endParaRPr lang="en-GB" sz="3600">
              <a:solidFill>
                <a:schemeClr val="accent6">
                  <a:lumMod val="50000"/>
                </a:schemeClr>
              </a:solidFill>
            </a:endParaRPr>
          </a:p>
        </p:txBody>
      </p:sp>
      <p:sp>
        <p:nvSpPr>
          <p:cNvPr id="3" name="Footer Placeholder 2">
            <a:extLst>
              <a:ext uri="{FF2B5EF4-FFF2-40B4-BE49-F238E27FC236}">
                <a16:creationId xmlns:a16="http://schemas.microsoft.com/office/drawing/2014/main" id="{553747EE-424F-E0D6-B375-0E07127FFDE2}"/>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73386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56884-C513-F310-B81D-99F856BFA34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5FCE6D-57F2-B09A-187E-B9985BDA5AAB}"/>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8B12B5E-3B4B-FD31-E9A9-CAE61D17A0FF}"/>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BEC1ACBE-59BC-A6A7-D15C-DC6E74D79189}"/>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647C2ABC-2D0D-F43D-8CF2-A6D8285FAD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9E3F7582-DA31-8232-204D-5625F3CBBF23}"/>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E59CE03D-69AF-C76F-0A32-C5FF198F7FC4}"/>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432F208D-8D46-94BB-C661-B83FFE3B12C6}"/>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6" name="Content Placeholder 2">
            <a:extLst>
              <a:ext uri="{FF2B5EF4-FFF2-40B4-BE49-F238E27FC236}">
                <a16:creationId xmlns:a16="http://schemas.microsoft.com/office/drawing/2014/main" id="{C2322400-ED13-4083-71F4-27D990B697B3}"/>
              </a:ext>
            </a:extLst>
          </p:cNvPr>
          <p:cNvGraphicFramePr>
            <a:graphicFrameLocks/>
          </p:cNvGraphicFramePr>
          <p:nvPr>
            <p:extLst>
              <p:ext uri="{D42A27DB-BD31-4B8C-83A1-F6EECF244321}">
                <p14:modId xmlns:p14="http://schemas.microsoft.com/office/powerpoint/2010/main" val="2739869163"/>
              </p:ext>
            </p:extLst>
          </p:nvPr>
        </p:nvGraphicFramePr>
        <p:xfrm>
          <a:off x="1080870" y="1917495"/>
          <a:ext cx="9618133" cy="40934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TextBox 6">
            <a:extLst>
              <a:ext uri="{FF2B5EF4-FFF2-40B4-BE49-F238E27FC236}">
                <a16:creationId xmlns:a16="http://schemas.microsoft.com/office/drawing/2014/main" id="{0A3173A4-B69A-356D-98A5-5D5A468A3869}"/>
              </a:ext>
            </a:extLst>
          </p:cNvPr>
          <p:cNvSpPr txBox="1"/>
          <p:nvPr/>
        </p:nvSpPr>
        <p:spPr>
          <a:xfrm>
            <a:off x="386366" y="1680792"/>
            <a:ext cx="11710384" cy="584775"/>
          </a:xfrm>
          <a:prstGeom prst="rect">
            <a:avLst/>
          </a:prstGeom>
          <a:noFill/>
        </p:spPr>
        <p:txBody>
          <a:bodyPr wrap="square">
            <a:spAutoFit/>
          </a:bodyPr>
          <a:lstStyle/>
          <a:p>
            <a:r>
              <a:rPr lang="en-GB" sz="3200" b="1" i="0">
                <a:solidFill>
                  <a:schemeClr val="accent6">
                    <a:lumMod val="50000"/>
                  </a:schemeClr>
                </a:solidFill>
                <a:effectLst/>
                <a:latin typeface="Arial" panose="020B0604020202020204" pitchFamily="34" charset="0"/>
              </a:rPr>
              <a:t>Core Pillars of the Project – A Multi-faceted Approach</a:t>
            </a:r>
            <a:endParaRPr lang="en-GB" sz="3200">
              <a:solidFill>
                <a:schemeClr val="accent6">
                  <a:lumMod val="50000"/>
                </a:schemeClr>
              </a:solidFill>
            </a:endParaRPr>
          </a:p>
        </p:txBody>
      </p:sp>
      <p:sp>
        <p:nvSpPr>
          <p:cNvPr id="2" name="Footer Placeholder 1">
            <a:extLst>
              <a:ext uri="{FF2B5EF4-FFF2-40B4-BE49-F238E27FC236}">
                <a16:creationId xmlns:a16="http://schemas.microsoft.com/office/drawing/2014/main" id="{7CF3B326-919B-99F3-1CD3-B61448D8F534}"/>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7997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FCBE-D079-F35C-FB4A-C0356087E79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05C9BA4-B5D2-2964-E10C-24C64FE73742}"/>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F59097D-40E7-50D0-0B94-EDF556099134}"/>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C03C6112-3832-0242-A77F-545EDC970B3D}"/>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23B9E8E9-114E-14E9-B3D8-FB6F2ACD4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5AC0D08A-2C2B-20BD-C40D-3B4357230437}"/>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9298D4AD-016C-4167-E8D7-6FE1D440CF81}"/>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DB4A7BEF-5331-0755-6ED1-A34F0655AD64}"/>
              </a:ext>
            </a:extLst>
          </p:cNvPr>
          <p:cNvPicPr>
            <a:picLocks noChangeAspect="1"/>
          </p:cNvPicPr>
          <p:nvPr/>
        </p:nvPicPr>
        <p:blipFill>
          <a:blip r:embed="rId5">
            <a:alphaModFix amt="28000"/>
          </a:blip>
          <a:stretch>
            <a:fillRect/>
          </a:stretch>
        </p:blipFill>
        <p:spPr>
          <a:xfrm>
            <a:off x="0" y="1211678"/>
            <a:ext cx="12192000" cy="4919472"/>
          </a:xfrm>
          <a:prstGeom prst="rect">
            <a:avLst/>
          </a:prstGeom>
        </p:spPr>
      </p:pic>
      <p:sp>
        <p:nvSpPr>
          <p:cNvPr id="3" name="TextBox 2">
            <a:extLst>
              <a:ext uri="{FF2B5EF4-FFF2-40B4-BE49-F238E27FC236}">
                <a16:creationId xmlns:a16="http://schemas.microsoft.com/office/drawing/2014/main" id="{03DC4CAE-7E11-1B32-6FB4-174F2C1CE448}"/>
              </a:ext>
            </a:extLst>
          </p:cNvPr>
          <p:cNvSpPr txBox="1"/>
          <p:nvPr/>
        </p:nvSpPr>
        <p:spPr>
          <a:xfrm>
            <a:off x="3242256" y="1616067"/>
            <a:ext cx="6613300" cy="461665"/>
          </a:xfrm>
          <a:prstGeom prst="rect">
            <a:avLst/>
          </a:prstGeom>
          <a:noFill/>
        </p:spPr>
        <p:txBody>
          <a:bodyPr wrap="square">
            <a:spAutoFit/>
          </a:bodyPr>
          <a:lstStyle/>
          <a:p>
            <a:r>
              <a:rPr lang="en-GB" sz="2400" b="1" i="0">
                <a:effectLst/>
                <a:latin typeface="Arial" panose="020B0604020202020204" pitchFamily="34" charset="0"/>
              </a:rPr>
              <a:t>Key Achievement: Empowering Our Staff </a:t>
            </a:r>
            <a:endParaRPr lang="en-GB" sz="2400"/>
          </a:p>
        </p:txBody>
      </p:sp>
      <p:sp>
        <p:nvSpPr>
          <p:cNvPr id="6" name="Rectangle 1">
            <a:extLst>
              <a:ext uri="{FF2B5EF4-FFF2-40B4-BE49-F238E27FC236}">
                <a16:creationId xmlns:a16="http://schemas.microsoft.com/office/drawing/2014/main" id="{364C176B-7BBE-2B19-B563-363A768B8F10}"/>
              </a:ext>
            </a:extLst>
          </p:cNvPr>
          <p:cNvSpPr>
            <a:spLocks noChangeArrowheads="1"/>
          </p:cNvSpPr>
          <p:nvPr/>
        </p:nvSpPr>
        <p:spPr bwMode="auto">
          <a:xfrm>
            <a:off x="0" y="-425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2">
            <a:extLst>
              <a:ext uri="{FF2B5EF4-FFF2-40B4-BE49-F238E27FC236}">
                <a16:creationId xmlns:a16="http://schemas.microsoft.com/office/drawing/2014/main" id="{6CE37722-D747-CD67-7C36-4C749F3B7AF7}"/>
              </a:ext>
            </a:extLst>
          </p:cNvPr>
          <p:cNvSpPr>
            <a:spLocks noChangeArrowheads="1"/>
          </p:cNvSpPr>
          <p:nvPr/>
        </p:nvSpPr>
        <p:spPr bwMode="auto">
          <a:xfrm>
            <a:off x="152400" y="1098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4" name="Picture 13">
            <a:extLst>
              <a:ext uri="{FF2B5EF4-FFF2-40B4-BE49-F238E27FC236}">
                <a16:creationId xmlns:a16="http://schemas.microsoft.com/office/drawing/2014/main" id="{40120015-713D-57E5-B67E-2ED657D0F0CF}"/>
              </a:ext>
            </a:extLst>
          </p:cNvPr>
          <p:cNvPicPr>
            <a:picLocks noChangeAspect="1"/>
          </p:cNvPicPr>
          <p:nvPr/>
        </p:nvPicPr>
        <p:blipFill>
          <a:blip r:embed="rId6"/>
          <a:stretch>
            <a:fillRect/>
          </a:stretch>
        </p:blipFill>
        <p:spPr>
          <a:xfrm>
            <a:off x="79510" y="2364869"/>
            <a:ext cx="3694824" cy="2239019"/>
          </a:xfrm>
          <a:prstGeom prst="rect">
            <a:avLst/>
          </a:prstGeom>
        </p:spPr>
      </p:pic>
      <p:pic>
        <p:nvPicPr>
          <p:cNvPr id="16" name="Picture 15">
            <a:extLst>
              <a:ext uri="{FF2B5EF4-FFF2-40B4-BE49-F238E27FC236}">
                <a16:creationId xmlns:a16="http://schemas.microsoft.com/office/drawing/2014/main" id="{66200281-99A1-3C25-FC43-BE69D69A220D}"/>
              </a:ext>
            </a:extLst>
          </p:cNvPr>
          <p:cNvPicPr>
            <a:picLocks noChangeAspect="1"/>
          </p:cNvPicPr>
          <p:nvPr/>
        </p:nvPicPr>
        <p:blipFill>
          <a:blip r:embed="rId7"/>
          <a:stretch>
            <a:fillRect/>
          </a:stretch>
        </p:blipFill>
        <p:spPr>
          <a:xfrm>
            <a:off x="4175888" y="2349134"/>
            <a:ext cx="3604311" cy="2254753"/>
          </a:xfrm>
          <a:prstGeom prst="rect">
            <a:avLst/>
          </a:prstGeom>
        </p:spPr>
      </p:pic>
      <p:pic>
        <p:nvPicPr>
          <p:cNvPr id="18" name="Picture 17">
            <a:extLst>
              <a:ext uri="{FF2B5EF4-FFF2-40B4-BE49-F238E27FC236}">
                <a16:creationId xmlns:a16="http://schemas.microsoft.com/office/drawing/2014/main" id="{C6A3922F-F514-CE4B-2D5C-9BEA34C9C43C}"/>
              </a:ext>
            </a:extLst>
          </p:cNvPr>
          <p:cNvPicPr>
            <a:picLocks noChangeAspect="1"/>
          </p:cNvPicPr>
          <p:nvPr/>
        </p:nvPicPr>
        <p:blipFill>
          <a:blip r:embed="rId8"/>
          <a:stretch>
            <a:fillRect/>
          </a:stretch>
        </p:blipFill>
        <p:spPr>
          <a:xfrm>
            <a:off x="8235009" y="2334727"/>
            <a:ext cx="3718409" cy="2269160"/>
          </a:xfrm>
          <a:prstGeom prst="rect">
            <a:avLst/>
          </a:prstGeom>
        </p:spPr>
      </p:pic>
      <p:sp>
        <p:nvSpPr>
          <p:cNvPr id="2" name="Footer Placeholder 1">
            <a:extLst>
              <a:ext uri="{FF2B5EF4-FFF2-40B4-BE49-F238E27FC236}">
                <a16:creationId xmlns:a16="http://schemas.microsoft.com/office/drawing/2014/main" id="{1DDC82D0-A035-F4F6-FD1F-0DD67ADA3641}"/>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4263007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7A4AC-8160-77CC-39A2-3D13F6A8FA2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6F3A666-BF42-B3A7-356E-F5366B48753A}"/>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D320E95-0EE1-8CD3-DC23-EEAF5A9B9E1A}"/>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D661115C-5CFD-6932-3023-054E74EF8E73}"/>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79B8A716-3134-9205-A42B-4275949D7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6438B5A6-60EC-4711-4CC2-00BE13651167}"/>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FE34D4CE-E3F6-A82D-3DAB-BD3EC5A1A5FC}"/>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758ABBEC-DEC7-769F-CFF6-E196E2A79653}"/>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3" name="Chart 2">
            <a:extLst>
              <a:ext uri="{FF2B5EF4-FFF2-40B4-BE49-F238E27FC236}">
                <a16:creationId xmlns:a16="http://schemas.microsoft.com/office/drawing/2014/main" id="{1F66F5BC-BB85-C3A7-6EA8-76ED47CC3C3D}"/>
              </a:ext>
            </a:extLst>
          </p:cNvPr>
          <p:cNvGraphicFramePr>
            <a:graphicFrameLocks/>
          </p:cNvGraphicFramePr>
          <p:nvPr>
            <p:extLst>
              <p:ext uri="{D42A27DB-BD31-4B8C-83A1-F6EECF244321}">
                <p14:modId xmlns:p14="http://schemas.microsoft.com/office/powerpoint/2010/main" val="2888341682"/>
              </p:ext>
            </p:extLst>
          </p:nvPr>
        </p:nvGraphicFramePr>
        <p:xfrm>
          <a:off x="2405482" y="1855794"/>
          <a:ext cx="7381036" cy="4127402"/>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6">
            <a:extLst>
              <a:ext uri="{FF2B5EF4-FFF2-40B4-BE49-F238E27FC236}">
                <a16:creationId xmlns:a16="http://schemas.microsoft.com/office/drawing/2014/main" id="{D5929432-C722-7BC8-0A08-2B5B923545B6}"/>
              </a:ext>
            </a:extLst>
          </p:cNvPr>
          <p:cNvSpPr txBox="1"/>
          <p:nvPr/>
        </p:nvSpPr>
        <p:spPr>
          <a:xfrm>
            <a:off x="-669348" y="1394902"/>
            <a:ext cx="6613300" cy="400110"/>
          </a:xfrm>
          <a:prstGeom prst="rect">
            <a:avLst/>
          </a:prstGeom>
          <a:noFill/>
        </p:spPr>
        <p:txBody>
          <a:bodyPr wrap="square">
            <a:spAutoFit/>
          </a:bodyPr>
          <a:lstStyle/>
          <a:p>
            <a:pPr algn="ctr"/>
            <a:r>
              <a:rPr lang="en-GB" sz="2000" b="1" kern="1200">
                <a:solidFill>
                  <a:schemeClr val="accent6">
                    <a:lumMod val="50000"/>
                  </a:schemeClr>
                </a:solidFill>
              </a:rPr>
              <a:t>Improved use of Just in Case medications</a:t>
            </a:r>
          </a:p>
        </p:txBody>
      </p:sp>
      <p:sp>
        <p:nvSpPr>
          <p:cNvPr id="2" name="Footer Placeholder 1">
            <a:extLst>
              <a:ext uri="{FF2B5EF4-FFF2-40B4-BE49-F238E27FC236}">
                <a16:creationId xmlns:a16="http://schemas.microsoft.com/office/drawing/2014/main" id="{02F6E950-92AF-65CB-D888-473F2E3182EA}"/>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1526648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B32D-D057-840A-7164-E9026399854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D5CB96C-B815-F6E2-6E88-F6428CFACA22}"/>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953B38B-9D01-E35E-4C3A-BFA9BCCB9A83}"/>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F9BF6E08-4F2E-D9D4-B79F-954F3E9505F0}"/>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D0D69BE6-D676-8B86-B051-5F5B81214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CC56515E-8B53-E323-FE40-39BD806CBC8D}"/>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BB29F759-2934-6B50-F1C2-B4D60F75E82D}"/>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AC6E95EA-351C-87AE-45B3-F984DB87938D}"/>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pic>
        <p:nvPicPr>
          <p:cNvPr id="2" name="Picture 1">
            <a:extLst>
              <a:ext uri="{FF2B5EF4-FFF2-40B4-BE49-F238E27FC236}">
                <a16:creationId xmlns:a16="http://schemas.microsoft.com/office/drawing/2014/main" id="{379E6608-659F-9452-25EF-01E6CEF1C135}"/>
              </a:ext>
            </a:extLst>
          </p:cNvPr>
          <p:cNvPicPr>
            <a:picLocks noChangeAspect="1"/>
          </p:cNvPicPr>
          <p:nvPr/>
        </p:nvPicPr>
        <p:blipFill>
          <a:blip r:embed="rId6"/>
          <a:stretch>
            <a:fillRect/>
          </a:stretch>
        </p:blipFill>
        <p:spPr>
          <a:xfrm>
            <a:off x="3734873" y="1367701"/>
            <a:ext cx="2151596" cy="4656274"/>
          </a:xfrm>
          <a:prstGeom prst="rect">
            <a:avLst/>
          </a:prstGeom>
        </p:spPr>
      </p:pic>
      <p:pic>
        <p:nvPicPr>
          <p:cNvPr id="3" name="Picture 2">
            <a:extLst>
              <a:ext uri="{FF2B5EF4-FFF2-40B4-BE49-F238E27FC236}">
                <a16:creationId xmlns:a16="http://schemas.microsoft.com/office/drawing/2014/main" id="{CAA0F5E2-1CCD-E117-4ABD-CB66C706DEB1}"/>
              </a:ext>
            </a:extLst>
          </p:cNvPr>
          <p:cNvPicPr>
            <a:picLocks noChangeAspect="1"/>
          </p:cNvPicPr>
          <p:nvPr/>
        </p:nvPicPr>
        <p:blipFill>
          <a:blip r:embed="rId7"/>
          <a:stretch>
            <a:fillRect/>
          </a:stretch>
        </p:blipFill>
        <p:spPr>
          <a:xfrm>
            <a:off x="8739638" y="1358297"/>
            <a:ext cx="2151596" cy="4652100"/>
          </a:xfrm>
          <a:prstGeom prst="rect">
            <a:avLst/>
          </a:prstGeom>
        </p:spPr>
      </p:pic>
      <p:pic>
        <p:nvPicPr>
          <p:cNvPr id="6" name="Picture 5">
            <a:extLst>
              <a:ext uri="{FF2B5EF4-FFF2-40B4-BE49-F238E27FC236}">
                <a16:creationId xmlns:a16="http://schemas.microsoft.com/office/drawing/2014/main" id="{2DA1ED29-2624-8B0F-2CE7-493F8473315B}"/>
              </a:ext>
            </a:extLst>
          </p:cNvPr>
          <p:cNvPicPr>
            <a:picLocks noChangeAspect="1"/>
          </p:cNvPicPr>
          <p:nvPr/>
        </p:nvPicPr>
        <p:blipFill>
          <a:blip r:embed="rId8"/>
          <a:stretch>
            <a:fillRect/>
          </a:stretch>
        </p:blipFill>
        <p:spPr>
          <a:xfrm>
            <a:off x="6250764" y="1349472"/>
            <a:ext cx="2151596" cy="4656275"/>
          </a:xfrm>
          <a:prstGeom prst="rect">
            <a:avLst/>
          </a:prstGeom>
        </p:spPr>
      </p:pic>
      <p:sp>
        <p:nvSpPr>
          <p:cNvPr id="10" name="TextBox 9">
            <a:extLst>
              <a:ext uri="{FF2B5EF4-FFF2-40B4-BE49-F238E27FC236}">
                <a16:creationId xmlns:a16="http://schemas.microsoft.com/office/drawing/2014/main" id="{83996F31-D1AB-2469-87D6-5129B0ACD753}"/>
              </a:ext>
            </a:extLst>
          </p:cNvPr>
          <p:cNvSpPr txBox="1"/>
          <p:nvPr/>
        </p:nvSpPr>
        <p:spPr>
          <a:xfrm>
            <a:off x="0" y="1531222"/>
            <a:ext cx="6613300" cy="707886"/>
          </a:xfrm>
          <a:prstGeom prst="rect">
            <a:avLst/>
          </a:prstGeom>
          <a:noFill/>
        </p:spPr>
        <p:txBody>
          <a:bodyPr wrap="square">
            <a:spAutoFit/>
          </a:bodyPr>
          <a:lstStyle/>
          <a:p>
            <a:r>
              <a:rPr lang="en-GB" sz="2000" b="1" kern="1200">
                <a:solidFill>
                  <a:schemeClr val="accent6">
                    <a:lumMod val="50000"/>
                  </a:schemeClr>
                </a:solidFill>
              </a:rPr>
              <a:t>Development of new </a:t>
            </a:r>
          </a:p>
          <a:p>
            <a:r>
              <a:rPr lang="en-GB" sz="2000" b="1" kern="1200">
                <a:solidFill>
                  <a:schemeClr val="accent6">
                    <a:lumMod val="50000"/>
                  </a:schemeClr>
                </a:solidFill>
              </a:rPr>
              <a:t>Guidelines</a:t>
            </a:r>
          </a:p>
        </p:txBody>
      </p:sp>
      <p:sp>
        <p:nvSpPr>
          <p:cNvPr id="7" name="Footer Placeholder 6">
            <a:extLst>
              <a:ext uri="{FF2B5EF4-FFF2-40B4-BE49-F238E27FC236}">
                <a16:creationId xmlns:a16="http://schemas.microsoft.com/office/drawing/2014/main" id="{5ADEEDD9-D5E3-5013-F974-4D6E4685AEAC}"/>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2365143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10BA4-11C6-16D7-C10B-510E6223AC0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344B844-40CD-1C18-93F2-99D1ED4D6FA6}"/>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247541E-9518-2A20-98A1-3924C10DC99A}"/>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EC6F8CEA-D6F2-9823-752C-CEF7C43C1E9C}"/>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41A2CC03-B15E-DFA9-CCD0-05F7E72F4D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17113CE5-8B4F-D31F-2293-B58C632CAD30}"/>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35A944DF-1DD5-659E-3882-2CB38BA05AAB}"/>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C9A204C8-136C-201A-31F5-78E07E3CE3B8}"/>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10" name="TextBox 9">
            <a:extLst>
              <a:ext uri="{FF2B5EF4-FFF2-40B4-BE49-F238E27FC236}">
                <a16:creationId xmlns:a16="http://schemas.microsoft.com/office/drawing/2014/main" id="{34E08E8D-B9FC-2FBC-6D52-5DCEAB3969D8}"/>
              </a:ext>
            </a:extLst>
          </p:cNvPr>
          <p:cNvSpPr txBox="1"/>
          <p:nvPr/>
        </p:nvSpPr>
        <p:spPr>
          <a:xfrm>
            <a:off x="198115" y="1526946"/>
            <a:ext cx="6613300" cy="523220"/>
          </a:xfrm>
          <a:prstGeom prst="rect">
            <a:avLst/>
          </a:prstGeom>
          <a:noFill/>
        </p:spPr>
        <p:txBody>
          <a:bodyPr wrap="square">
            <a:spAutoFit/>
          </a:bodyPr>
          <a:lstStyle/>
          <a:p>
            <a:r>
              <a:rPr lang="en-GB" sz="2800" b="1" kern="1200">
                <a:solidFill>
                  <a:schemeClr val="accent6">
                    <a:lumMod val="50000"/>
                  </a:schemeClr>
                </a:solidFill>
              </a:rPr>
              <a:t>Case Study</a:t>
            </a:r>
          </a:p>
        </p:txBody>
      </p:sp>
      <p:graphicFrame>
        <p:nvGraphicFramePr>
          <p:cNvPr id="7" name="Diagram 6">
            <a:extLst>
              <a:ext uri="{FF2B5EF4-FFF2-40B4-BE49-F238E27FC236}">
                <a16:creationId xmlns:a16="http://schemas.microsoft.com/office/drawing/2014/main" id="{106265A0-8169-98F9-0879-3FBCDDCC78EA}"/>
              </a:ext>
            </a:extLst>
          </p:cNvPr>
          <p:cNvGraphicFramePr/>
          <p:nvPr>
            <p:extLst>
              <p:ext uri="{D42A27DB-BD31-4B8C-83A1-F6EECF244321}">
                <p14:modId xmlns:p14="http://schemas.microsoft.com/office/powerpoint/2010/main" val="2813334049"/>
              </p:ext>
            </p:extLst>
          </p:nvPr>
        </p:nvGraphicFramePr>
        <p:xfrm>
          <a:off x="3687579" y="1358297"/>
          <a:ext cx="4707219" cy="21060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5" name="Diagram 14">
            <a:extLst>
              <a:ext uri="{FF2B5EF4-FFF2-40B4-BE49-F238E27FC236}">
                <a16:creationId xmlns:a16="http://schemas.microsoft.com/office/drawing/2014/main" id="{405EE85D-4861-297A-9009-37065AB14096}"/>
              </a:ext>
            </a:extLst>
          </p:cNvPr>
          <p:cNvGraphicFramePr/>
          <p:nvPr>
            <p:extLst>
              <p:ext uri="{D42A27DB-BD31-4B8C-83A1-F6EECF244321}">
                <p14:modId xmlns:p14="http://schemas.microsoft.com/office/powerpoint/2010/main" val="2099428682"/>
              </p:ext>
            </p:extLst>
          </p:nvPr>
        </p:nvGraphicFramePr>
        <p:xfrm>
          <a:off x="3652602" y="3637286"/>
          <a:ext cx="4707219" cy="21060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2" name="Footer Placeholder 1">
            <a:extLst>
              <a:ext uri="{FF2B5EF4-FFF2-40B4-BE49-F238E27FC236}">
                <a16:creationId xmlns:a16="http://schemas.microsoft.com/office/drawing/2014/main" id="{5797A4FF-E1ED-D82D-8807-0DDF1A1E7E3A}"/>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1327620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89E38-C435-138C-FFB7-28C4338A2B3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9A2BA88-7287-84BF-4129-43CBEF006AF1}"/>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274A8CC-4811-1FB1-7E9A-A9837D29DCC0}"/>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489DB873-2740-D8CE-3AE9-C597DD8A581B}"/>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04A34BA3-7C9B-0ECE-0077-A7F363DED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5CE9AFD3-E9F7-BE61-6AD7-1103A23E8400}"/>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4E2A1D6E-21E5-D531-8480-17CF5E758DD2}"/>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57314C8B-912F-9DA0-0D1D-FBEF1DF156F2}"/>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3" name="TextBox 2">
            <a:extLst>
              <a:ext uri="{FF2B5EF4-FFF2-40B4-BE49-F238E27FC236}">
                <a16:creationId xmlns:a16="http://schemas.microsoft.com/office/drawing/2014/main" id="{F546D2E1-DC1F-CEE3-2744-EE9D986561D8}"/>
              </a:ext>
            </a:extLst>
          </p:cNvPr>
          <p:cNvSpPr txBox="1"/>
          <p:nvPr/>
        </p:nvSpPr>
        <p:spPr>
          <a:xfrm>
            <a:off x="184834" y="1420534"/>
            <a:ext cx="10762207" cy="523220"/>
          </a:xfrm>
          <a:prstGeom prst="rect">
            <a:avLst/>
          </a:prstGeom>
          <a:noFill/>
        </p:spPr>
        <p:txBody>
          <a:bodyPr wrap="square">
            <a:spAutoFit/>
          </a:bodyPr>
          <a:lstStyle/>
          <a:p>
            <a:r>
              <a:rPr lang="en-GB" sz="2800" b="1" i="0">
                <a:solidFill>
                  <a:schemeClr val="accent6">
                    <a:lumMod val="50000"/>
                  </a:schemeClr>
                </a:solidFill>
                <a:effectLst/>
                <a:latin typeface="Arial" panose="020B0604020202020204" pitchFamily="34" charset="0"/>
              </a:rPr>
              <a:t>Key Achievement: Improving Patient &amp; Carer Experiences </a:t>
            </a:r>
            <a:endParaRPr lang="en-GB" sz="2800">
              <a:solidFill>
                <a:schemeClr val="accent6">
                  <a:lumMod val="50000"/>
                </a:schemeClr>
              </a:solidFill>
            </a:endParaRPr>
          </a:p>
        </p:txBody>
      </p:sp>
      <p:sp>
        <p:nvSpPr>
          <p:cNvPr id="6" name="Arrow: Down 5">
            <a:extLst>
              <a:ext uri="{FF2B5EF4-FFF2-40B4-BE49-F238E27FC236}">
                <a16:creationId xmlns:a16="http://schemas.microsoft.com/office/drawing/2014/main" id="{9E7681C3-710C-32BD-AEAF-8A2ABEB549E2}"/>
              </a:ext>
            </a:extLst>
          </p:cNvPr>
          <p:cNvSpPr/>
          <p:nvPr/>
        </p:nvSpPr>
        <p:spPr>
          <a:xfrm rot="10800000">
            <a:off x="734096" y="2137893"/>
            <a:ext cx="566670" cy="92832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17AC114-53E1-E992-A7D4-0D0FD867DA3E}"/>
              </a:ext>
            </a:extLst>
          </p:cNvPr>
          <p:cNvSpPr txBox="1"/>
          <p:nvPr/>
        </p:nvSpPr>
        <p:spPr>
          <a:xfrm>
            <a:off x="1356574" y="2335040"/>
            <a:ext cx="10504868" cy="369332"/>
          </a:xfrm>
          <a:prstGeom prst="rect">
            <a:avLst/>
          </a:prstGeom>
          <a:noFill/>
        </p:spPr>
        <p:txBody>
          <a:bodyPr wrap="square" rtlCol="0">
            <a:spAutoFit/>
          </a:bodyPr>
          <a:lstStyle/>
          <a:p>
            <a:r>
              <a:rPr lang="en-GB"/>
              <a:t>Increase in Patients remaining in their own home 80% in 2024 and increase of 30% from 2019(pre project)</a:t>
            </a:r>
          </a:p>
        </p:txBody>
      </p:sp>
      <p:sp>
        <p:nvSpPr>
          <p:cNvPr id="10" name="Arrow: Down 9">
            <a:extLst>
              <a:ext uri="{FF2B5EF4-FFF2-40B4-BE49-F238E27FC236}">
                <a16:creationId xmlns:a16="http://schemas.microsoft.com/office/drawing/2014/main" id="{6527927F-B9BE-D081-AF7B-E1DAD700485A}"/>
              </a:ext>
            </a:extLst>
          </p:cNvPr>
          <p:cNvSpPr/>
          <p:nvPr/>
        </p:nvSpPr>
        <p:spPr>
          <a:xfrm rot="10800000">
            <a:off x="734096" y="3308336"/>
            <a:ext cx="566670" cy="92832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35A19B6-1B0A-6054-DFFD-6AB37755F046}"/>
              </a:ext>
            </a:extLst>
          </p:cNvPr>
          <p:cNvSpPr txBox="1"/>
          <p:nvPr/>
        </p:nvSpPr>
        <p:spPr>
          <a:xfrm>
            <a:off x="1403798" y="3596951"/>
            <a:ext cx="10504868" cy="369332"/>
          </a:xfrm>
          <a:prstGeom prst="rect">
            <a:avLst/>
          </a:prstGeom>
          <a:noFill/>
        </p:spPr>
        <p:txBody>
          <a:bodyPr wrap="square" rtlCol="0">
            <a:spAutoFit/>
          </a:bodyPr>
          <a:lstStyle/>
          <a:p>
            <a:r>
              <a:rPr lang="en-GB"/>
              <a:t>Increased feedback with 88% carers rating care by SAS clinicians as either excellent or good</a:t>
            </a:r>
          </a:p>
        </p:txBody>
      </p:sp>
      <p:sp>
        <p:nvSpPr>
          <p:cNvPr id="16" name="TextBox 15">
            <a:extLst>
              <a:ext uri="{FF2B5EF4-FFF2-40B4-BE49-F238E27FC236}">
                <a16:creationId xmlns:a16="http://schemas.microsoft.com/office/drawing/2014/main" id="{B72BCCBF-1E9D-5041-CCE9-29E670B3861A}"/>
              </a:ext>
            </a:extLst>
          </p:cNvPr>
          <p:cNvSpPr txBox="1"/>
          <p:nvPr/>
        </p:nvSpPr>
        <p:spPr>
          <a:xfrm>
            <a:off x="749440" y="4866678"/>
            <a:ext cx="9941833" cy="646331"/>
          </a:xfrm>
          <a:prstGeom prst="rect">
            <a:avLst/>
          </a:prstGeom>
          <a:noFill/>
        </p:spPr>
        <p:txBody>
          <a:bodyPr wrap="square">
            <a:spAutoFit/>
          </a:bodyPr>
          <a:lstStyle/>
          <a:p>
            <a:pPr marL="685800" lvl="1">
              <a:spcAft>
                <a:spcPts val="600"/>
              </a:spcAft>
            </a:pPr>
            <a:r>
              <a:rPr lang="en-GB" sz="1800" b="0" i="0">
                <a:solidFill>
                  <a:srgbClr val="333333"/>
                </a:solidFill>
                <a:effectLst/>
                <a:latin typeface="Arial" panose="020B0604020202020204" pitchFamily="34" charset="0"/>
              </a:rPr>
              <a:t>Increase in individuals experiencing care that is timely, clinically effective, respectful, and aligns with preferences.</a:t>
            </a:r>
          </a:p>
        </p:txBody>
      </p:sp>
      <p:sp>
        <p:nvSpPr>
          <p:cNvPr id="17" name="Arrow: Down 16">
            <a:extLst>
              <a:ext uri="{FF2B5EF4-FFF2-40B4-BE49-F238E27FC236}">
                <a16:creationId xmlns:a16="http://schemas.microsoft.com/office/drawing/2014/main" id="{1AFB1189-184A-EA4A-CB84-EF4EF1B0D6E6}"/>
              </a:ext>
            </a:extLst>
          </p:cNvPr>
          <p:cNvSpPr/>
          <p:nvPr/>
        </p:nvSpPr>
        <p:spPr>
          <a:xfrm rot="10800000">
            <a:off x="734096" y="4603973"/>
            <a:ext cx="566670" cy="928323"/>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86468B7E-E71F-AB5C-D0FC-06E895EF65A9}"/>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81708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BD83-7C67-80CB-8878-D27A090E62D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192BAA-C054-71A2-0639-5E805896A978}"/>
              </a:ext>
            </a:extLst>
          </p:cNvPr>
          <p:cNvPicPr>
            <a:picLocks noChangeAspect="1"/>
          </p:cNvPicPr>
          <p:nvPr/>
        </p:nvPicPr>
        <p:blipFill>
          <a:blip r:embed="rId3">
            <a:alphaModFix amt="28000"/>
          </a:blip>
          <a:stretch>
            <a:fillRect/>
          </a:stretch>
        </p:blipFill>
        <p:spPr>
          <a:xfrm>
            <a:off x="0" y="1194168"/>
            <a:ext cx="12192000" cy="4919472"/>
          </a:xfrm>
          <a:prstGeom prst="rect">
            <a:avLst/>
          </a:prstGeom>
        </p:spPr>
      </p:pic>
      <p:sp>
        <p:nvSpPr>
          <p:cNvPr id="4" name="Rectangle 3">
            <a:extLst>
              <a:ext uri="{FF2B5EF4-FFF2-40B4-BE49-F238E27FC236}">
                <a16:creationId xmlns:a16="http://schemas.microsoft.com/office/drawing/2014/main" id="{DD6DC2FF-519A-FF7D-AC8E-66477FDA0DBE}"/>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364890-A7E7-DFD8-5634-C9B46DA4305A}"/>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536FCDFE-7F99-F919-7731-1FF6B6C74406}"/>
              </a:ext>
            </a:extLst>
          </p:cNvPr>
          <p:cNvPicPr>
            <a:picLocks noChangeAspect="1"/>
          </p:cNvPicPr>
          <p:nvPr/>
        </p:nvPicPr>
        <p:blipFill rotWithShape="1">
          <a:blip r:embed="rId4">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EDA660CD-FB90-F063-E537-7E0360FC01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6142D3C6-5E06-04A2-2077-5EE7994F5B8D}"/>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9250D7C8-7EBD-DDD8-F212-B89CF19C773C}"/>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sp>
        <p:nvSpPr>
          <p:cNvPr id="3" name="Title 1">
            <a:extLst>
              <a:ext uri="{FF2B5EF4-FFF2-40B4-BE49-F238E27FC236}">
                <a16:creationId xmlns:a16="http://schemas.microsoft.com/office/drawing/2014/main" id="{04FBE809-594C-377C-4D37-70970ADD5936}"/>
              </a:ext>
            </a:extLst>
          </p:cNvPr>
          <p:cNvSpPr txBox="1">
            <a:spLocks/>
          </p:cNvSpPr>
          <p:nvPr/>
        </p:nvSpPr>
        <p:spPr>
          <a:xfrm>
            <a:off x="372533" y="1266506"/>
            <a:ext cx="11103182" cy="1099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800" b="1">
                <a:solidFill>
                  <a:schemeClr val="accent6">
                    <a:lumMod val="50000"/>
                  </a:schemeClr>
                </a:solidFill>
                <a:latin typeface="Arial" panose="020B0604020202020204" pitchFamily="34" charset="0"/>
              </a:rPr>
              <a:t>Key Achievement: Optimising Care Pathways &amp; Reducing Hospital 			   Conveyance </a:t>
            </a:r>
            <a:endParaRPr lang="en-GB" sz="2800">
              <a:solidFill>
                <a:schemeClr val="accent6">
                  <a:lumMod val="50000"/>
                </a:schemeClr>
              </a:solidFill>
            </a:endParaRPr>
          </a:p>
        </p:txBody>
      </p:sp>
      <p:pic>
        <p:nvPicPr>
          <p:cNvPr id="7" name="Graphic 6" descr="Hospital outline">
            <a:extLst>
              <a:ext uri="{FF2B5EF4-FFF2-40B4-BE49-F238E27FC236}">
                <a16:creationId xmlns:a16="http://schemas.microsoft.com/office/drawing/2014/main" id="{41B4C18E-7262-2BE4-5744-2FC7F524FC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9576" y="2341159"/>
            <a:ext cx="914400" cy="914400"/>
          </a:xfrm>
          <a:prstGeom prst="rect">
            <a:avLst/>
          </a:prstGeom>
        </p:spPr>
      </p:pic>
      <p:sp>
        <p:nvSpPr>
          <p:cNvPr id="10" name="TextBox 9">
            <a:extLst>
              <a:ext uri="{FF2B5EF4-FFF2-40B4-BE49-F238E27FC236}">
                <a16:creationId xmlns:a16="http://schemas.microsoft.com/office/drawing/2014/main" id="{B9B341EB-10E7-C931-3CC2-D5500656EBC2}"/>
              </a:ext>
            </a:extLst>
          </p:cNvPr>
          <p:cNvSpPr txBox="1"/>
          <p:nvPr/>
        </p:nvSpPr>
        <p:spPr>
          <a:xfrm>
            <a:off x="1741382" y="2725037"/>
            <a:ext cx="8365483" cy="369332"/>
          </a:xfrm>
          <a:prstGeom prst="rect">
            <a:avLst/>
          </a:prstGeom>
          <a:noFill/>
        </p:spPr>
        <p:txBody>
          <a:bodyPr wrap="square" rtlCol="0">
            <a:spAutoFit/>
          </a:bodyPr>
          <a:lstStyle/>
          <a:p>
            <a:r>
              <a:rPr lang="en-GB" b="1"/>
              <a:t>Goal</a:t>
            </a:r>
            <a:r>
              <a:rPr lang="en-GB"/>
              <a:t>: More people to receive the right care in the right place at the right time</a:t>
            </a:r>
          </a:p>
        </p:txBody>
      </p:sp>
      <p:pic>
        <p:nvPicPr>
          <p:cNvPr id="15" name="Graphic 14" descr="Ambulance outline">
            <a:extLst>
              <a:ext uri="{FF2B5EF4-FFF2-40B4-BE49-F238E27FC236}">
                <a16:creationId xmlns:a16="http://schemas.microsoft.com/office/drawing/2014/main" id="{1657BF17-FA9A-E87F-B866-F9439455D2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9576" y="3142264"/>
            <a:ext cx="914400" cy="914400"/>
          </a:xfrm>
          <a:prstGeom prst="rect">
            <a:avLst/>
          </a:prstGeom>
        </p:spPr>
      </p:pic>
      <p:pic>
        <p:nvPicPr>
          <p:cNvPr id="17" name="Graphic 16" descr="Stethoscope outline">
            <a:extLst>
              <a:ext uri="{FF2B5EF4-FFF2-40B4-BE49-F238E27FC236}">
                <a16:creationId xmlns:a16="http://schemas.microsoft.com/office/drawing/2014/main" id="{D2BE4D1C-8F25-3A30-B7B7-B357F8D15FF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9575" y="4233953"/>
            <a:ext cx="914400" cy="914400"/>
          </a:xfrm>
          <a:prstGeom prst="rect">
            <a:avLst/>
          </a:prstGeom>
        </p:spPr>
      </p:pic>
      <p:sp>
        <p:nvSpPr>
          <p:cNvPr id="18" name="TextBox 17">
            <a:extLst>
              <a:ext uri="{FF2B5EF4-FFF2-40B4-BE49-F238E27FC236}">
                <a16:creationId xmlns:a16="http://schemas.microsoft.com/office/drawing/2014/main" id="{8765B581-5A2B-C43A-83DD-CCF84EA3F8C2}"/>
              </a:ext>
            </a:extLst>
          </p:cNvPr>
          <p:cNvSpPr txBox="1"/>
          <p:nvPr/>
        </p:nvSpPr>
        <p:spPr>
          <a:xfrm>
            <a:off x="1674253" y="3456499"/>
            <a:ext cx="10238704" cy="1200329"/>
          </a:xfrm>
          <a:prstGeom prst="rect">
            <a:avLst/>
          </a:prstGeom>
          <a:noFill/>
        </p:spPr>
        <p:txBody>
          <a:bodyPr wrap="square" rtlCol="0">
            <a:spAutoFit/>
          </a:bodyPr>
          <a:lstStyle/>
          <a:p>
            <a:r>
              <a:rPr lang="en-GB" b="1"/>
              <a:t>Reduction in conveyance   </a:t>
            </a:r>
            <a:r>
              <a:rPr lang="en-GB"/>
              <a:t>- Only 32% of PEOLC patients conveyed to hospital in 2023</a:t>
            </a:r>
          </a:p>
          <a:p>
            <a:r>
              <a:rPr lang="en-GB"/>
              <a:t>			- 15,000 managed in their own home or preferred place of care</a:t>
            </a:r>
          </a:p>
          <a:p>
            <a:r>
              <a:rPr lang="en-GB"/>
              <a:t>			- Development of 29 pathways for alternative care other than emergency                     			admission</a:t>
            </a:r>
          </a:p>
        </p:txBody>
      </p:sp>
      <p:sp>
        <p:nvSpPr>
          <p:cNvPr id="19" name="TextBox 18">
            <a:extLst>
              <a:ext uri="{FF2B5EF4-FFF2-40B4-BE49-F238E27FC236}">
                <a16:creationId xmlns:a16="http://schemas.microsoft.com/office/drawing/2014/main" id="{FD8400A5-A909-6AF8-E47F-0FE86553CA58}"/>
              </a:ext>
            </a:extLst>
          </p:cNvPr>
          <p:cNvSpPr txBox="1"/>
          <p:nvPr/>
        </p:nvSpPr>
        <p:spPr>
          <a:xfrm>
            <a:off x="1674253" y="4691153"/>
            <a:ext cx="9958172" cy="646331"/>
          </a:xfrm>
          <a:prstGeom prst="rect">
            <a:avLst/>
          </a:prstGeom>
          <a:noFill/>
        </p:spPr>
        <p:txBody>
          <a:bodyPr wrap="square" rtlCol="0">
            <a:spAutoFit/>
          </a:bodyPr>
          <a:lstStyle/>
          <a:p>
            <a:r>
              <a:rPr lang="en-GB" b="1"/>
              <a:t>Impact: </a:t>
            </a:r>
            <a:r>
              <a:rPr lang="en-GB"/>
              <a:t>Reduction in distressing ED visits, better alignment with preferred place of care, more efficient use of resources</a:t>
            </a:r>
          </a:p>
        </p:txBody>
      </p:sp>
      <p:sp>
        <p:nvSpPr>
          <p:cNvPr id="2" name="Footer Placeholder 1">
            <a:extLst>
              <a:ext uri="{FF2B5EF4-FFF2-40B4-BE49-F238E27FC236}">
                <a16:creationId xmlns:a16="http://schemas.microsoft.com/office/drawing/2014/main" id="{AFE08A1B-6D15-3CA4-B78F-FF8BC97ED7B1}"/>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173508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9F858-1317-C52C-56E4-C7003F123F8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0F345EF-58F8-95CA-AD63-2B92C8D8C405}"/>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615EFFF-8993-B006-636A-E0139B8B970F}"/>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1E13DC35-6C1C-E429-9557-767D639D0A99}"/>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59891383-183E-E389-0503-AE327461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15D26E93-F31B-56BB-D123-41FA6CE23ACB}"/>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B8A7E29A-FC7E-1565-F087-4E4817AC3B25}"/>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D88ACF13-C2FB-7A5A-0EEA-4D90718384A6}"/>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2" name="Content Placeholder 2">
            <a:extLst>
              <a:ext uri="{FF2B5EF4-FFF2-40B4-BE49-F238E27FC236}">
                <a16:creationId xmlns:a16="http://schemas.microsoft.com/office/drawing/2014/main" id="{11553AF4-0BF3-FCDD-C435-04B6E73D8D87}"/>
              </a:ext>
            </a:extLst>
          </p:cNvPr>
          <p:cNvGraphicFramePr>
            <a:graphicFrameLocks/>
          </p:cNvGraphicFramePr>
          <p:nvPr>
            <p:extLst>
              <p:ext uri="{D42A27DB-BD31-4B8C-83A1-F6EECF244321}">
                <p14:modId xmlns:p14="http://schemas.microsoft.com/office/powerpoint/2010/main" val="123427238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86DEC67D-7EB3-D1AD-EDE7-78704508F0BB}"/>
              </a:ext>
            </a:extLst>
          </p:cNvPr>
          <p:cNvSpPr txBox="1"/>
          <p:nvPr/>
        </p:nvSpPr>
        <p:spPr>
          <a:xfrm>
            <a:off x="198115" y="1386078"/>
            <a:ext cx="6613300" cy="461665"/>
          </a:xfrm>
          <a:prstGeom prst="rect">
            <a:avLst/>
          </a:prstGeom>
          <a:noFill/>
        </p:spPr>
        <p:txBody>
          <a:bodyPr wrap="square">
            <a:spAutoFit/>
          </a:bodyPr>
          <a:lstStyle/>
          <a:p>
            <a:r>
              <a:rPr lang="en-GB" sz="2400" b="1" i="0">
                <a:solidFill>
                  <a:schemeClr val="accent6">
                    <a:lumMod val="50000"/>
                  </a:schemeClr>
                </a:solidFill>
                <a:effectLst/>
                <a:latin typeface="Arial" panose="020B0604020202020204" pitchFamily="34" charset="0"/>
              </a:rPr>
              <a:t>Challenges</a:t>
            </a:r>
            <a:endParaRPr lang="en-GB" sz="2400">
              <a:solidFill>
                <a:schemeClr val="accent6">
                  <a:lumMod val="50000"/>
                </a:schemeClr>
              </a:solidFill>
            </a:endParaRPr>
          </a:p>
        </p:txBody>
      </p:sp>
      <p:sp>
        <p:nvSpPr>
          <p:cNvPr id="3" name="Footer Placeholder 2">
            <a:extLst>
              <a:ext uri="{FF2B5EF4-FFF2-40B4-BE49-F238E27FC236}">
                <a16:creationId xmlns:a16="http://schemas.microsoft.com/office/drawing/2014/main" id="{470A560C-E46D-6307-5D09-5201DA8DBD3F}"/>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894074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12E77-A0DE-2A1C-4212-B0CAB66F29B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3D4E17-FF96-5F52-22E0-1D915F15461C}"/>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E267649-16F8-A030-A86D-87574B46FAA3}"/>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11529762-5E56-814A-5E16-BB2396C9F0D6}"/>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D791BEC3-DD4C-7186-5433-B81CE3584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B927F326-9DDD-F96B-D420-85756600481A}"/>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2C6ADB49-5BBA-121E-9065-55AD30865BA7}"/>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41EA8CB2-F22C-FD85-4A4E-837A8E940D84}"/>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3" name="TextBox 2">
            <a:extLst>
              <a:ext uri="{FF2B5EF4-FFF2-40B4-BE49-F238E27FC236}">
                <a16:creationId xmlns:a16="http://schemas.microsoft.com/office/drawing/2014/main" id="{57E24D48-549F-1B38-3626-E1D8D71EB23A}"/>
              </a:ext>
            </a:extLst>
          </p:cNvPr>
          <p:cNvSpPr txBox="1"/>
          <p:nvPr/>
        </p:nvSpPr>
        <p:spPr>
          <a:xfrm>
            <a:off x="198115" y="1440225"/>
            <a:ext cx="6613300" cy="461665"/>
          </a:xfrm>
          <a:prstGeom prst="rect">
            <a:avLst/>
          </a:prstGeom>
          <a:noFill/>
        </p:spPr>
        <p:txBody>
          <a:bodyPr wrap="square">
            <a:spAutoFit/>
          </a:bodyPr>
          <a:lstStyle/>
          <a:p>
            <a:r>
              <a:rPr lang="en-GB" sz="2400" b="1" i="0">
                <a:solidFill>
                  <a:schemeClr val="accent6">
                    <a:lumMod val="50000"/>
                  </a:schemeClr>
                </a:solidFill>
                <a:effectLst/>
                <a:latin typeface="Arial" panose="020B0604020202020204" pitchFamily="34" charset="0"/>
              </a:rPr>
              <a:t>Key Learnings from the Project </a:t>
            </a:r>
            <a:endParaRPr lang="en-GB" sz="2400">
              <a:solidFill>
                <a:schemeClr val="accent6">
                  <a:lumMod val="50000"/>
                </a:schemeClr>
              </a:solidFill>
            </a:endParaRPr>
          </a:p>
        </p:txBody>
      </p:sp>
      <p:sp>
        <p:nvSpPr>
          <p:cNvPr id="7" name="TextBox 6">
            <a:extLst>
              <a:ext uri="{FF2B5EF4-FFF2-40B4-BE49-F238E27FC236}">
                <a16:creationId xmlns:a16="http://schemas.microsoft.com/office/drawing/2014/main" id="{02930A4A-CCE8-CAB9-90F2-EC902847BCCF}"/>
              </a:ext>
            </a:extLst>
          </p:cNvPr>
          <p:cNvSpPr txBox="1"/>
          <p:nvPr/>
        </p:nvSpPr>
        <p:spPr>
          <a:xfrm>
            <a:off x="5832621" y="1809557"/>
            <a:ext cx="5552303" cy="2693045"/>
          </a:xfrm>
          <a:prstGeom prst="rect">
            <a:avLst/>
          </a:prstGeom>
          <a:noFill/>
        </p:spPr>
        <p:txBody>
          <a:bodyPr wrap="square">
            <a:spAutoFit/>
          </a:bodyPr>
          <a:lstStyle/>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The Power of Education</a:t>
            </a:r>
          </a:p>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Collaboration is Crucial</a:t>
            </a:r>
            <a:endParaRPr lang="en-GB" sz="2400" b="0" i="0">
              <a:solidFill>
                <a:schemeClr val="accent6">
                  <a:lumMod val="50000"/>
                </a:schemeClr>
              </a:solidFill>
              <a:effectLst/>
              <a:latin typeface="Arial" panose="020B0604020202020204" pitchFamily="34" charset="0"/>
            </a:endParaRPr>
          </a:p>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The Carer Perspective is Invaluable</a:t>
            </a:r>
            <a:endParaRPr lang="en-GB" sz="2400" b="0" i="0">
              <a:solidFill>
                <a:schemeClr val="accent6">
                  <a:lumMod val="50000"/>
                </a:schemeClr>
              </a:solidFill>
              <a:effectLst/>
              <a:latin typeface="Arial" panose="020B0604020202020204" pitchFamily="34" charset="0"/>
            </a:endParaRPr>
          </a:p>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Data Drives Improvement</a:t>
            </a:r>
            <a:endParaRPr lang="en-GB" sz="2400" b="0" i="0">
              <a:solidFill>
                <a:schemeClr val="accent6">
                  <a:lumMod val="50000"/>
                </a:schemeClr>
              </a:solidFill>
              <a:effectLst/>
              <a:latin typeface="Arial" panose="020B0604020202020204" pitchFamily="34" charset="0"/>
            </a:endParaRPr>
          </a:p>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Addressing Variation</a:t>
            </a:r>
            <a:endParaRPr lang="en-GB" sz="2400" i="1">
              <a:solidFill>
                <a:schemeClr val="accent6">
                  <a:lumMod val="50000"/>
                </a:schemeClr>
              </a:solidFill>
              <a:latin typeface="Arial" panose="020B0604020202020204" pitchFamily="34" charset="0"/>
            </a:endParaRPr>
          </a:p>
          <a:p>
            <a:pPr>
              <a:spcAft>
                <a:spcPts val="600"/>
              </a:spcAft>
              <a:buFont typeface="Arial" panose="020B0604020202020204" pitchFamily="34" charset="0"/>
              <a:buChar char="•"/>
            </a:pPr>
            <a:r>
              <a:rPr lang="en-GB" sz="2400" b="1" i="0">
                <a:solidFill>
                  <a:schemeClr val="accent6">
                    <a:lumMod val="50000"/>
                  </a:schemeClr>
                </a:solidFill>
                <a:effectLst/>
                <a:latin typeface="Arial" panose="020B0604020202020204" pitchFamily="34" charset="0"/>
              </a:rPr>
              <a:t>Tailored Approaches</a:t>
            </a:r>
            <a:endParaRPr lang="en-GB" sz="2400" b="0" i="0">
              <a:solidFill>
                <a:schemeClr val="accent6">
                  <a:lumMod val="50000"/>
                </a:schemeClr>
              </a:solidFill>
              <a:effectLst/>
              <a:latin typeface="Arial" panose="020B0604020202020204" pitchFamily="34" charset="0"/>
            </a:endParaRPr>
          </a:p>
        </p:txBody>
      </p:sp>
      <p:sp>
        <p:nvSpPr>
          <p:cNvPr id="2" name="Footer Placeholder 1">
            <a:extLst>
              <a:ext uri="{FF2B5EF4-FFF2-40B4-BE49-F238E27FC236}">
                <a16:creationId xmlns:a16="http://schemas.microsoft.com/office/drawing/2014/main" id="{535986AB-AD0A-15B9-CC83-7BCC0EA4294A}"/>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94797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0104-FD8B-3B39-D3C9-901CA5DDC0F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485A22-A302-2287-6CD4-A1D76A838203}"/>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3B8B9C6-1FE1-23C2-F82F-55548404BC87}"/>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1578CEA0-D956-A203-23F6-FC707E106FE9}"/>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939C4731-7B46-7C77-08C5-B70876C57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9C6036BD-18E4-1433-D2B1-AB012E2E13CC}"/>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E9BD82DE-0E00-920C-7727-74C590DA68F5}"/>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2DEFFC50-C689-3A76-5679-BCDCA79CE4C7}"/>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2" name="Content Placeholder 2">
            <a:extLst>
              <a:ext uri="{FF2B5EF4-FFF2-40B4-BE49-F238E27FC236}">
                <a16:creationId xmlns:a16="http://schemas.microsoft.com/office/drawing/2014/main" id="{84FF43E7-C58B-E997-2BF6-2D6AFA7F9FAD}"/>
              </a:ext>
            </a:extLst>
          </p:cNvPr>
          <p:cNvGraphicFramePr>
            <a:graphicFrameLocks/>
          </p:cNvGraphicFramePr>
          <p:nvPr>
            <p:extLst>
              <p:ext uri="{D42A27DB-BD31-4B8C-83A1-F6EECF244321}">
                <p14:modId xmlns:p14="http://schemas.microsoft.com/office/powerpoint/2010/main" val="3232891176"/>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8055E8C9-8974-9609-A4A8-0E8C3140E030}"/>
              </a:ext>
            </a:extLst>
          </p:cNvPr>
          <p:cNvSpPr txBox="1"/>
          <p:nvPr/>
        </p:nvSpPr>
        <p:spPr>
          <a:xfrm>
            <a:off x="0" y="1394902"/>
            <a:ext cx="6613300" cy="400110"/>
          </a:xfrm>
          <a:prstGeom prst="rect">
            <a:avLst/>
          </a:prstGeom>
          <a:noFill/>
        </p:spPr>
        <p:txBody>
          <a:bodyPr wrap="square">
            <a:spAutoFit/>
          </a:bodyPr>
          <a:lstStyle/>
          <a:p>
            <a:r>
              <a:rPr lang="en-GB" b="1" i="0">
                <a:solidFill>
                  <a:schemeClr val="accent6">
                    <a:lumMod val="50000"/>
                  </a:schemeClr>
                </a:solidFill>
                <a:effectLst/>
                <a:latin typeface="Arial" panose="020B0604020202020204" pitchFamily="34" charset="0"/>
              </a:rPr>
              <a:t>The </a:t>
            </a:r>
            <a:r>
              <a:rPr lang="en-GB" sz="2000" b="1" i="0">
                <a:solidFill>
                  <a:schemeClr val="accent6">
                    <a:lumMod val="50000"/>
                  </a:schemeClr>
                </a:solidFill>
                <a:effectLst/>
                <a:latin typeface="Arial" panose="020B0604020202020204" pitchFamily="34" charset="0"/>
              </a:rPr>
              <a:t>Journey</a:t>
            </a:r>
            <a:r>
              <a:rPr lang="en-GB" b="1" i="0">
                <a:solidFill>
                  <a:schemeClr val="accent6">
                    <a:lumMod val="50000"/>
                  </a:schemeClr>
                </a:solidFill>
                <a:effectLst/>
                <a:latin typeface="Arial" panose="020B0604020202020204" pitchFamily="34" charset="0"/>
              </a:rPr>
              <a:t> Ahead: Sustainability &amp; Future Vision</a:t>
            </a:r>
            <a:endParaRPr lang="en-GB">
              <a:solidFill>
                <a:schemeClr val="accent6">
                  <a:lumMod val="50000"/>
                </a:schemeClr>
              </a:solidFill>
            </a:endParaRPr>
          </a:p>
        </p:txBody>
      </p:sp>
      <p:sp>
        <p:nvSpPr>
          <p:cNvPr id="3" name="Footer Placeholder 2">
            <a:extLst>
              <a:ext uri="{FF2B5EF4-FFF2-40B4-BE49-F238E27FC236}">
                <a16:creationId xmlns:a16="http://schemas.microsoft.com/office/drawing/2014/main" id="{A442CEC9-F639-D451-1460-6FF60967C63E}"/>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491440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A0D6D-20C1-533D-A6BC-2ACA75807CB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7801470-1434-2531-37CC-ABFF56C69AE4}"/>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ADA8719-442F-C5FF-F3EC-6B165D5FE3B2}"/>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57F128C0-4F0D-3F0E-6B8A-248C3FC982F2}"/>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A9C460B4-880D-D402-B5C7-0A33F00D8E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D58D8A13-D646-CDD7-2C8B-FC8D826E7B07}"/>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2368102D-A85F-9644-BBA8-A71E62B794BD}"/>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20C254D5-8D60-F49F-02A5-27B4DA186ED9}"/>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2" name="Content Placeholder 2">
            <a:extLst>
              <a:ext uri="{FF2B5EF4-FFF2-40B4-BE49-F238E27FC236}">
                <a16:creationId xmlns:a16="http://schemas.microsoft.com/office/drawing/2014/main" id="{D9F1A132-9DCD-E2B6-802C-68C626B876A3}"/>
              </a:ext>
            </a:extLst>
          </p:cNvPr>
          <p:cNvGraphicFramePr>
            <a:graphicFrameLocks/>
          </p:cNvGraphicFramePr>
          <p:nvPr>
            <p:extLst>
              <p:ext uri="{D42A27DB-BD31-4B8C-83A1-F6EECF244321}">
                <p14:modId xmlns:p14="http://schemas.microsoft.com/office/powerpoint/2010/main" val="2258678400"/>
              </p:ext>
            </p:extLst>
          </p:nvPr>
        </p:nvGraphicFramePr>
        <p:xfrm>
          <a:off x="5138669" y="1493949"/>
          <a:ext cx="6406687" cy="443019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76DB747E-599E-B0B8-6A90-615407BA78B0}"/>
              </a:ext>
            </a:extLst>
          </p:cNvPr>
          <p:cNvSpPr txBox="1"/>
          <p:nvPr/>
        </p:nvSpPr>
        <p:spPr>
          <a:xfrm>
            <a:off x="408904" y="2435323"/>
            <a:ext cx="3969913" cy="2062103"/>
          </a:xfrm>
          <a:prstGeom prst="rect">
            <a:avLst/>
          </a:prstGeom>
          <a:noFill/>
        </p:spPr>
        <p:txBody>
          <a:bodyPr wrap="square">
            <a:spAutoFit/>
          </a:bodyPr>
          <a:lstStyle/>
          <a:p>
            <a:r>
              <a:rPr lang="en-GB" sz="3200" b="1" i="0">
                <a:solidFill>
                  <a:schemeClr val="accent6">
                    <a:lumMod val="50000"/>
                  </a:schemeClr>
                </a:solidFill>
                <a:effectLst/>
                <a:latin typeface="Arial" panose="020B0604020202020204" pitchFamily="34" charset="0"/>
              </a:rPr>
              <a:t>Conclusion: </a:t>
            </a:r>
          </a:p>
          <a:p>
            <a:r>
              <a:rPr lang="en-GB" sz="3200" b="1" i="0">
                <a:solidFill>
                  <a:schemeClr val="accent6">
                    <a:lumMod val="50000"/>
                  </a:schemeClr>
                </a:solidFill>
                <a:effectLst/>
                <a:latin typeface="Arial" panose="020B0604020202020204" pitchFamily="34" charset="0"/>
              </a:rPr>
              <a:t>A System Transformed at its Heart </a:t>
            </a:r>
            <a:endParaRPr lang="en-GB" sz="3200">
              <a:solidFill>
                <a:schemeClr val="accent6">
                  <a:lumMod val="50000"/>
                </a:schemeClr>
              </a:solidFill>
            </a:endParaRPr>
          </a:p>
        </p:txBody>
      </p:sp>
      <p:sp>
        <p:nvSpPr>
          <p:cNvPr id="3" name="Footer Placeholder 2">
            <a:extLst>
              <a:ext uri="{FF2B5EF4-FFF2-40B4-BE49-F238E27FC236}">
                <a16:creationId xmlns:a16="http://schemas.microsoft.com/office/drawing/2014/main" id="{6FBCA2D1-19EA-06D9-130D-EB73954CCB91}"/>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311097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C9227-4DA0-1764-F218-2C3CE3D944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5A61529-E721-2363-A039-ED084433CB4C}"/>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12797C4-8D47-8A5D-1E6A-3847304C23B8}"/>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BAE95148-9700-505D-7E41-00016B1EDF41}"/>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367B6EE9-58EE-FC41-3FC3-F9710A70B6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E144ED98-EF70-D284-0F52-B069EE84AE97}"/>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511A7054-97FB-874E-1C84-858C218C3DFB}"/>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1F6EEC81-53AE-0A8D-53FA-8DAAB302374A}"/>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sp>
        <p:nvSpPr>
          <p:cNvPr id="7" name="TextBox 6">
            <a:extLst>
              <a:ext uri="{FF2B5EF4-FFF2-40B4-BE49-F238E27FC236}">
                <a16:creationId xmlns:a16="http://schemas.microsoft.com/office/drawing/2014/main" id="{CB32E105-318B-5F2C-4197-2191CA8E1EDD}"/>
              </a:ext>
            </a:extLst>
          </p:cNvPr>
          <p:cNvSpPr txBox="1"/>
          <p:nvPr/>
        </p:nvSpPr>
        <p:spPr>
          <a:xfrm>
            <a:off x="0" y="1431401"/>
            <a:ext cx="6613300" cy="369332"/>
          </a:xfrm>
          <a:prstGeom prst="rect">
            <a:avLst/>
          </a:prstGeom>
          <a:noFill/>
        </p:spPr>
        <p:txBody>
          <a:bodyPr wrap="square">
            <a:spAutoFit/>
          </a:bodyPr>
          <a:lstStyle/>
          <a:p>
            <a:r>
              <a:rPr lang="en-GB" sz="1800" b="1" i="0">
                <a:solidFill>
                  <a:srgbClr val="007F3B"/>
                </a:solidFill>
                <a:effectLst/>
                <a:latin typeface="Arial" panose="020B0604020202020204" pitchFamily="34" charset="0"/>
              </a:rPr>
              <a:t>Considerations for the Cross-Party Group</a:t>
            </a:r>
            <a:endParaRPr lang="en-GB"/>
          </a:p>
        </p:txBody>
      </p:sp>
      <p:sp>
        <p:nvSpPr>
          <p:cNvPr id="14" name="TextBox 13">
            <a:extLst>
              <a:ext uri="{FF2B5EF4-FFF2-40B4-BE49-F238E27FC236}">
                <a16:creationId xmlns:a16="http://schemas.microsoft.com/office/drawing/2014/main" id="{23FDA4E4-69EC-A13D-8E41-6FBFFA35AA0D}"/>
              </a:ext>
            </a:extLst>
          </p:cNvPr>
          <p:cNvSpPr txBox="1"/>
          <p:nvPr/>
        </p:nvSpPr>
        <p:spPr>
          <a:xfrm>
            <a:off x="5007318" y="1945189"/>
            <a:ext cx="6613300" cy="3370153"/>
          </a:xfrm>
          <a:prstGeom prst="rect">
            <a:avLst/>
          </a:prstGeom>
          <a:noFill/>
        </p:spPr>
        <p:txBody>
          <a:bodyPr wrap="square">
            <a:spAutoFit/>
          </a:bodyPr>
          <a:lstStyle/>
          <a:p>
            <a:pPr algn="l">
              <a:spcAft>
                <a:spcPts val="600"/>
              </a:spcAft>
              <a:buFont typeface="Arial" panose="020B0604020202020204" pitchFamily="34" charset="0"/>
              <a:buChar char="•"/>
            </a:pPr>
            <a:r>
              <a:rPr lang="en-GB" b="1" i="0">
                <a:solidFill>
                  <a:srgbClr val="333333"/>
                </a:solidFill>
                <a:effectLst/>
                <a:latin typeface="Arial" panose="020B0604020202020204" pitchFamily="34" charset="0"/>
              </a:rPr>
              <a:t>Recognition:</a:t>
            </a:r>
            <a:r>
              <a:rPr lang="en-GB" b="0" i="0">
                <a:solidFill>
                  <a:srgbClr val="333333"/>
                </a:solidFill>
                <a:effectLst/>
                <a:latin typeface="Arial" panose="020B0604020202020204" pitchFamily="34" charset="0"/>
              </a:rPr>
              <a:t> Acknowledge the significant achievements, patient impact, and system-wide economic benefits of this collaborative project.</a:t>
            </a:r>
          </a:p>
          <a:p>
            <a:pPr algn="l">
              <a:spcAft>
                <a:spcPts val="600"/>
              </a:spcAft>
              <a:buFont typeface="Arial" panose="020B0604020202020204" pitchFamily="34" charset="0"/>
              <a:buChar char="•"/>
            </a:pPr>
            <a:r>
              <a:rPr lang="en-GB" b="1" i="0">
                <a:solidFill>
                  <a:srgbClr val="333333"/>
                </a:solidFill>
                <a:effectLst/>
                <a:latin typeface="Arial" panose="020B0604020202020204" pitchFamily="34" charset="0"/>
              </a:rPr>
              <a:t>Support for Sustainability:</a:t>
            </a:r>
            <a:r>
              <a:rPr lang="en-GB" b="0" i="0">
                <a:solidFill>
                  <a:srgbClr val="333333"/>
                </a:solidFill>
                <a:effectLst/>
                <a:latin typeface="Arial" panose="020B0604020202020204" pitchFamily="34" charset="0"/>
              </a:rPr>
              <a:t> Champion the SAS Palliative care team to sustain and expand this vital service, including its broadened focus on frailty and care homes.</a:t>
            </a:r>
          </a:p>
          <a:p>
            <a:pPr algn="l">
              <a:spcAft>
                <a:spcPts val="600"/>
              </a:spcAft>
              <a:buFont typeface="Arial" panose="020B0604020202020204" pitchFamily="34" charset="0"/>
              <a:buChar char="•"/>
            </a:pPr>
            <a:r>
              <a:rPr lang="en-GB" b="1" i="0">
                <a:solidFill>
                  <a:srgbClr val="333333"/>
                </a:solidFill>
                <a:effectLst/>
                <a:latin typeface="Arial" panose="020B0604020202020204" pitchFamily="34" charset="0"/>
              </a:rPr>
              <a:t>Policy Enablement:</a:t>
            </a:r>
            <a:r>
              <a:rPr lang="en-GB" b="0" i="0">
                <a:solidFill>
                  <a:srgbClr val="333333"/>
                </a:solidFill>
                <a:effectLst/>
                <a:latin typeface="Arial" panose="020B0604020202020204" pitchFamily="34" charset="0"/>
              </a:rPr>
              <a:t> Continue to support policies that enhance seamless information sharing and integrated working for PEOLC.</a:t>
            </a:r>
          </a:p>
          <a:p>
            <a:pPr algn="l">
              <a:spcAft>
                <a:spcPts val="600"/>
              </a:spcAft>
              <a:buFont typeface="Arial" panose="020B0604020202020204" pitchFamily="34" charset="0"/>
              <a:buChar char="•"/>
            </a:pPr>
            <a:r>
              <a:rPr lang="en-GB" b="1" i="0">
                <a:solidFill>
                  <a:srgbClr val="333333"/>
                </a:solidFill>
                <a:effectLst/>
                <a:latin typeface="Arial" panose="020B0604020202020204" pitchFamily="34" charset="0"/>
              </a:rPr>
              <a:t>Advocacy:</a:t>
            </a:r>
            <a:r>
              <a:rPr lang="en-GB" b="0" i="0">
                <a:solidFill>
                  <a:srgbClr val="333333"/>
                </a:solidFill>
                <a:effectLst/>
                <a:latin typeface="Arial" panose="020B0604020202020204" pitchFamily="34" charset="0"/>
              </a:rPr>
              <a:t> Continue to recognise the critical and evolving role of SAS in delivering high-quality, compassionate PEOLC.</a:t>
            </a:r>
          </a:p>
        </p:txBody>
      </p:sp>
      <p:sp>
        <p:nvSpPr>
          <p:cNvPr id="2" name="Footer Placeholder 1">
            <a:extLst>
              <a:ext uri="{FF2B5EF4-FFF2-40B4-BE49-F238E27FC236}">
                <a16:creationId xmlns:a16="http://schemas.microsoft.com/office/drawing/2014/main" id="{F1A936BD-90E3-9141-7ADC-783F5F00B6F2}"/>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2854699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B7BEF-17C8-FBDE-A8D6-DB6869B5401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CEF1853-F875-85F0-43D4-134CBFED23DD}"/>
              </a:ext>
            </a:extLst>
          </p:cNvPr>
          <p:cNvSpPr/>
          <p:nvPr/>
        </p:nvSpPr>
        <p:spPr>
          <a:xfrm>
            <a:off x="0" y="-22127"/>
            <a:ext cx="12192000" cy="12763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21B99F3-EC1E-FA47-D566-E36CD6D4B8B7}"/>
              </a:ext>
            </a:extLst>
          </p:cNvPr>
          <p:cNvSpPr/>
          <p:nvPr/>
        </p:nvSpPr>
        <p:spPr>
          <a:xfrm>
            <a:off x="0" y="6115051"/>
            <a:ext cx="12192000" cy="742950"/>
          </a:xfrm>
          <a:prstGeom prst="rect">
            <a:avLst/>
          </a:prstGeom>
          <a:solidFill>
            <a:srgbClr val="003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background with blue text&#10;&#10;Description automatically generated">
            <a:extLst>
              <a:ext uri="{FF2B5EF4-FFF2-40B4-BE49-F238E27FC236}">
                <a16:creationId xmlns:a16="http://schemas.microsoft.com/office/drawing/2014/main" id="{5155A3FC-063A-988C-E7B6-FE4FB6FC3D4E}"/>
              </a:ext>
            </a:extLst>
          </p:cNvPr>
          <p:cNvPicPr>
            <a:picLocks noChangeAspect="1"/>
          </p:cNvPicPr>
          <p:nvPr/>
        </p:nvPicPr>
        <p:blipFill rotWithShape="1">
          <a:blip r:embed="rId3">
            <a:extLst>
              <a:ext uri="{28A0092B-C50C-407E-A947-70E740481C1C}">
                <a14:useLocalDpi xmlns:a14="http://schemas.microsoft.com/office/drawing/2010/main" val="0"/>
              </a:ext>
            </a:extLst>
          </a:blip>
          <a:srcRect r="67090"/>
          <a:stretch/>
        </p:blipFill>
        <p:spPr>
          <a:xfrm>
            <a:off x="198115" y="-57322"/>
            <a:ext cx="1102651" cy="1216295"/>
          </a:xfrm>
          <a:prstGeom prst="rect">
            <a:avLst/>
          </a:prstGeom>
        </p:spPr>
      </p:pic>
      <p:pic>
        <p:nvPicPr>
          <p:cNvPr id="11" name="Picture 10" descr="A green text on a white background&#10;&#10;Description automatically generated">
            <a:extLst>
              <a:ext uri="{FF2B5EF4-FFF2-40B4-BE49-F238E27FC236}">
                <a16:creationId xmlns:a16="http://schemas.microsoft.com/office/drawing/2014/main" id="{FFF4CF6A-64D7-CD6D-E63C-F90288D397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6177154"/>
            <a:ext cx="2133600" cy="618744"/>
          </a:xfrm>
          <a:prstGeom prst="rect">
            <a:avLst/>
          </a:prstGeom>
        </p:spPr>
      </p:pic>
      <p:sp>
        <p:nvSpPr>
          <p:cNvPr id="12" name="TextBox 11">
            <a:extLst>
              <a:ext uri="{FF2B5EF4-FFF2-40B4-BE49-F238E27FC236}">
                <a16:creationId xmlns:a16="http://schemas.microsoft.com/office/drawing/2014/main" id="{AF88EF17-E959-0F89-C3D8-7B2C132890D7}"/>
              </a:ext>
            </a:extLst>
          </p:cNvPr>
          <p:cNvSpPr txBox="1"/>
          <p:nvPr/>
        </p:nvSpPr>
        <p:spPr>
          <a:xfrm>
            <a:off x="3491485" y="339717"/>
            <a:ext cx="9644966" cy="923330"/>
          </a:xfrm>
          <a:prstGeom prst="rect">
            <a:avLst/>
          </a:prstGeom>
          <a:noFill/>
        </p:spPr>
        <p:txBody>
          <a:bodyPr wrap="square" rtlCol="0">
            <a:spAutoFit/>
          </a:bodyPr>
          <a:lstStyle/>
          <a:p>
            <a:r>
              <a:rPr lang="en-GB" sz="5400">
                <a:solidFill>
                  <a:schemeClr val="bg1"/>
                </a:solidFill>
              </a:rPr>
              <a:t>Scottish Ambulance Service</a:t>
            </a:r>
          </a:p>
        </p:txBody>
      </p:sp>
      <p:sp>
        <p:nvSpPr>
          <p:cNvPr id="13" name="TextBox 12">
            <a:extLst>
              <a:ext uri="{FF2B5EF4-FFF2-40B4-BE49-F238E27FC236}">
                <a16:creationId xmlns:a16="http://schemas.microsoft.com/office/drawing/2014/main" id="{EBD8A227-EDBB-C740-C732-33F659F705DF}"/>
              </a:ext>
            </a:extLst>
          </p:cNvPr>
          <p:cNvSpPr txBox="1"/>
          <p:nvPr/>
        </p:nvSpPr>
        <p:spPr>
          <a:xfrm>
            <a:off x="198115" y="6305550"/>
            <a:ext cx="5069210" cy="461665"/>
          </a:xfrm>
          <a:prstGeom prst="rect">
            <a:avLst/>
          </a:prstGeom>
          <a:noFill/>
        </p:spPr>
        <p:txBody>
          <a:bodyPr wrap="square" rtlCol="0">
            <a:spAutoFit/>
          </a:bodyPr>
          <a:lstStyle/>
          <a:p>
            <a:r>
              <a:rPr lang="en-GB" sz="2400" err="1">
                <a:solidFill>
                  <a:schemeClr val="bg1"/>
                </a:solidFill>
              </a:rPr>
              <a:t>sas.endoflifecare@nhs.scot</a:t>
            </a:r>
            <a:endParaRPr lang="en-GB" sz="2400">
              <a:solidFill>
                <a:schemeClr val="bg1"/>
              </a:solidFill>
            </a:endParaRPr>
          </a:p>
        </p:txBody>
      </p:sp>
      <p:pic>
        <p:nvPicPr>
          <p:cNvPr id="8" name="Picture 7">
            <a:extLst>
              <a:ext uri="{FF2B5EF4-FFF2-40B4-BE49-F238E27FC236}">
                <a16:creationId xmlns:a16="http://schemas.microsoft.com/office/drawing/2014/main" id="{E4751B2E-D8F6-D38B-7D75-21F196C7D785}"/>
              </a:ext>
            </a:extLst>
          </p:cNvPr>
          <p:cNvPicPr>
            <a:picLocks noChangeAspect="1"/>
          </p:cNvPicPr>
          <p:nvPr/>
        </p:nvPicPr>
        <p:blipFill>
          <a:blip r:embed="rId5">
            <a:alphaModFix amt="28000"/>
          </a:blip>
          <a:stretch>
            <a:fillRect/>
          </a:stretch>
        </p:blipFill>
        <p:spPr>
          <a:xfrm>
            <a:off x="0" y="1254223"/>
            <a:ext cx="12192000" cy="4919472"/>
          </a:xfrm>
          <a:prstGeom prst="rect">
            <a:avLst/>
          </a:prstGeom>
        </p:spPr>
      </p:pic>
      <p:graphicFrame>
        <p:nvGraphicFramePr>
          <p:cNvPr id="2" name="Content Placeholder 2">
            <a:extLst>
              <a:ext uri="{FF2B5EF4-FFF2-40B4-BE49-F238E27FC236}">
                <a16:creationId xmlns:a16="http://schemas.microsoft.com/office/drawing/2014/main" id="{BFD3A544-39CA-7779-EBAE-C4ACCFC870E2}"/>
              </a:ext>
            </a:extLst>
          </p:cNvPr>
          <p:cNvGraphicFramePr>
            <a:graphicFrameLocks/>
          </p:cNvGraphicFramePr>
          <p:nvPr>
            <p:extLst>
              <p:ext uri="{D42A27DB-BD31-4B8C-83A1-F6EECF244321}">
                <p14:modId xmlns:p14="http://schemas.microsoft.com/office/powerpoint/2010/main" val="3450482633"/>
              </p:ext>
            </p:extLst>
          </p:nvPr>
        </p:nvGraphicFramePr>
        <p:xfrm>
          <a:off x="5164294" y="1675330"/>
          <a:ext cx="6278032" cy="3755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5F3806D6-EE36-8BAA-23BA-95C470E53CDE}"/>
              </a:ext>
            </a:extLst>
          </p:cNvPr>
          <p:cNvSpPr txBox="1"/>
          <p:nvPr/>
        </p:nvSpPr>
        <p:spPr>
          <a:xfrm>
            <a:off x="408904" y="1490664"/>
            <a:ext cx="6613300" cy="400110"/>
          </a:xfrm>
          <a:prstGeom prst="rect">
            <a:avLst/>
          </a:prstGeom>
          <a:noFill/>
        </p:spPr>
        <p:txBody>
          <a:bodyPr wrap="square">
            <a:spAutoFit/>
          </a:bodyPr>
          <a:lstStyle/>
          <a:p>
            <a:r>
              <a:rPr lang="en-GB" sz="2000" b="1" i="0">
                <a:solidFill>
                  <a:schemeClr val="accent6">
                    <a:lumMod val="50000"/>
                  </a:schemeClr>
                </a:solidFill>
                <a:effectLst/>
                <a:latin typeface="Arial" panose="020B0604020202020204" pitchFamily="34" charset="0"/>
              </a:rPr>
              <a:t>Thank You &amp; Questions</a:t>
            </a:r>
            <a:endParaRPr lang="en-GB" sz="2000">
              <a:solidFill>
                <a:schemeClr val="accent6">
                  <a:lumMod val="50000"/>
                </a:schemeClr>
              </a:solidFill>
            </a:endParaRPr>
          </a:p>
        </p:txBody>
      </p:sp>
      <p:sp>
        <p:nvSpPr>
          <p:cNvPr id="3" name="Footer Placeholder 2">
            <a:extLst>
              <a:ext uri="{FF2B5EF4-FFF2-40B4-BE49-F238E27FC236}">
                <a16:creationId xmlns:a16="http://schemas.microsoft.com/office/drawing/2014/main" id="{EAB19DD5-8F27-66ED-95BC-7E68D14F49E6}"/>
              </a:ext>
            </a:extLst>
          </p:cNvPr>
          <p:cNvSpPr>
            <a:spLocks noGrp="1"/>
          </p:cNvSpPr>
          <p:nvPr>
            <p:ph type="ftr" sz="quarter" idx="11"/>
          </p:nvPr>
        </p:nvSpPr>
        <p:spPr/>
        <p:txBody>
          <a:bodyPr/>
          <a:lstStyle/>
          <a:p>
            <a:r>
              <a:rPr lang="en-GB"/>
              <a:t>Cross Party Group Meeting: 11 June 2025</a:t>
            </a:r>
            <a:endParaRPr lang="en-US"/>
          </a:p>
        </p:txBody>
      </p:sp>
    </p:spTree>
    <p:extLst>
      <p:ext uri="{BB962C8B-B14F-4D97-AF65-F5344CB8AC3E}">
        <p14:creationId xmlns:p14="http://schemas.microsoft.com/office/powerpoint/2010/main" val="2877905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066BBE51E48146B4802BE8977738FC" ma:contentTypeVersion="18" ma:contentTypeDescription="Create a new document." ma:contentTypeScope="" ma:versionID="7ff74556ed56812c77419c7ee3960ecb">
  <xsd:schema xmlns:xsd="http://www.w3.org/2001/XMLSchema" xmlns:xs="http://www.w3.org/2001/XMLSchema" xmlns:p="http://schemas.microsoft.com/office/2006/metadata/properties" xmlns:ns2="8bc5aece-e6f2-4128-86c4-bc2af1ce6013" xmlns:ns3="8af00c48-6f5a-47f3-a08e-7e7944597777" targetNamespace="http://schemas.microsoft.com/office/2006/metadata/properties" ma:root="true" ma:fieldsID="f3ecee0b9f53fcb8971a43ed5dda9c6e" ns2:_="" ns3:_="">
    <xsd:import namespace="8bc5aece-e6f2-4128-86c4-bc2af1ce6013"/>
    <xsd:import namespace="8af00c48-6f5a-47f3-a08e-7e79445977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c5aece-e6f2-4128-86c4-bc2af1ce60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1759d2a-ac79-40f5-9f0b-a50eeb01c1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f00c48-6f5a-47f3-a08e-7e794459777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383f945-529d-4ee9-a01b-378d74074df0}" ma:internalName="TaxCatchAll" ma:showField="CatchAllData" ma:web="8af00c48-6f5a-47f3-a08e-7e7944597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af00c48-6f5a-47f3-a08e-7e7944597777" xsi:nil="true"/>
    <lcf76f155ced4ddcb4097134ff3c332f xmlns="8bc5aece-e6f2-4128-86c4-bc2af1ce601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496F8C-1441-480D-929E-81B8CC3D2F2D}"/>
</file>

<file path=customXml/itemProps2.xml><?xml version="1.0" encoding="utf-8"?>
<ds:datastoreItem xmlns:ds="http://schemas.openxmlformats.org/officeDocument/2006/customXml" ds:itemID="{FE67EE73-8ACD-4596-BCE0-A428E1B096F6}">
  <ds:schemaRefs>
    <ds:schemaRef ds:uri="724992f1-826a-43e8-8ab0-4e4595c286fd"/>
    <ds:schemaRef ds:uri="http://schemas.microsoft.com/office/infopath/2007/PartnerControls"/>
    <ds:schemaRef ds:uri="http://purl.org/dc/elements/1.1/"/>
    <ds:schemaRef ds:uri="http://purl.org/dc/terms/"/>
    <ds:schemaRef ds:uri="http://schemas.microsoft.com/office/2006/documentManagement/types"/>
    <ds:schemaRef ds:uri="http://www.w3.org/XML/1998/namespace"/>
    <ds:schemaRef ds:uri="http://purl.org/dc/dcmitype/"/>
    <ds:schemaRef ds:uri="http://schemas.openxmlformats.org/package/2006/metadata/core-properties"/>
    <ds:schemaRef ds:uri="7d8871cf-7959-4641-9904-ca6605ebcbb4"/>
    <ds:schemaRef ds:uri="http://schemas.microsoft.com/office/2006/metadata/properties"/>
  </ds:schemaRefs>
</ds:datastoreItem>
</file>

<file path=customXml/itemProps3.xml><?xml version="1.0" encoding="utf-8"?>
<ds:datastoreItem xmlns:ds="http://schemas.openxmlformats.org/officeDocument/2006/customXml" ds:itemID="{54570097-7249-4A4D-98A5-C63BB9AEE2C3}">
  <ds:schemaRefs>
    <ds:schemaRef ds:uri="http://schemas.microsoft.com/sharepoint/v3/contenttype/forms"/>
  </ds:schemaRefs>
</ds:datastoreItem>
</file>

<file path=docMetadata/LabelInfo.xml><?xml version="1.0" encoding="utf-8"?>
<clbl:labelList xmlns:clbl="http://schemas.microsoft.com/office/2020/mipLabelMetadata">
  <clbl:label id="{b4199b9c-a89e-442f-9799-431511f14748}" enabled="1" method="Privileged" siteId="{10efe0bd-a030-4bca-809c-b5e6745e499a}" removed="0"/>
</clbl:labelList>
</file>

<file path=docProps/app.xml><?xml version="1.0" encoding="utf-8"?>
<Properties xmlns="http://schemas.openxmlformats.org/officeDocument/2006/extended-properties" xmlns:vt="http://schemas.openxmlformats.org/officeDocument/2006/docPropsVTypes">
  <Template/>
  <TotalTime>127</TotalTime>
  <Words>5025</Words>
  <Application>Microsoft Office PowerPoint</Application>
  <PresentationFormat>Widescreen</PresentationFormat>
  <Paragraphs>310</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Snapshot D&amp;D 27/05/21</dc:title>
  <dc:creator>Julie Cathcart</dc:creator>
  <cp:lastModifiedBy>Pauline Ellison</cp:lastModifiedBy>
  <cp:revision>2</cp:revision>
  <dcterms:created xsi:type="dcterms:W3CDTF">2021-05-20T16:12:29Z</dcterms:created>
  <dcterms:modified xsi:type="dcterms:W3CDTF">2025-06-12T06:23:10Z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0x010100C1066BBE51E48146B4802BE8977738FC</vt:lpwstr>
  </property>
  <property fmtid="{D5CDD505-2E9C-101B-9397-08002B2CF9AE}" pid="3" name="MSIP_Label_b4199b9c-a89e-442f-9799-431511f14748_Enabled">
    <vt:lpwstr>true</vt:lpwstr>
  </property>
  <property fmtid="{D5CDD505-2E9C-101B-9397-08002B2CF9AE}" pid="4" name="MSIP_Label_b4199b9c-a89e-442f-9799-431511f14748_SetDate">
    <vt:lpwstr>2023-04-21T12:05:36Z</vt:lpwstr>
  </property>
  <property fmtid="{D5CDD505-2E9C-101B-9397-08002B2CF9AE}" pid="5" name="MSIP_Label_b4199b9c-a89e-442f-9799-431511f14748_Method">
    <vt:lpwstr>Privileged</vt:lpwstr>
  </property>
  <property fmtid="{D5CDD505-2E9C-101B-9397-08002B2CF9AE}" pid="6" name="MSIP_Label_b4199b9c-a89e-442f-9799-431511f14748_Name">
    <vt:lpwstr>OFFICIAL</vt:lpwstr>
  </property>
  <property fmtid="{D5CDD505-2E9C-101B-9397-08002B2CF9AE}" pid="7" name="MSIP_Label_b4199b9c-a89e-442f-9799-431511f14748_SiteId">
    <vt:lpwstr>10efe0bd-a030-4bca-809c-b5e6745e499a</vt:lpwstr>
  </property>
  <property fmtid="{D5CDD505-2E9C-101B-9397-08002B2CF9AE}" pid="8" name="MSIP_Label_b4199b9c-a89e-442f-9799-431511f14748_ActionId">
    <vt:lpwstr>bf76a6fe-c265-47d3-b73e-f04b8404ec78</vt:lpwstr>
  </property>
  <property fmtid="{D5CDD505-2E9C-101B-9397-08002B2CF9AE}" pid="9" name="MSIP_Label_b4199b9c-a89e-442f-9799-431511f14748_ContentBits">
    <vt:lpwstr>3</vt:lpwstr>
  </property>
  <property fmtid="{D5CDD505-2E9C-101B-9397-08002B2CF9AE}" pid="10" name="ClassificationContentMarkingFooterLocations">
    <vt:lpwstr>1_Facet:11\2_Facet:13\3_Facet:12</vt:lpwstr>
  </property>
  <property fmtid="{D5CDD505-2E9C-101B-9397-08002B2CF9AE}" pid="11" name="ClassificationContentMarkingFooterText">
    <vt:lpwstr>OFFICIAL</vt:lpwstr>
  </property>
  <property fmtid="{D5CDD505-2E9C-101B-9397-08002B2CF9AE}" pid="12" name="ClassificationContentMarkingHeaderLocations">
    <vt:lpwstr>1_Facet:10\2_Facet:12\3_Facet:11</vt:lpwstr>
  </property>
  <property fmtid="{D5CDD505-2E9C-101B-9397-08002B2CF9AE}" pid="13" name="ClassificationContentMarkingHeaderText">
    <vt:lpwstr>OFFICIAL</vt:lpwstr>
  </property>
  <property fmtid="{D5CDD505-2E9C-101B-9397-08002B2CF9AE}" pid="14" name="MediaServiceImageTags">
    <vt:lpwstr/>
  </property>
  <property fmtid="{D5CDD505-2E9C-101B-9397-08002B2CF9AE}" pid="15" name="Order">
    <vt:r8>123300</vt:r8>
  </property>
  <property fmtid="{D5CDD505-2E9C-101B-9397-08002B2CF9AE}" pid="16" name="xd_ProgID">
    <vt:lpwstr/>
  </property>
  <property fmtid="{D5CDD505-2E9C-101B-9397-08002B2CF9AE}" pid="17" name="_ColorHex">
    <vt:lpwstr/>
  </property>
  <property fmtid="{D5CDD505-2E9C-101B-9397-08002B2CF9AE}" pid="18" name="ComplianceAssetId">
    <vt:lpwstr/>
  </property>
  <property fmtid="{D5CDD505-2E9C-101B-9397-08002B2CF9AE}" pid="19" name="TemplateUrl">
    <vt:lpwstr/>
  </property>
  <property fmtid="{D5CDD505-2E9C-101B-9397-08002B2CF9AE}" pid="20" name="_ExtendedDescription">
    <vt:lpwstr/>
  </property>
  <property fmtid="{D5CDD505-2E9C-101B-9397-08002B2CF9AE}" pid="21" name="_ColorTag">
    <vt:lpwstr/>
  </property>
  <property fmtid="{D5CDD505-2E9C-101B-9397-08002B2CF9AE}" pid="22" name="TriggerFlowInfo">
    <vt:lpwstr/>
  </property>
  <property fmtid="{D5CDD505-2E9C-101B-9397-08002B2CF9AE}" pid="23" name="xd_Signature">
    <vt:bool>false</vt:bool>
  </property>
  <property fmtid="{D5CDD505-2E9C-101B-9397-08002B2CF9AE}" pid="24" name="_Emoji">
    <vt:lpwstr/>
  </property>
</Properties>
</file>