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124"/>
    <a:srgbClr val="FFFF99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660" y="-3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7A6AC171-8CE0-4ADB-8DB9-C2B9D69BC776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1C9898AD-8D6E-41C9-A61E-B4A8E01AD7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906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98AD-8D6E-41C9-A61E-B4A8E01AD75D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3C8B5-E4A8-46F6-9F97-15BF23AD0E8F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34C6E-53C3-4C44-A6AC-D68FE65C948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http://www.jubileescotland.org.uk/graphics/member%20logos/clack_council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http://www.stirling.gov.uk/sc-logo.png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-459432" y="-612576"/>
            <a:ext cx="7560839" cy="9865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0" y="-324544"/>
            <a:ext cx="6858000" cy="103634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9" name="Group 38"/>
          <p:cNvGrpSpPr/>
          <p:nvPr/>
        </p:nvGrpSpPr>
        <p:grpSpPr>
          <a:xfrm>
            <a:off x="510580" y="-123080"/>
            <a:ext cx="5881099" cy="670272"/>
            <a:chOff x="510580" y="-123080"/>
            <a:chExt cx="5881099" cy="670272"/>
          </a:xfrm>
        </p:grpSpPr>
        <p:pic>
          <p:nvPicPr>
            <p:cNvPr id="1026" name="logo" descr="Stirling Council Logo"/>
            <p:cNvPicPr>
              <a:picLocks noChangeAspect="1" noChangeArrowheads="1"/>
            </p:cNvPicPr>
            <p:nvPr/>
          </p:nvPicPr>
          <p:blipFill>
            <a:blip r:embed="rId3" r:link="rId4" cstate="print"/>
            <a:srcRect/>
            <a:stretch>
              <a:fillRect/>
            </a:stretch>
          </p:blipFill>
          <p:spPr bwMode="auto">
            <a:xfrm>
              <a:off x="1903115" y="-123080"/>
              <a:ext cx="549675" cy="670272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0580" y="-45090"/>
              <a:ext cx="576064" cy="514293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 descr="http://www.jubileescotland.org.uk/graphics/member%20logos/clack_council.jpg"/>
            <p:cNvPicPr>
              <a:picLocks noChangeAspect="1" noChangeArrowheads="1"/>
            </p:cNvPicPr>
            <p:nvPr/>
          </p:nvPicPr>
          <p:blipFill>
            <a:blip r:embed="rId6" r:link="rId7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3299842" y="-115590"/>
              <a:ext cx="576996" cy="655294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877272" y="-101450"/>
              <a:ext cx="514407" cy="601587"/>
            </a:xfrm>
            <a:prstGeom prst="rect">
              <a:avLst/>
            </a:prstGeom>
            <a:solidFill>
              <a:srgbClr val="FFFFCC"/>
            </a:solidFill>
          </p:spPr>
        </p:pic>
        <p:pic>
          <p:nvPicPr>
            <p:cNvPr id="1030" name="Picture 6" descr="Strathcarron Hospice Logo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82480" y="-54910"/>
              <a:ext cx="496686" cy="533932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Box 10"/>
          <p:cNvSpPr txBox="1"/>
          <p:nvPr/>
        </p:nvSpPr>
        <p:spPr>
          <a:xfrm>
            <a:off x="-27687" y="671741"/>
            <a:ext cx="6913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70C0"/>
                </a:solidFill>
              </a:rPr>
              <a:t>Implementing the adapted  “6 steps”*  approach </a:t>
            </a:r>
          </a:p>
          <a:p>
            <a:pPr marL="285750" indent="-285750" algn="ctr"/>
            <a:r>
              <a:rPr lang="en-GB" b="1" dirty="0" smtClean="0">
                <a:solidFill>
                  <a:srgbClr val="0070C0"/>
                </a:solidFill>
              </a:rPr>
              <a:t>An end of life care project for local care homes</a:t>
            </a:r>
          </a:p>
          <a:p>
            <a:pPr marL="285750" indent="-285750" algn="ctr">
              <a:buFontTx/>
              <a:buChar char="-"/>
            </a:pPr>
            <a:endParaRPr lang="en-GB" sz="800" b="1" dirty="0" smtClean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40850" y="1755175"/>
            <a:ext cx="2160000" cy="1664697"/>
          </a:xfrm>
          <a:prstGeom prst="round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Project Outline 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Liaised with care home managers and invited them to information days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Designed and delivered taught component of course over 6 months 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Facilitated monthly action learning sets 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PCF continued to visit care homes and support participants to develop individual projects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Additional education sessions delivered as requested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-1962" y="1325391"/>
            <a:ext cx="6858000" cy="338554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u="sng" dirty="0" smtClean="0">
                <a:solidFill>
                  <a:srgbClr val="0070C0"/>
                </a:solidFill>
              </a:rPr>
              <a:t>Project team </a:t>
            </a:r>
            <a:r>
              <a:rPr lang="en-GB" sz="800" b="1" dirty="0" smtClean="0">
                <a:solidFill>
                  <a:srgbClr val="0070C0"/>
                </a:solidFill>
              </a:rPr>
              <a:t>:  </a:t>
            </a:r>
            <a:r>
              <a:rPr lang="en-GB" sz="800" b="1" dirty="0">
                <a:solidFill>
                  <a:srgbClr val="0070C0"/>
                </a:solidFill>
              </a:rPr>
              <a:t>Margaret Ramsay, Project Palliative Care </a:t>
            </a:r>
            <a:r>
              <a:rPr lang="en-GB" sz="800" b="1" dirty="0" smtClean="0">
                <a:solidFill>
                  <a:srgbClr val="0070C0"/>
                </a:solidFill>
              </a:rPr>
              <a:t>Facilitator (PCF); NHS  </a:t>
            </a:r>
            <a:r>
              <a:rPr lang="en-GB" sz="800" b="1" dirty="0">
                <a:solidFill>
                  <a:srgbClr val="0070C0"/>
                </a:solidFill>
              </a:rPr>
              <a:t>Forth </a:t>
            </a:r>
            <a:r>
              <a:rPr lang="en-GB" sz="800" b="1" dirty="0" smtClean="0">
                <a:solidFill>
                  <a:srgbClr val="0070C0"/>
                </a:solidFill>
              </a:rPr>
              <a:t>Valley; Jackie  Higgins , Practice Educator, Strathcarron Hospice; Sandra Campbell, Macmillan Nurse Consultant for Cancer and Palliative Care , NHS Forth Valley; Dr Erna Haralsdottir, former Head of Education, Strathcarron Hospice </a:t>
            </a:r>
          </a:p>
        </p:txBody>
      </p:sp>
      <p:sp>
        <p:nvSpPr>
          <p:cNvPr id="28" name="TextBox 27"/>
          <p:cNvSpPr txBox="1"/>
          <p:nvPr/>
        </p:nvSpPr>
        <p:spPr>
          <a:xfrm rot="10800000" flipV="1">
            <a:off x="147178" y="5220072"/>
            <a:ext cx="1845494" cy="2059007"/>
          </a:xfrm>
          <a:prstGeom prst="round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Project Challenges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Change of management and personnel  in some care homes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Obtaining post evaluation forms 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Arranging suitable times for PCF to visit care homes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>
                <a:solidFill>
                  <a:srgbClr val="0070C0"/>
                </a:solidFill>
              </a:rPr>
              <a:t> </a:t>
            </a:r>
            <a:r>
              <a:rPr lang="en-GB" sz="800" b="1" dirty="0" smtClean="0">
                <a:solidFill>
                  <a:srgbClr val="0070C0"/>
                </a:solidFill>
              </a:rPr>
              <a:t>A single participant trying to manage change within their own organisation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Finding time to cascade learning to colleagues</a:t>
            </a:r>
          </a:p>
          <a:p>
            <a:pPr indent="1588">
              <a:tabLst>
                <a:tab pos="0" algn="l"/>
              </a:tabLst>
            </a:pPr>
            <a:endParaRPr lang="en-GB" sz="800" b="1" dirty="0" smtClean="0">
              <a:solidFill>
                <a:srgbClr val="0070C0"/>
              </a:solidFill>
            </a:endParaRPr>
          </a:p>
          <a:p>
            <a:pPr indent="1588" algn="ctr">
              <a:tabLst>
                <a:tab pos="0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Despite the above challenges, the outcomes were achieved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33520" y="3794770"/>
            <a:ext cx="3739911" cy="1259919"/>
          </a:xfrm>
          <a:prstGeom prst="round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Examples of Participant Projects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Implemented  some principles of Gold Standards Framework including setting </a:t>
            </a:r>
            <a:r>
              <a:rPr lang="en-GB" sz="800" b="1" dirty="0">
                <a:solidFill>
                  <a:srgbClr val="0070C0"/>
                </a:solidFill>
              </a:rPr>
              <a:t>up Palliative Care </a:t>
            </a:r>
            <a:r>
              <a:rPr lang="en-GB" sz="800" b="1" dirty="0" smtClean="0">
                <a:solidFill>
                  <a:srgbClr val="0070C0"/>
                </a:solidFill>
              </a:rPr>
              <a:t>Register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Established Namaste sessions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 Set up bereavement service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Utilised new NHS FV End of Life Care Plan to replace LCP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Introduced NHSFV ‘Thinking Ahead’ ACP booklet as appropriate 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Increased utilisation of ‘Just in Case’ medication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3" y="1755175"/>
            <a:ext cx="2160000" cy="1952729"/>
          </a:xfrm>
          <a:prstGeom prst="round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Background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Recognised need for further training in end of life care in response to reactive education and requests from care homes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Demographic changes and increasing need for end of life care in care homes which may lead to inappropriate admission of frail elderly residents to acute hospital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Secured bid for monies from Falkirk, Stirling &amp; Clackmannanshire  Change fund  ‘ Reshaping Care for Older People’</a:t>
            </a:r>
          </a:p>
        </p:txBody>
      </p:sp>
      <p:sp>
        <p:nvSpPr>
          <p:cNvPr id="15" name="TextBox 14"/>
          <p:cNvSpPr txBox="1"/>
          <p:nvPr/>
        </p:nvSpPr>
        <p:spPr>
          <a:xfrm rot="10800000" flipV="1">
            <a:off x="2331107" y="1755175"/>
            <a:ext cx="2160000" cy="1940957"/>
          </a:xfrm>
          <a:prstGeom prst="round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85725" indent="-85725" algn="ctr">
              <a:tabLst>
                <a:tab pos="85725" algn="l"/>
              </a:tabLst>
            </a:pPr>
            <a:r>
              <a:rPr lang="en-GB" sz="1200" b="1" dirty="0" smtClean="0">
                <a:solidFill>
                  <a:srgbClr val="FF0000"/>
                </a:solidFill>
              </a:rPr>
              <a:t>Aims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To improve knowledge, skills and confidence in provision of end of life care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Increase implementation of tools and systems to promote a co-ordinated approach to end of life care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Promote effective advance/anticipatory care planning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Promote an individual person centred approach to EOL care</a:t>
            </a:r>
          </a:p>
          <a:p>
            <a:pPr marL="85725" indent="-85725">
              <a:buFont typeface="Arial" pitchFamily="34" charset="0"/>
              <a:buChar char="•"/>
              <a:tabLst>
                <a:tab pos="85725" algn="l"/>
              </a:tabLst>
            </a:pPr>
            <a:r>
              <a:rPr lang="en-GB" sz="800" b="1" dirty="0" smtClean="0">
                <a:solidFill>
                  <a:srgbClr val="0070C0"/>
                </a:solidFill>
              </a:rPr>
              <a:t>Enhance carer support and bereavement 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842" y="3794770"/>
            <a:ext cx="1532167" cy="1259919"/>
          </a:xfrm>
          <a:prstGeom prst="round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Reach</a:t>
            </a:r>
          </a:p>
          <a:p>
            <a:pPr>
              <a:buFont typeface="Arial" pitchFamily="34" charset="0"/>
              <a:buChar char="•"/>
            </a:pPr>
            <a:r>
              <a:rPr lang="en-GB" sz="800" b="1" dirty="0" smtClean="0">
                <a:solidFill>
                  <a:srgbClr val="0070C0"/>
                </a:solidFill>
              </a:rPr>
              <a:t>37 care homes invited</a:t>
            </a:r>
          </a:p>
          <a:p>
            <a:pPr>
              <a:buFont typeface="Arial" pitchFamily="34" charset="0"/>
              <a:buChar char="•"/>
            </a:pPr>
            <a:r>
              <a:rPr lang="en-GB" sz="800" b="1" dirty="0" smtClean="0">
                <a:solidFill>
                  <a:srgbClr val="0070C0"/>
                </a:solidFill>
              </a:rPr>
              <a:t>23 care homes engaged</a:t>
            </a:r>
          </a:p>
          <a:p>
            <a:pPr>
              <a:buFont typeface="Arial" pitchFamily="34" charset="0"/>
              <a:buChar char="•"/>
            </a:pPr>
            <a:r>
              <a:rPr lang="en-GB" sz="800" b="1" dirty="0" smtClean="0">
                <a:solidFill>
                  <a:srgbClr val="0070C0"/>
                </a:solidFill>
              </a:rPr>
              <a:t>15 private care homes</a:t>
            </a:r>
          </a:p>
          <a:p>
            <a:pPr>
              <a:buFont typeface="Arial" pitchFamily="34" charset="0"/>
              <a:buChar char="•"/>
            </a:pPr>
            <a:r>
              <a:rPr lang="en-GB" sz="800" b="1" dirty="0" smtClean="0">
                <a:solidFill>
                  <a:srgbClr val="0070C0"/>
                </a:solidFill>
              </a:rPr>
              <a:t>  8 local authority</a:t>
            </a:r>
          </a:p>
          <a:p>
            <a:pPr>
              <a:buFont typeface="Arial" pitchFamily="34" charset="0"/>
              <a:buChar char="•"/>
            </a:pPr>
            <a:r>
              <a:rPr lang="en-GB" sz="800" b="1" dirty="0" smtClean="0">
                <a:solidFill>
                  <a:srgbClr val="0070C0"/>
                </a:solidFill>
              </a:rPr>
              <a:t>49 participants identified</a:t>
            </a:r>
          </a:p>
          <a:p>
            <a:pPr>
              <a:buFont typeface="Arial" pitchFamily="34" charset="0"/>
              <a:buChar char="•"/>
            </a:pPr>
            <a:r>
              <a:rPr lang="en-GB" sz="800" b="1" dirty="0" smtClean="0">
                <a:solidFill>
                  <a:srgbClr val="0070C0"/>
                </a:solidFill>
              </a:rPr>
              <a:t>30 registered nurses</a:t>
            </a:r>
          </a:p>
          <a:p>
            <a:pPr>
              <a:buFont typeface="Arial" pitchFamily="34" charset="0"/>
              <a:buChar char="•"/>
            </a:pPr>
            <a:r>
              <a:rPr lang="en-GB" sz="800" b="1" dirty="0" smtClean="0">
                <a:solidFill>
                  <a:srgbClr val="0070C0"/>
                </a:solidFill>
              </a:rPr>
              <a:t>19 social care workers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09893" y="7704096"/>
            <a:ext cx="1782022" cy="510778"/>
          </a:xfrm>
          <a:prstGeom prst="round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Participants’</a:t>
            </a:r>
          </a:p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Comments</a:t>
            </a:r>
          </a:p>
        </p:txBody>
      </p:sp>
      <p:sp>
        <p:nvSpPr>
          <p:cNvPr id="31" name="Oval Callout 30"/>
          <p:cNvSpPr/>
          <p:nvPr/>
        </p:nvSpPr>
        <p:spPr>
          <a:xfrm>
            <a:off x="757461" y="8107020"/>
            <a:ext cx="1274737" cy="779026"/>
          </a:xfrm>
          <a:prstGeom prst="wedgeEllipseCallout">
            <a:avLst>
              <a:gd name="adj1" fmla="val 95902"/>
              <a:gd name="adj2" fmla="val -53759"/>
            </a:avLst>
          </a:prstGeom>
          <a:solidFill>
            <a:srgbClr val="FFFF9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600" b="1" i="1" dirty="0" smtClean="0">
                <a:solidFill>
                  <a:srgbClr val="0070C0"/>
                </a:solidFill>
              </a:rPr>
              <a:t>Has helped by informing of systems that I was not aware of and should have in place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4869160" y="8367494"/>
            <a:ext cx="1656184" cy="510778"/>
          </a:xfrm>
          <a:prstGeom prst="wedgeRoundRectCallout">
            <a:avLst>
              <a:gd name="adj1" fmla="val -84988"/>
              <a:gd name="adj2" fmla="val -88580"/>
              <a:gd name="adj3" fmla="val 16667"/>
            </a:avLst>
          </a:prstGeom>
          <a:solidFill>
            <a:srgbClr val="FFFF9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600" b="1" i="1" dirty="0" smtClean="0">
                <a:solidFill>
                  <a:srgbClr val="0070C0"/>
                </a:solidFill>
              </a:rPr>
              <a:t>It was so good. It is great we have support to carry on work we are going to put into practice. It has really enhanced my understanding of EOL care</a:t>
            </a:r>
          </a:p>
        </p:txBody>
      </p:sp>
      <p:sp>
        <p:nvSpPr>
          <p:cNvPr id="37" name="Rounded Rectangular Callout 36"/>
          <p:cNvSpPr/>
          <p:nvPr/>
        </p:nvSpPr>
        <p:spPr>
          <a:xfrm>
            <a:off x="155532" y="7520890"/>
            <a:ext cx="1890117" cy="510778"/>
          </a:xfrm>
          <a:prstGeom prst="wedgeRoundRectCallout">
            <a:avLst>
              <a:gd name="adj1" fmla="val 86695"/>
              <a:gd name="adj2" fmla="val 12396"/>
              <a:gd name="adj3" fmla="val 16667"/>
            </a:avLst>
          </a:prstGeom>
          <a:solidFill>
            <a:srgbClr val="FFFF9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600" b="1" i="1" dirty="0" smtClean="0">
                <a:solidFill>
                  <a:srgbClr val="0070C0"/>
                </a:solidFill>
              </a:rPr>
              <a:t>Excellent and informative content allowing interaction and discussion. Teaching staff very helpful and approachable and willing to help with roll out project and wider changes</a:t>
            </a:r>
          </a:p>
        </p:txBody>
      </p:sp>
      <p:sp>
        <p:nvSpPr>
          <p:cNvPr id="40" name="Rounded Rectangular Callout 39"/>
          <p:cNvSpPr/>
          <p:nvPr/>
        </p:nvSpPr>
        <p:spPr>
          <a:xfrm>
            <a:off x="2492896" y="8439502"/>
            <a:ext cx="2088232" cy="408623"/>
          </a:xfrm>
          <a:prstGeom prst="wedgeRoundRectCallout">
            <a:avLst>
              <a:gd name="adj1" fmla="val 1880"/>
              <a:gd name="adj2" fmla="val -103804"/>
              <a:gd name="adj3" fmla="val 16667"/>
            </a:avLst>
          </a:prstGeom>
          <a:solidFill>
            <a:srgbClr val="FFFF9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600" b="1" i="1" dirty="0" smtClean="0">
                <a:solidFill>
                  <a:srgbClr val="0070C0"/>
                </a:solidFill>
              </a:rPr>
              <a:t>This course has been invaluable to me as a newly qualified nurse. It has provided a deeper understanding of EOL and has given me so much to deliver high quality EOL care</a:t>
            </a:r>
          </a:p>
        </p:txBody>
      </p:sp>
      <p:sp>
        <p:nvSpPr>
          <p:cNvPr id="41" name="Rounded Rectangular Callout 40"/>
          <p:cNvSpPr/>
          <p:nvPr/>
        </p:nvSpPr>
        <p:spPr>
          <a:xfrm>
            <a:off x="4797152" y="7647414"/>
            <a:ext cx="1584176" cy="510778"/>
          </a:xfrm>
          <a:prstGeom prst="wedgeRoundRectCallout">
            <a:avLst>
              <a:gd name="adj1" fmla="val -82175"/>
              <a:gd name="adj2" fmla="val 12830"/>
              <a:gd name="adj3" fmla="val 16667"/>
            </a:avLst>
          </a:prstGeom>
          <a:solidFill>
            <a:srgbClr val="FFFF9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600" b="1" i="1" dirty="0" smtClean="0">
                <a:solidFill>
                  <a:srgbClr val="0070C0"/>
                </a:solidFill>
              </a:rPr>
              <a:t>The training when we discussed death ……..After a lot of reflection I think I have become more self aware enabling me to become a better communicator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8758" y="8892480"/>
            <a:ext cx="6627773" cy="248626"/>
          </a:xfrm>
        </p:spPr>
        <p:txBody>
          <a:bodyPr/>
          <a:lstStyle/>
          <a:p>
            <a:r>
              <a:rPr lang="en-GB" sz="800" dirty="0" smtClean="0"/>
              <a:t>*adapted from the NHS National </a:t>
            </a:r>
            <a:r>
              <a:rPr lang="en-GB" sz="800" dirty="0"/>
              <a:t>E</a:t>
            </a:r>
            <a:r>
              <a:rPr lang="en-GB" sz="800" dirty="0" smtClean="0"/>
              <a:t>nd of Life care strategy 2008 and </a:t>
            </a:r>
            <a:r>
              <a:rPr lang="en-GB" sz="800" i="1" dirty="0" smtClean="0"/>
              <a:t>Routes to Success in end of life care - achieving quality in care homes</a:t>
            </a:r>
            <a:endParaRPr lang="en-GB" sz="800" i="1" dirty="0"/>
          </a:p>
        </p:txBody>
      </p:sp>
      <p:grpSp>
        <p:nvGrpSpPr>
          <p:cNvPr id="33" name="Group 32"/>
          <p:cNvGrpSpPr/>
          <p:nvPr/>
        </p:nvGrpSpPr>
        <p:grpSpPr>
          <a:xfrm>
            <a:off x="2045475" y="5220072"/>
            <a:ext cx="4716000" cy="2281476"/>
            <a:chOff x="2026425" y="5220072"/>
            <a:chExt cx="4793475" cy="2281476"/>
          </a:xfrm>
        </p:grpSpPr>
        <p:sp>
          <p:nvSpPr>
            <p:cNvPr id="24" name="TextBox 23"/>
            <p:cNvSpPr txBox="1"/>
            <p:nvPr/>
          </p:nvSpPr>
          <p:spPr>
            <a:xfrm>
              <a:off x="2026425" y="5220072"/>
              <a:ext cx="4793475" cy="2281476"/>
            </a:xfrm>
            <a:prstGeom prst="round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0000"/>
                  </a:solidFill>
                </a:rPr>
                <a:t>Examples of Project Evaluation</a:t>
              </a:r>
              <a:endParaRPr lang="en-GB" sz="1200" b="1" dirty="0" smtClean="0">
                <a:solidFill>
                  <a:srgbClr val="0070C0"/>
                </a:solidFill>
              </a:endParaRP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The graph below demonstrates an overall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positive trend  in confidence ratings post taught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component for those (both Registered nurses 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and social care workers) who responded to the 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following domains; ‘Talking about death and dying’</a:t>
              </a:r>
            </a:p>
            <a:p>
              <a:endParaRPr lang="en-GB" sz="800" b="1" dirty="0" smtClean="0">
                <a:solidFill>
                  <a:srgbClr val="0070C0"/>
                </a:solidFill>
              </a:endParaRPr>
            </a:p>
            <a:p>
              <a:endParaRPr lang="en-GB" sz="800" b="1" dirty="0">
                <a:solidFill>
                  <a:srgbClr val="0070C0"/>
                </a:solidFill>
              </a:endParaRPr>
            </a:p>
            <a:p>
              <a:endParaRPr lang="en-GB" sz="800" b="1" dirty="0" smtClean="0">
                <a:solidFill>
                  <a:srgbClr val="0070C0"/>
                </a:solidFill>
              </a:endParaRPr>
            </a:p>
            <a:p>
              <a:endParaRPr lang="en-GB" sz="800" b="1" dirty="0">
                <a:solidFill>
                  <a:srgbClr val="0070C0"/>
                </a:solidFill>
              </a:endParaRPr>
            </a:p>
            <a:p>
              <a:endParaRPr lang="en-GB" sz="800" b="1" dirty="0" smtClean="0">
                <a:solidFill>
                  <a:srgbClr val="0070C0"/>
                </a:solidFill>
              </a:endParaRPr>
            </a:p>
            <a:p>
              <a:endParaRPr lang="en-GB" sz="900" dirty="0" smtClean="0"/>
            </a:p>
            <a:p>
              <a:endParaRPr lang="en-GB" sz="900" dirty="0" smtClean="0"/>
            </a:p>
            <a:p>
              <a:endParaRPr lang="en-GB" sz="900" dirty="0" smtClean="0"/>
            </a:p>
            <a:p>
              <a:endParaRPr lang="en-GB" sz="900" dirty="0" smtClean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567189" y="5542013"/>
              <a:ext cx="2190712" cy="681038"/>
            </a:xfrm>
            <a:prstGeom prst="roundRect">
              <a:avLst/>
            </a:prstGeom>
            <a:solidFill>
              <a:srgbClr val="FFFFCC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en-GB" sz="800" b="1" dirty="0" smtClean="0">
                  <a:solidFill>
                    <a:srgbClr val="0070C0"/>
                  </a:solidFill>
                </a:rPr>
                <a:t>This positive trend in confidence was also demonstrated in other essential domains related to quality end of life care, e.g. providing practical and emotional support before, at and after death</a:t>
              </a:r>
              <a:endParaRPr lang="en-GB" sz="900" dirty="0" smtClean="0"/>
            </a:p>
          </p:txBody>
        </p:sp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3236" y="6252568"/>
              <a:ext cx="1895592" cy="1152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453" y="6252568"/>
              <a:ext cx="2096241" cy="1152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2175148" y="5542013"/>
              <a:ext cx="2448272" cy="681038"/>
            </a:xfrm>
            <a:prstGeom prst="roundRect">
              <a:avLst/>
            </a:prstGeom>
            <a:solidFill>
              <a:srgbClr val="FFFFCC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en-GB" sz="800" b="1" dirty="0" smtClean="0">
                  <a:solidFill>
                    <a:srgbClr val="0070C0"/>
                  </a:solidFill>
                </a:rPr>
                <a:t>The graph below demonstrates an overall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positive trend  in confidence ratings post taught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component for those (both Registered nurses 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and social care workers) who responded to the </a:t>
              </a:r>
            </a:p>
            <a:p>
              <a:r>
                <a:rPr lang="en-GB" sz="800" b="1" dirty="0" smtClean="0">
                  <a:solidFill>
                    <a:srgbClr val="0070C0"/>
                  </a:solidFill>
                </a:rPr>
                <a:t>following domains; ‘Talking about death and dying’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651</Words>
  <Application>Microsoft Office PowerPoint</Application>
  <PresentationFormat>On-screen Show (4:3)</PresentationFormat>
  <Paragraphs>70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Pauline.Britton</cp:lastModifiedBy>
  <cp:revision>74</cp:revision>
  <cp:lastPrinted>2015-09-02T14:22:59Z</cp:lastPrinted>
  <dcterms:created xsi:type="dcterms:W3CDTF">2015-08-04T13:00:21Z</dcterms:created>
  <dcterms:modified xsi:type="dcterms:W3CDTF">2015-11-30T10:56:31Z</dcterms:modified>
</cp:coreProperties>
</file>